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40"/>
  </p:handoutMasterIdLst>
  <p:sldIdLst>
    <p:sldId id="287" r:id="rId3"/>
    <p:sldId id="295" r:id="rId5"/>
    <p:sldId id="296" r:id="rId6"/>
    <p:sldId id="319" r:id="rId7"/>
    <p:sldId id="318" r:id="rId8"/>
    <p:sldId id="298" r:id="rId9"/>
    <p:sldId id="299" r:id="rId10"/>
    <p:sldId id="300" r:id="rId11"/>
    <p:sldId id="301" r:id="rId12"/>
    <p:sldId id="302" r:id="rId13"/>
    <p:sldId id="303" r:id="rId14"/>
    <p:sldId id="306" r:id="rId15"/>
    <p:sldId id="304" r:id="rId16"/>
    <p:sldId id="305" r:id="rId17"/>
    <p:sldId id="307" r:id="rId18"/>
    <p:sldId id="308" r:id="rId19"/>
    <p:sldId id="309" r:id="rId20"/>
    <p:sldId id="310" r:id="rId21"/>
    <p:sldId id="311" r:id="rId22"/>
    <p:sldId id="312" r:id="rId23"/>
    <p:sldId id="313" r:id="rId24"/>
    <p:sldId id="320" r:id="rId25"/>
    <p:sldId id="321" r:id="rId26"/>
    <p:sldId id="322" r:id="rId27"/>
    <p:sldId id="323" r:id="rId28"/>
    <p:sldId id="324" r:id="rId29"/>
    <p:sldId id="325" r:id="rId30"/>
    <p:sldId id="326" r:id="rId31"/>
    <p:sldId id="327" r:id="rId32"/>
    <p:sldId id="330" r:id="rId33"/>
    <p:sldId id="331" r:id="rId34"/>
    <p:sldId id="328" r:id="rId35"/>
    <p:sldId id="332" r:id="rId36"/>
    <p:sldId id="329" r:id="rId37"/>
    <p:sldId id="317" r:id="rId38"/>
    <p:sldId id="294" r:id="rId39"/>
  </p:sldIdLst>
  <p:sldSz cx="18288000" cy="10287000"/>
  <p:notesSz cx="6858000" cy="9144000"/>
  <p:embeddedFontLst>
    <p:embeddedFont>
      <p:font typeface="Calibri" panose="020F0502020204030204" pitchFamily="34" charset="0"/>
      <p:regular r:id="rId44"/>
    </p:embeddedFont>
    <p:embeddedFont>
      <p:font typeface="Calibri Light" panose="020F0302020204030204" charset="0"/>
      <p:regular r:id="rId45"/>
      <p:italic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4624" autoAdjust="0"/>
  </p:normalViewPr>
  <p:slideViewPr>
    <p:cSldViewPr snapToGrid="0" showGuides="1">
      <p:cViewPr varScale="1">
        <p:scale>
          <a:sx n="43" d="100"/>
          <a:sy n="43" d="100"/>
        </p:scale>
        <p:origin x="930" y="60"/>
      </p:cViewPr>
      <p:guideLst>
        <p:guide orient="horz" pos="2154"/>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endParaRPr lang="en-IN"/>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9CFAD8-7C4D-42D1-829E-97B8BC245582}"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714212F5-DD36-4376-ABE6-BF007BF60F87}"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5CC4FB4-88B3-4B85-8CF2-E9AAE947B244}"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2F6C998-3634-40F7-998F-D4EAB543248F}"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63E9763-1287-466A-94C0-7AF517C2F2AE}" type="datetime4">
              <a:rPr lang="en-US" smtClean="0"/>
            </a:fld>
            <a:endParaRPr lang="en-US"/>
          </a:p>
        </p:txBody>
      </p:sp>
      <p:sp>
        <p:nvSpPr>
          <p:cNvPr id="5" name="Footer Placeholder 4"/>
          <p:cNvSpPr>
            <a:spLocks noGrp="1"/>
          </p:cNvSpPr>
          <p:nvPr>
            <p:ph type="ftr" sz="quarter" idx="11"/>
          </p:nvPr>
        </p:nvSpPr>
        <p:spPr/>
        <p:txBody>
          <a:bodyPr/>
          <a:lstStyle/>
          <a:p>
            <a:r>
              <a:rPr lang="en-US"/>
              <a:t>DEPARTMENT OF ARTIFICIAL INTELLIGENCE &amp; DATA SCIENCE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48B822F3-47B7-4DF0-8953-4A6EFE319F70}" type="datetime4">
              <a:rPr lang="en-US" smtClean="0"/>
            </a:fld>
            <a:endParaRPr lang="en-US"/>
          </a:p>
        </p:txBody>
      </p:sp>
      <p:sp>
        <p:nvSpPr>
          <p:cNvPr id="6" name="Footer Placeholder 5"/>
          <p:cNvSpPr>
            <a:spLocks noGrp="1"/>
          </p:cNvSpPr>
          <p:nvPr>
            <p:ph type="ftr" sz="quarter" idx="11"/>
          </p:nvPr>
        </p:nvSpPr>
        <p:spPr/>
        <p:txBody>
          <a:bodyPr/>
          <a:lstStyle/>
          <a:p>
            <a:r>
              <a:rPr lang="en-US"/>
              <a:t>DEPARTMENT OF ARTIFICIAL INTELLIGENCE &amp; DATA SCIENCE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A3F24588-CAEA-439E-AB41-CEA2967DBFA6}" type="datetime4">
              <a:rPr lang="en-US" smtClean="0"/>
            </a:fld>
            <a:endParaRPr lang="en-US"/>
          </a:p>
        </p:txBody>
      </p:sp>
      <p:sp>
        <p:nvSpPr>
          <p:cNvPr id="11" name="Footer Placeholder 10"/>
          <p:cNvSpPr>
            <a:spLocks noGrp="1"/>
          </p:cNvSpPr>
          <p:nvPr>
            <p:ph type="ftr" sz="quarter" idx="11"/>
          </p:nvPr>
        </p:nvSpPr>
        <p:spPr/>
        <p:txBody>
          <a:bodyPr/>
          <a:lstStyle/>
          <a:p>
            <a:r>
              <a:rPr lang="en-US"/>
              <a:t>DEPARTMENT OF ARTIFICIAL INTELLIGENCE &amp; DATA SCIENCE   / PROJECT TITLE</a:t>
            </a:r>
            <a:endParaRPr lang="en-IN"/>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DD215B-1309-4B09-B950-FD625E1B4929}" type="datetime4">
              <a:rPr lang="en-US" smtClean="0"/>
            </a:fld>
            <a:endParaRPr lang="en-US"/>
          </a:p>
        </p:txBody>
      </p:sp>
      <p:sp>
        <p:nvSpPr>
          <p:cNvPr id="4" name="Footer Placeholder 3"/>
          <p:cNvSpPr>
            <a:spLocks noGrp="1"/>
          </p:cNvSpPr>
          <p:nvPr>
            <p:ph type="ftr" sz="quarter" idx="11"/>
          </p:nvPr>
        </p:nvSpPr>
        <p:spPr/>
        <p:txBody>
          <a:bodyPr/>
          <a:lstStyle/>
          <a:p>
            <a:r>
              <a:rPr lang="en-US"/>
              <a:t>DEPARTMENT OF ARTIFICIAL INTELLIGENCE &amp; DATA SCIENCE   / PROJECT TITLE</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DADE802-31BB-4C4B-99D7-A27BA1C36EF5}"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E119F255-E1AA-4951-A1BC-41696A4E36FC}" type="datetime4">
              <a:rPr lang="en-US" smtClean="0"/>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US"/>
              <a:t>DEPARTMENT OF ARTIFICIAL INTELLIGENCE &amp; DATA SCIENCE   / PROJECT TITLE</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FE60CB1-C4EF-47B5-A104-090AC61E3E30}" type="datetime4">
              <a:rPr lang="en-US" smtClean="0"/>
            </a:fld>
            <a:endParaRPr lang="en-US"/>
          </a:p>
        </p:txBody>
      </p:sp>
      <p:sp>
        <p:nvSpPr>
          <p:cNvPr id="6" name="Footer Placeholder 5"/>
          <p:cNvSpPr>
            <a:spLocks noGrp="1"/>
          </p:cNvSpPr>
          <p:nvPr>
            <p:ph type="ftr" sz="quarter" idx="11"/>
          </p:nvPr>
        </p:nvSpPr>
        <p:spPr/>
        <p:txBody>
          <a:bodyPr/>
          <a:lstStyle/>
          <a:p>
            <a:r>
              <a:rPr lang="en-US"/>
              <a:t>DEPARTMENT OF ARTIFICIAL INTELLIGENCE &amp; DATA SCIENCE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72531A96-BF06-4D10-A3C5-BCC3D23E6FE2}" type="datetime4">
              <a:rPr lang="en-US" smtClean="0"/>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US"/>
              <a:t>DEPARTMENT OF ARTIFICIAL INTELLIGENCE &amp; DATA SCIENCE   / PROJECT TITLE</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www.sciencedirect.com/science/article/pii/S1877050920300557" TargetMode="External"/><Relationship Id="rId4" Type="http://schemas.openxmlformats.org/officeDocument/2006/relationships/hyperlink" Target="https://www.analyticsvidhya.com/blog/2022/01/diabetes-prediction-using-machine-learning/" TargetMode="External"/><Relationship Id="rId3" Type="http://schemas.openxmlformats.org/officeDocument/2006/relationships/hyperlink" Target="https://www.kaggle.com/code/ahmetcankaraolan/diabetes-prediction-using-machine-learning" TargetMode="External"/><Relationship Id="rId2" Type="http://schemas.openxmlformats.org/officeDocument/2006/relationships/hyperlink" Target="https://www.geeksforgeeks.org/decision-tree/" TargetMode="External"/><Relationship Id="rId1" Type="http://schemas.openxmlformats.org/officeDocument/2006/relationships/hyperlink" Target="https://www.kaggle.com/datasets/uciml/pima-indians-diabetes-databas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1"/>
          <a:srcRect/>
          <a:stretch>
            <a:fillRect/>
          </a:stretch>
        </p:blipFill>
        <p:spPr bwMode="auto">
          <a:xfrm>
            <a:off x="6826102" y="0"/>
            <a:ext cx="4295554" cy="1438275"/>
          </a:xfrm>
          <a:prstGeom prst="rect">
            <a:avLst/>
          </a:prstGeom>
          <a:noFill/>
        </p:spPr>
      </p:pic>
      <p:sp>
        <p:nvSpPr>
          <p:cNvPr id="22" name="Rectangle 21"/>
          <p:cNvSpPr/>
          <p:nvPr/>
        </p:nvSpPr>
        <p:spPr>
          <a:xfrm>
            <a:off x="602672" y="2009983"/>
            <a:ext cx="17415164" cy="2805430"/>
          </a:xfrm>
          <a:prstGeom prst="rect">
            <a:avLst/>
          </a:prstGeom>
        </p:spPr>
        <p:txBody>
          <a:bodyPr wrap="square">
            <a:spAutoFit/>
          </a:bodyPr>
          <a:lstStyle/>
          <a:p>
            <a:pPr marL="12065" marR="5080" algn="ctr">
              <a:lnSpc>
                <a:spcPct val="102000"/>
              </a:lnSpc>
              <a:spcBef>
                <a:spcPts val="70"/>
              </a:spcBef>
            </a:pPr>
            <a:r>
              <a:rPr lang="en-IN" sz="2000" b="1" spc="-25" dirty="0" smtClean="0">
                <a:latin typeface="Times New Roman" panose="02020603050405020304" pitchFamily="18" charset="0"/>
                <a:cs typeface="Times New Roman" panose="02020603050405020304" pitchFamily="18" charset="0"/>
              </a:rPr>
              <a:t>DEPARTMENT </a:t>
            </a:r>
            <a:r>
              <a:rPr lang="en-IN" sz="2000" b="1" spc="-5" dirty="0">
                <a:latin typeface="Times New Roman" panose="02020603050405020304" pitchFamily="18" charset="0"/>
                <a:cs typeface="Times New Roman" panose="02020603050405020304" pitchFamily="18" charset="0"/>
              </a:rPr>
              <a:t>OF ARITIFICIAL </a:t>
            </a:r>
            <a:r>
              <a:rPr lang="en-IN" sz="2000" b="1" spc="-5" dirty="0" smtClean="0">
                <a:latin typeface="Times New Roman" panose="02020603050405020304" pitchFamily="18" charset="0"/>
                <a:cs typeface="Times New Roman" panose="02020603050405020304" pitchFamily="18" charset="0"/>
              </a:rPr>
              <a:t>INTELLIGENCE  </a:t>
            </a:r>
            <a:r>
              <a:rPr lang="en-IN" sz="2000" b="1" spc="-5" dirty="0">
                <a:latin typeface="Times New Roman" panose="02020603050405020304" pitchFamily="18" charset="0"/>
                <a:cs typeface="Times New Roman" panose="02020603050405020304" pitchFamily="18" charset="0"/>
              </a:rPr>
              <a:t>AND DATA </a:t>
            </a:r>
            <a:r>
              <a:rPr lang="en-IN" sz="2000" b="1" spc="-5" dirty="0" smtClean="0">
                <a:latin typeface="Times New Roman" panose="02020603050405020304" pitchFamily="18" charset="0"/>
                <a:cs typeface="Times New Roman" panose="02020603050405020304" pitchFamily="18" charset="0"/>
              </a:rPr>
              <a:t>SCIENCE</a:t>
            </a:r>
            <a:endParaRPr lang="en-IN" sz="2000" b="1" spc="-5" dirty="0" smtClean="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SCHOOL OF </a:t>
            </a:r>
            <a:r>
              <a:rPr lang="en-IN" sz="2000" b="1" spc="-5" dirty="0" smtClean="0">
                <a:latin typeface="Times New Roman" panose="02020603050405020304" pitchFamily="18" charset="0"/>
                <a:cs typeface="Times New Roman" panose="02020603050405020304" pitchFamily="18" charset="0"/>
              </a:rPr>
              <a:t>COMPUTING</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dirty="0">
                <a:latin typeface="Times New Roman" panose="02020603050405020304" pitchFamily="18" charset="0"/>
                <a:cs typeface="Times New Roman" panose="02020603050405020304" pitchFamily="18" charset="0"/>
              </a:rPr>
              <a:t>10214AD601 </a:t>
            </a:r>
            <a:r>
              <a:rPr lang="en-IN" sz="2000" b="1" spc="-5" dirty="0">
                <a:latin typeface="Times New Roman" panose="02020603050405020304" pitchFamily="18" charset="0"/>
                <a:cs typeface="Times New Roman" panose="02020603050405020304" pitchFamily="18" charset="0"/>
              </a:rPr>
              <a:t>MINOR PROJECT -1</a:t>
            </a:r>
            <a:endParaRPr lang="en-IN" sz="2000" b="1" spc="-5" dirty="0">
              <a:latin typeface="Times New Roman" panose="02020603050405020304" pitchFamily="18" charset="0"/>
              <a:cs typeface="Times New Roman" panose="02020603050405020304" pitchFamily="18" charset="0"/>
            </a:endParaRPr>
          </a:p>
          <a:p>
            <a:pPr marL="11430" algn="ctr">
              <a:lnSpc>
                <a:spcPct val="102000"/>
              </a:lnSpc>
              <a:spcBef>
                <a:spcPts val="75"/>
              </a:spcBef>
            </a:pPr>
            <a:r>
              <a:rPr lang="en-IN" altLang="en-US" sz="2000" b="1" dirty="0">
                <a:latin typeface="Times New Roman" panose="02020603050405020304" pitchFamily="18" charset="0"/>
                <a:cs typeface="Times New Roman" panose="02020603050405020304" pitchFamily="18" charset="0"/>
              </a:rPr>
              <a:t>SUMMER SEMESTER(2024-2025</a:t>
            </a:r>
            <a:r>
              <a:rPr lang="en-IN" altLang="en-US" b="1" dirty="0">
                <a:latin typeface="Times New Roman" panose="02020603050405020304" pitchFamily="18" charset="0"/>
                <a:cs typeface="Times New Roman" panose="02020603050405020304" pitchFamily="18" charset="0"/>
              </a:rPr>
              <a:t>)  </a:t>
            </a:r>
            <a:endParaRPr lang="en-IN" altLang="en-US" b="1" dirty="0">
              <a:latin typeface="Times New Roman" panose="02020603050405020304" pitchFamily="18" charset="0"/>
              <a:cs typeface="Times New Roman" panose="02020603050405020304" pitchFamily="18" charset="0"/>
            </a:endParaRPr>
          </a:p>
          <a:p>
            <a:pPr marL="11430" algn="ctr">
              <a:lnSpc>
                <a:spcPct val="102000"/>
              </a:lnSpc>
              <a:spcBef>
                <a:spcPts val="75"/>
              </a:spcBef>
            </a:pPr>
            <a:r>
              <a:rPr lang="en-IN" altLang="en-US" sz="2400" b="1" dirty="0">
                <a:latin typeface="Times New Roman" panose="02020603050405020304" pitchFamily="18" charset="0"/>
                <a:cs typeface="Times New Roman" panose="02020603050405020304" pitchFamily="18" charset="0"/>
              </a:rPr>
              <a:t>SEMESTER END PROJECT VIVA VOCE EXAMINATIONS</a:t>
            </a:r>
            <a:r>
              <a:rPr lang="en-IN" sz="2400" b="1" dirty="0" smtClean="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a:p>
            <a:pPr marL="758190"/>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marL="758190"/>
            <a:r>
              <a:rPr lang="en-IN" sz="2000" b="1" dirty="0" smtClean="0">
                <a:latin typeface="Times New Roman" panose="02020603050405020304" pitchFamily="18" charset="0"/>
                <a:cs typeface="Times New Roman" panose="02020603050405020304" pitchFamily="18" charset="0"/>
              </a:rPr>
              <a:t> </a:t>
            </a:r>
            <a:r>
              <a:rPr lang="en-IN" sz="2800" b="1" dirty="0" smtClean="0">
                <a:latin typeface="Times New Roman" panose="02020603050405020304" pitchFamily="18" charset="0"/>
                <a:cs typeface="Times New Roman" panose="02020603050405020304" pitchFamily="18" charset="0"/>
              </a:rPr>
              <a:t>“</a:t>
            </a:r>
            <a:r>
              <a:rPr lang="en-IN" sz="2800" b="1" dirty="0">
                <a:latin typeface="Times New Roman" panose="02020603050405020304" pitchFamily="18" charset="0"/>
                <a:cs typeface="Times New Roman" panose="02020603050405020304" pitchFamily="18" charset="0"/>
              </a:rPr>
              <a:t>PRECISION DIABETES PREDICTION USING ENSEMBLE MACHINE LEARNING MODELS</a:t>
            </a:r>
            <a:r>
              <a:rPr lang="en-IN" sz="2800" b="1" spc="-5"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Rectangle 30"/>
          <p:cNvSpPr/>
          <p:nvPr/>
        </p:nvSpPr>
        <p:spPr>
          <a:xfrm>
            <a:off x="311727" y="7704404"/>
            <a:ext cx="9144000" cy="1323439"/>
          </a:xfrm>
          <a:prstGeom prst="rect">
            <a:avLst/>
          </a:prstGeom>
        </p:spPr>
        <p:txBody>
          <a:bodyPr>
            <a:spAutoFit/>
          </a:bodyPr>
          <a:lstStyle/>
          <a:p>
            <a:r>
              <a:rPr lang="en-IN" sz="2000" dirty="0">
                <a:latin typeface="Times New Roman" panose="02020603050405020304" pitchFamily="18" charset="0"/>
                <a:cs typeface="Times New Roman" panose="02020603050405020304" pitchFamily="18" charset="0"/>
              </a:rPr>
              <a:t>1.RAHUL L  (VTU21369) (22UEAD0050)</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2.RAVI PRASAD G  (VTU23521) (22UEAD0052)</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3.ANBARASU S  (VTU26985) (22UEAD2001</a:t>
            </a:r>
            <a:r>
              <a:rPr lang="en-IN" sz="2000" dirty="0"/>
              <a:t>)</a:t>
            </a:r>
            <a:endParaRPr lang="en-IN" sz="2000" dirty="0"/>
          </a:p>
          <a:p>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endParaRPr lang="en-IN" sz="2000" b="1"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endParaRPr lang="en-IN" sz="2000" b="1"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1884301" y="7199210"/>
            <a:ext cx="5884154" cy="707886"/>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Ms. I.FARZHANA , ME, </a:t>
            </a:r>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Assistant Professor</a:t>
            </a:r>
            <a:endParaRPr lang="en-IN"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4" name="Footer Placeholder 3"/>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latin typeface="Times New Roman" panose="02020603050405020304" pitchFamily="18" charset="0"/>
              <a:cs typeface="Times New Roman" panose="02020603050405020304" pitchFamily="18" charset="0"/>
              <a:sym typeface="+mn-ea"/>
            </a:endParaRPr>
          </a:p>
        </p:txBody>
      </p:sp>
      <p:sp>
        <p:nvSpPr>
          <p:cNvPr id="5" name="Date Placeholder 4"/>
          <p:cNvSpPr>
            <a:spLocks noGrp="1"/>
          </p:cNvSpPr>
          <p:nvPr>
            <p:ph type="dt" sz="half" idx="10"/>
          </p:nvPr>
        </p:nvSpPr>
        <p:spPr/>
        <p:txBody>
          <a:bodyPr/>
          <a:lstStyle/>
          <a:p>
            <a:fld id="{6D05203D-A361-433E-B8BF-C0F3A2E32434}" type="datetime4">
              <a:rPr lang="en-US" smtClean="0"/>
            </a:fld>
            <a:endParaRPr lang="en-US"/>
          </a:p>
        </p:txBody>
      </p:sp>
      <p:pic>
        <p:nvPicPr>
          <p:cNvPr id="13" name="Picture 2" descr="C:\Users\Sharad\Desktop\Logo-Final-A veltech.png"/>
          <p:cNvPicPr>
            <a:picLocks noChangeAspect="1" noChangeArrowheads="1"/>
          </p:cNvPicPr>
          <p:nvPr/>
        </p:nvPicPr>
        <p:blipFill>
          <a:blip r:embed="rId2"/>
          <a:srcRect/>
          <a:stretch>
            <a:fillRect/>
          </a:stretch>
        </p:blipFill>
        <p:spPr bwMode="auto">
          <a:xfrm>
            <a:off x="15597269" y="293828"/>
            <a:ext cx="1160907" cy="1223246"/>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C4DCD-A280-4567-85F2-73F18599775F}"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1096010" y="0"/>
            <a:ext cx="16988155" cy="2967990"/>
          </a:xfrm>
          <a:prstGeom prst="rect">
            <a:avLst/>
          </a:prstGeom>
        </p:spPr>
        <p:txBody>
          <a:bodyPr wrap="square">
            <a:noAutofit/>
          </a:bodyPr>
          <a:lstStyle/>
          <a:p>
            <a:pPr algn="ctr"/>
            <a:r>
              <a:rPr lang="en-US" sz="3600" b="1" dirty="0" smtClean="0">
                <a:latin typeface="Times New Roman" panose="02020603050405020304" pitchFamily="18" charset="0"/>
                <a:cs typeface="Times New Roman" panose="02020603050405020304" pitchFamily="18" charset="0"/>
              </a:rPr>
              <a:t>MODULE 1</a:t>
            </a:r>
            <a:r>
              <a:rPr lang="en-US" sz="2800" b="1"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Diabetes Dataset</a:t>
            </a:r>
            <a:endParaRPr lang="en-US" sz="3200" dirty="0">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Step:1 Collection of data</a:t>
            </a:r>
            <a:endParaRPr lang="en-US" sz="3200" b="1"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In </a:t>
            </a:r>
            <a:r>
              <a:rPr lang="en-US" sz="2800" dirty="0">
                <a:latin typeface="Times New Roman" panose="02020603050405020304" pitchFamily="18" charset="0"/>
                <a:cs typeface="Times New Roman" panose="02020603050405020304" pitchFamily="18" charset="0"/>
              </a:rPr>
              <a:t>this step, we'll gather the data needed to train the machine learning model. The dataset includes features such as Pregnancies, Glucose, </a:t>
            </a:r>
            <a:r>
              <a:rPr lang="en-US" sz="2800" dirty="0" err="1">
                <a:latin typeface="Times New Roman" panose="02020603050405020304" pitchFamily="18" charset="0"/>
                <a:cs typeface="Times New Roman" panose="02020603050405020304" pitchFamily="18" charset="0"/>
              </a:rPr>
              <a:t>BloodPressure</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SkinThickness</a:t>
            </a:r>
            <a:r>
              <a:rPr lang="en-US" sz="2800" dirty="0">
                <a:latin typeface="Times New Roman" panose="02020603050405020304" pitchFamily="18" charset="0"/>
                <a:cs typeface="Times New Roman" panose="02020603050405020304" pitchFamily="18" charset="0"/>
              </a:rPr>
              <a:t>, Insulin, BMI, </a:t>
            </a:r>
            <a:r>
              <a:rPr lang="en-US" sz="2800" dirty="0" err="1">
                <a:latin typeface="Times New Roman" panose="02020603050405020304" pitchFamily="18" charset="0"/>
                <a:cs typeface="Times New Roman" panose="02020603050405020304" pitchFamily="18" charset="0"/>
              </a:rPr>
              <a:t>DiabetesPedigreeFunction</a:t>
            </a:r>
            <a:r>
              <a:rPr lang="en-US" sz="2800" dirty="0">
                <a:latin typeface="Times New Roman" panose="02020603050405020304" pitchFamily="18" charset="0"/>
                <a:cs typeface="Times New Roman" panose="02020603050405020304" pitchFamily="18" charset="0"/>
              </a:rPr>
              <a:t>, and Age, which are used to predict diabetes. We’ll preprocess this data and use it to train the model.</a:t>
            </a:r>
            <a:endParaRPr lang="en-US" sz="2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18385" y="3114675"/>
            <a:ext cx="14097635" cy="560260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8F036-453D-4E54-A37D-14ABE997BD62}"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21360" y="457835"/>
            <a:ext cx="16631920" cy="2015490"/>
          </a:xfrm>
          <a:prstGeom prst="rect">
            <a:avLst/>
          </a:prstGeom>
        </p:spPr>
        <p:txBody>
          <a:bodyPr wrap="square">
            <a:noAutofit/>
          </a:bodyPr>
          <a:lstStyle/>
          <a:p>
            <a:r>
              <a:rPr lang="en-US" sz="2800" b="1" dirty="0">
                <a:latin typeface="Times New Roman" panose="02020603050405020304" pitchFamily="18" charset="0"/>
                <a:cs typeface="Times New Roman" panose="02020603050405020304" pitchFamily="18" charset="0"/>
              </a:rPr>
              <a:t>Step 2: Processing the data</a:t>
            </a:r>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a:p>
            <a:endParaRPr lang="en-IN" sz="2800"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2480" y="3121025"/>
            <a:ext cx="14039850" cy="5839460"/>
          </a:xfrm>
          <a:prstGeom prst="rect">
            <a:avLst/>
          </a:prstGeom>
        </p:spPr>
      </p:pic>
      <p:sp>
        <p:nvSpPr>
          <p:cNvPr id="10" name="Rectangle 3"/>
          <p:cNvSpPr>
            <a:spLocks noChangeArrowheads="1"/>
          </p:cNvSpPr>
          <p:nvPr/>
        </p:nvSpPr>
        <p:spPr bwMode="auto">
          <a:xfrm rot="10800000" flipV="1">
            <a:off x="720501" y="1061754"/>
            <a:ext cx="17144832" cy="181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data cleaning process for the diabetes.csv file involves handling missing values by imputation or removal, correcting data types to ensure accuracy, and removing duplicates. It also includes standardizing data formats, detecting and addressing outliers, and normalizing numerical values to prepare the dataset for effective analysis and modeling. </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E9F46E-AB6D-4590-8C2A-9D959B4DAAB0}"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939237" y="180154"/>
            <a:ext cx="16895618" cy="1076325"/>
          </a:xfrm>
          <a:prstGeom prst="rect">
            <a:avLst/>
          </a:prstGeom>
          <a:noFill/>
        </p:spPr>
        <p:txBody>
          <a:bodyPr wrap="square" rtlCol="0">
            <a:spAutoFit/>
          </a:bodyPr>
          <a:lstStyle/>
          <a:p>
            <a:r>
              <a:rPr lang="en-IN" sz="2800" b="1" dirty="0"/>
              <a:t>                                                       </a:t>
            </a:r>
            <a:r>
              <a:rPr lang="en-IN" sz="3200" b="1" dirty="0">
                <a:latin typeface="Times New Roman" panose="02020603050405020304" pitchFamily="18" charset="0"/>
                <a:cs typeface="Times New Roman" panose="02020603050405020304" pitchFamily="18" charset="0"/>
              </a:rPr>
              <a:t>     Module </a:t>
            </a:r>
            <a:r>
              <a:rPr lang="en-IN" sz="3200" b="1" dirty="0" smtClean="0">
                <a:latin typeface="Times New Roman" panose="02020603050405020304" pitchFamily="18" charset="0"/>
                <a:cs typeface="Times New Roman" panose="02020603050405020304" pitchFamily="18" charset="0"/>
              </a:rPr>
              <a:t>2:Decision Tree Algorithm</a:t>
            </a:r>
            <a:endParaRPr lang="en-IN" sz="3200" b="1" dirty="0">
              <a:latin typeface="Times New Roman" panose="02020603050405020304" pitchFamily="18" charset="0"/>
              <a:cs typeface="Times New Roman" panose="02020603050405020304" pitchFamily="18" charset="0"/>
            </a:endParaRPr>
          </a:p>
          <a:p>
            <a:endParaRPr lang="en-IN" sz="3200" b="1" dirty="0">
              <a:latin typeface="Times New Roman" panose="02020603050405020304" pitchFamily="18" charset="0"/>
              <a:cs typeface="Times New Roman" panose="02020603050405020304" pitchFamily="18" charset="0"/>
            </a:endParaRPr>
          </a:p>
        </p:txBody>
      </p:sp>
      <p:sp>
        <p:nvSpPr>
          <p:cNvPr id="6" name="Rectangle 1"/>
          <p:cNvSpPr>
            <a:spLocks noChangeArrowheads="1"/>
          </p:cNvSpPr>
          <p:nvPr/>
        </p:nvSpPr>
        <p:spPr bwMode="auto">
          <a:xfrm>
            <a:off x="430488" y="718316"/>
            <a:ext cx="17431785" cy="871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 </a:t>
            </a:r>
            <a:r>
              <a:rPr kumimoji="0" lang="en-US" altLang="en-US" sz="2800" b="1" i="0" u="sng"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Decision Tree</a:t>
            </a:r>
            <a:r>
              <a:rPr kumimoji="0" lang="en-US" altLang="en-US" sz="2800" b="0" i="0" u="sng"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is a popular machine learning algorithm used for classification and regression tasks. In the  decision tree algorithm provides a structured approach to make predictions based on input features. Here’s how it is typically used:</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pP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Dataset Overview</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800100" marR="0" lvl="1" indent="-342900" algn="just"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dataset might include features such as Pregnancies, Glucose,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BloodPressure</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SkinThickness</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Insulin, BMI,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DiabetesPedigreeFunction</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and Age</a:t>
            </a:r>
            <a:r>
              <a:rPr kumimoji="0" lang="en-US" altLang="en-US" sz="2800"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and the</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target variable is usually whether or not the patient has diabetes, often represented as a binary classification (e.g., 0 for no diabetes, 1 for diabetes).</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pP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Data Preparation</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800100" marR="0" lvl="1" indent="-342900" algn="just"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Preprocessing</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Clean the dataset by handling missing values, normalizing or scaling features, and encoding categorical variables if necessary.</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pP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Building the Decision Tree</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800100" marR="0" lvl="1" indent="-342900" algn="just"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Training</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The decision tree algorithm constructs a tree-like model of decisions and their possible consequences. Each internal node of the tree represents a test on an attribute (e.g., is Glucose greater than a certain value?), each branch represents the outcome of the test, and each leaf node represents a class label (e.g., diabetes or no diabetes).</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pP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Model Evaluation</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800100" marR="0" lvl="1" indent="-342900" algn="just"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Accuracy</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Evaluate the model using metrics such as accuracy, precision, recall, and F1 score on the test set. This helps determine how well the decision tree predicts diabetes based on new, unseen data.</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pP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Prediction</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800100" marR="0" lvl="1" indent="-342900" algn="just" defTabSz="914400" rtl="0" eaLnBrk="0" fontAlgn="base" latinLnBrk="0" hangingPunct="0">
              <a:lnSpc>
                <a:spcPct val="100000"/>
              </a:lnSpc>
              <a:spcBef>
                <a:spcPct val="0"/>
              </a:spcBef>
              <a:spcAft>
                <a:spcPct val="0"/>
              </a:spcAft>
              <a:buClrTx/>
              <a:buSzTx/>
              <a:buFont typeface="Wingdings" panose="05000000000000000000" charset="0"/>
              <a:buChar char="Ø"/>
            </a:pPr>
            <a:r>
              <a:rPr kumimoji="0" lang="en-US" alt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Applying the Model</a:t>
            </a:r>
            <a:r>
              <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Use the trained decision tree model to make predictions on new data. For a given patient’s features, the model will traverse the tree to predict whether the patient is likely to have diabetes.</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C3E085-6241-4395-ADA5-D318FBBD44A0}"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344462" y="157311"/>
            <a:ext cx="14781583" cy="1076325"/>
          </a:xfrm>
          <a:prstGeom prst="rect">
            <a:avLst/>
          </a:prstGeom>
        </p:spPr>
        <p:txBody>
          <a:bodyPr wrap="square">
            <a:spAutoFit/>
          </a:bodyPr>
          <a:lstStyle/>
          <a:p>
            <a:pPr algn="l"/>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1: Using </a:t>
            </a:r>
            <a:r>
              <a:rPr lang="en-US" sz="3200" b="1" dirty="0" smtClean="0">
                <a:latin typeface="Times New Roman" panose="02020603050405020304" pitchFamily="18" charset="0"/>
                <a:cs typeface="Times New Roman" panose="02020603050405020304" pitchFamily="18" charset="0"/>
              </a:rPr>
              <a:t>Decision Tree algorithm</a:t>
            </a:r>
            <a:endParaRPr lang="en-US" sz="3200" b="1" dirty="0">
              <a:latin typeface="Times New Roman" panose="02020603050405020304" pitchFamily="18" charset="0"/>
              <a:cs typeface="Times New Roman" panose="02020603050405020304" pitchFamily="18" charset="0"/>
            </a:endParaRPr>
          </a:p>
          <a:p>
            <a:endParaRPr lang="en-IN" sz="32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7065" y="1057910"/>
            <a:ext cx="14901545" cy="81711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E49312-CEAB-4484-9BF2-B61566415C06}"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570127" y="274208"/>
            <a:ext cx="10037086" cy="107632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2: The Output</a:t>
            </a:r>
            <a:endParaRPr lang="en-US" sz="3200" b="1" dirty="0">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5160" y="1101090"/>
            <a:ext cx="14244955" cy="808545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D11D72-D375-499B-BE48-0579EEEE67E3}"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1873"/>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Sequence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Collaboration Diagram(If applicable)</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 Diagram</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66FF28-77A5-41AF-9E32-587B1160844B}"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1645921" y="205204"/>
            <a:ext cx="16521545"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endParaRPr lang="en-US" sz="3600" b="1" dirty="0">
              <a:latin typeface="Times New Roman" panose="02020603050405020304" pitchFamily="18" charset="0"/>
              <a:cs typeface="Times New Roman" panose="02020603050405020304" pitchFamily="18" charset="0"/>
            </a:endParaRPr>
          </a:p>
        </p:txBody>
      </p:sp>
      <p:sp>
        <p:nvSpPr>
          <p:cNvPr id="8" name="AutoShape 2" descr="data:image/png;base64,iVBORw0KGgoAAAANSUhEUgAADPwAAAiwCAYAAAASxN/QAAAAAXNSR0IArs4c6QAAHUx0RVh0bXhmaWxlACUzQ214R3JhcGhNb2RlbCUyMGR4JTNEJTIyMjM3NyUyMiUyMGR5JTNEJTIyMTMwNSUyMiUyMGdyaWQlM0QlMjIxJTIyJTIwZ3JpZFNpemUlM0QlMjIxMCUyMiUyMGd1aWRlcyUzRCUyMjElMjIlMjB0b29sdGlwcyUzRCUyMjElMjIlMjBjb25uZWN0JTNEJTIyMSUyMiUyMGFycm93cyUzRCUyMjElMjIlMjBmb2xkJTNEJTIyMSUyMiUyMHBhZ2UlM0QlMjIxJTIyJTIwcGFnZVNjYWxlJTNEJTIyMSUyMiUyMHBhZ2VXaWR0aCUzRCUyMjg1MCUyMiUyMHBhZ2VIZWlnaHQlM0QlMjIxMTAwJTIyJTIwbWF0aCUzRCUyMjAlMjIlMjBzaGFkb3clM0QlMjIwJTIyJTNFJTNDcm9vdCUzRSUzQ214Q2VsbCUyMGlkJTNEJTIyMCUyMiUyRiUzRSUzQ214Q2VsbCUyMGlkJTNEJTIyMSUyMiUyMHBhcmVudCUzRCUyMjAlMjIlMkYlM0UlM0NteENlbGwlMjBpZCUzRCUyMjk1dVdhV1kzRGo3ZEdmc1hQdTh0LTIwJTIyJTIwc3R5bGUlM0QlMjJlZGdlU3R5bGUlM0RvcnRob2dvbmFsRWRnZVN0eWxlJTNCcm91bmRlZCUzRDAlM0JvcnRob2dvbmFsTG9vcCUzRDElM0JqZXR0eVNpemUlM0RhdXRvJTNCaHRtbCUzRDElM0IlMjIlMjBlZGdlJTNEJTIyMSUyMiUyMHBhcmVudCUzRCUyMjElMjIlMjBzb3VyY2UlM0QlMjI5NXVXYVdZM0RqN2RHZnNYUHU4dC0xJTIyJTNFJTNDbXhHZW9tZXRyeSUyMHJlbGF0aXZlJTNEJTIyMSUyMiUyMGFzJTNEJTIyZ2VvbWV0cnklMjIlM0UlM0NteFBvaW50JTIweCUzRCUyMjMwMCUyMiUyMHklM0QlMjIyNDAlMjIlMjBhcyUzRCUyMnRhcmdldFBvaW50JTIyJTJGJTNFJTNDJTJGbXhHZW9tZXRyeSUzRSUzQyUyRm14Q2VsbCUzRSUzQ214Q2VsbCUyMGlkJTNEJTIyOTV1V2FXWTNEajdkR2ZzWFB1OHQtMSUyMiUyMHZhbHVlJTNEJTIyJTI2bHQlM0Jmb250JTIwc3R5bGUlM0QlMjZxdW90JTNCZm9udC1zaXplJTNBJTIwMjJweCUzQiUyNnF1b3QlM0IlMjZndCUzQnByZXByb2Nlc3MlMjBkYXRhJTI2bHQlM0IlMkZmb250JTI2Z3QlM0IlMjIlMjBzdHlsZSUzRCUyMnNoYXBlJTNEY3lsaW5kZXIzJTNCd2hpdGVTcGFjZSUzRHdyYXAlM0JodG1sJTNEMSUzQmJvdW5kZWRMYmwlM0QxJTNCYmFja2dyb3VuZE91dGxpbmUlM0QxJTNCc2l6ZSUzRDE1JTNCZm9udEZhbWlseSUzRFRpbWVzJTIwTmV3JTIwUm9tYW4lM0IlMjIlMjB2ZXJ0ZXglM0QlMjIxJTIyJTIwcGFyZW50JTNEJTIyMSUyMiUzRSUzQ214R2VvbWV0cnklMjB4JTNEJTIyMzAlMjIlMjB5JTNEJTIyMTUwJTIyJTIwd2lkdGglM0QlMjIxNzAlMjIlMjBoZWlnaHQlM0QlMjIxMDAlMjIlMjBhcyUzRCUyMmdlb21ldHJ5JTIyJTJGJTNFJTNDJTJGbXhDZWxsJTNFJTNDbXhDZWxsJTIwaWQlM0QlMjI5NXVXYVdZM0RqN2RHZnNYUHU4dC0xOCUyMiUyMHN0eWxlJTNEJTIyZWRnZVN0eWxlJTNEb3J0aG9nb25hbEVkZ2VTdHlsZSUzQnJvdW5kZWQlM0QwJTNCb3J0aG9nb25hbExvb3AlM0QxJTNCamV0dHlTaXplJTNEYXV0byUzQmh0bWwlM0QxJTNCZXhpdFglM0QxJTNCZXhpdFklM0QwLjUlM0JleGl0RHglM0QwJTNCZXhpdER5JTNEMCUzQiUyMiUyMGVkZ2UlM0QlMjIxJTIyJTIwcGFyZW50JTNEJTIyMSUyMiUyMHNvdXJjZSUzRCUyMjk1dVdhV1kzRGo3ZEdmc1hQdTh0LTIlMjIlM0UlM0NteEdlb21ldHJ5JTIwcmVsYXRpdmUlM0QlMjIxJTIyJTIwYXMlM0QlMjJnZW9tZXRyeSUyMiUzRSUzQ214UG9pbnQlMjB4JTNEJTIyNjMwLjAwMDAwMDAwMDAwMDIlMjIlMjB5JTNEJTIyMjAwJTIyJTIwYXMlM0QlMjJ0YXJnZXRQb2ludCUyMiUyRiUzRSUzQyUyRm14R2VvbWV0cnklM0UlM0MlMkZteENlbGwlM0UlM0NteENlbGwlMjBpZCUzRCUyMjk1dVdhV1kzRGo3ZEdmc1hQdTh0LTIlMjIlMjB2YWx1ZSUzRCUyMiUyNmx0JTNCZGl2JTIwc3R5bGUlM0QlMjZxdW90JTNCdGV4dC1hbGlnbiUzQSUyMGp1c3RpZnklM0IlMjBsaW5lLWhlaWdodCUzQSUyMDE1MCUyNSUzQiUyMGZvbnQtc2l6ZSUzQSUyMDIycHglM0IlMjZxdW90JTNCJTI2Z3QlM0IlMjZsdCUzQnNwYW4lMjBzdHlsZSUzRCUyNnF1b3QlM0JiYWNrZ3JvdW5kLWNvbG9yJTNBJTIwaW5pdGlhbCUzQiUyNnF1b3QlM0IlMjZndCUzQiUyNmx0JTNCZm9udCUyMHN0eWxlJTNEJTI2cXVvdCUzQmZvbnQtc2l6ZSUzQSUyMDIycHglM0IlMjZxdW90JTNCJTIwZmFjZSUzRCUyNnF1b3QlM0JUaW1lcyUyME5ldyUyMFJvbWFuJTI2cXVvdCUzQiUyNmd0JTNCTWFjaGluZSUyNmx0JTNCJTJGZm9udCUyNmd0JTNCJTI2bHQlM0IlMkZzcGFuJTI2Z3QlM0IlMjZsdCUzQiUyRmRpdiUyNmd0JTNCJTI2bHQlM0JkaXYlMjBzdHlsZSUzRCUyNnF1b3QlM0J0ZXh0LWFsaWduJTNBJTIwanVzdGlmeSUzQiUyMGxpbmUtaGVpZ2h0JTNBJTIwMTUwJTI1JTNCJTIwZm9udC1zaXplJTNBJTIwMjJweCUzQiUyNnF1b3QlM0IlMjZndCUzQiUyNmx0JTNCZm9udCUyMHN0eWxlJTNEJTI2cXVvdCUzQmZvbnQtc2l6ZSUzQSUyMDIycHglM0IlMjZxdW90JTNCJTIwZmFjZSUzRCUyNnF1b3QlM0JoWHllVkV0RHZkcVlwRXZLaEFQaCUyNnF1b3QlM0IlMjZndCUzQkxlYXJuaW5nJTI2YW1wJTNCbmJzcCUzQiUyNmx0JTNCJTJGZm9udCUyNmd0JTNCJTI2bHQlM0IlMkZkaXYlMjZndCUzQiUyMiUyMHN0eWxlJTNEJTIyd2hpdGVTcGFjZSUzRHdyYXAlM0JodG1sJTNEMSUzQmFzcGVjdCUzRGZpeGVkJTNCYWxpZ24lM0RjZW50ZXIlM0IlMjIlMjB2ZXJ0ZXglM0QlMjIxJTIyJTIwcGFyZW50JTNEJTIyMSUyMiUzRSUzQ214R2VvbWV0cnklMjB4JTNEJTIyMzEwJTIyJTIweSUzRCUyMjE0NSUyMiUyMHdpZHRoJTNEJTIyMTkwJTIyJTIwaGVpZ2h0JTNEJTIyMTkwJTIyJTIwYXMlM0QlMjJnZW9tZXRyeSUyMiUyRiUzRSUzQyUyRm14Q2VsbCUzRSUzQ214Q2VsbCUyMGlkJTNEJTIyOTV1V2FXWTNEajdkR2ZzWFB1OHQtMjIlMjIlMjBzdHlsZSUzRCUyMmVkZ2VTdHlsZSUzRG9ydGhvZ29uYWxFZGdlU3R5bGUlM0Jyb3VuZGVkJTNEMCUzQm9ydGhvZ29uYWxMb29wJTNEMSUzQmpldHR5U2l6ZSUzRGF1dG8lM0JodG1sJTNEMSUzQiUyMiUyMGVkZ2UlM0QlMjIxJTIyJTIwcGFyZW50JTNEJTIyMSUyMiUyMHNvdXJjZSUzRCUyMjk1dVdhV1kzRGo3ZEdmc1hQdTh0LTUlMjIlM0UlM0NteEdlb21ldHJ5JTIwcmVsYXRpdmUlM0QlMjIxJTIyJTIwYXMlM0QlMjJnZW9tZXRyeSUyMiUzRSUzQ214UG9pbnQlMjB4JTNEJTIyNzIwLjAwMDAwMDAwMDAwMDIlMjIlMjB5JTNEJTIyMzUwJTIyJTIwYXMlM0QlMjJ0YXJnZXRQb2ludCUyMiUyRiUzRSUzQyUyRm14R2VvbWV0cnklM0UlM0MlMkZteENlbGwlM0UlM0NteENlbGwlMjBpZCUzRCUyMjk1dVdhV1kzRGo3ZEdmc1hQdTh0LTUlMjIlMjB2YWx1ZSUzRCUyMiUyNmx0JTNCZm9udCUyMHN0eWxlJTNEJTI2cXVvdCUzQmZvbnQtc2l6ZSUzQSUyMDIycHglM0IlMjZxdW90JTNCJTIwZmFjZSUzRCUyNnF1b3QlM0JUaW1lcyUyME5ldyUyMFJvbWFuJTI2cXVvdCUzQiUyNmd0JTNCcGVyZm9ybWFuY2UlMjBhbmFseXNpcyUyNmx0JTNCJTJGZm9udCUyNmd0JTNCJTIyJTIwc3R5bGUlM0QlMjJyb3VuZGVkJTNEMSUzQndoaXRlU3BhY2UlM0R3cmFwJTNCaHRtbCUzRDElM0IlMjIlMjB2ZXJ0ZXglM0QlMjIxJTIyJTIwcGFyZW50JTNEJTIyMSUyMiUzRSUzQ214R2VvbWV0cnklMjB4JTNEJTIyNjMwJTIyJTIweSUzRCUyMjE2MCUyMiUyMHdpZHRoJTNEJTIyMTgwJTIyJTIwaGVpZ2h0JTNEJTIyODAlMjIlMjBhcyUzRCUyMmdlb21ldHJ5JTIyJTJGJTNFJTNDJTJGbXhDZWxsJTNFJTNDbXhDZWxsJTIwaWQlM0QlMjI5NXVXYVdZM0RqN2RHZnNYUHU4dC0xMSUyMiUyMHN0eWxlJTNEJTIyZWRnZVN0eWxlJTNEb3J0aG9nb25hbEVkZ2VTdHlsZSUzQnJvdW5kZWQlM0QwJTNCb3J0aG9nb25hbExvb3AlM0QxJTNCamV0dHlTaXplJTNEYXV0byUzQmh0bWwlM0QxJTNCJTIyJTIwZWRnZSUzRCUyMjElMjIlMjBwYXJlbnQlM0QlMjIxJTIyJTIwc291cmNlJTNEJTIyOTV1V2FXWTNEajdkR2ZzWFB1OHQtOSUyMiUzRSUzQ214R2VvbWV0cnklMjByZWxhdGl2ZSUzRCUyMjElMjIlMjBhcyUzRCUyMmdlb21ldHJ5JTIyJTNFJTNDbXhQb2ludCUyMHglM0QlMjIxMTUlMjIlMjB5JTNEJTIyMjcwJTIyJTIwYXMlM0QlMjJ0YXJnZXRQb2ludCUyMiUyRiUzRSUzQyUyRm14R2VvbWV0cnklM0UlM0MlMkZteENlbGwlM0UlM0NteENlbGwlMjBpZCUzRCUyMjk1dVdhV1kzRGo3ZEdmc1hQdTh0LTklMjIlMjB2YWx1ZSUzRCUyMiUyNmx0JTNCZm9udCUyMHN0eWxlJTNEJTI2cXVvdCUzQmZvbnQtc2l6ZSUzQSUyMDIxcHglM0IlMjZxdW90JTNCJTIwZmFjZSUzRCUyNnF1b3QlM0JUaW1lcyUyME5ldyUyMFJvbWFuJTI2cXVvdCUzQiUyNmd0JTNCb3JnaW5hbCUyMGRhdGElMjZsdCUzQiUyRmZvbnQlMjZndCUzQiUyMiUyMHN0eWxlJTNEJTIyc2hhcGUlM0RwYXJhbGxlbG9ncmFtJTNCcGVyaW1ldGVyJTNEcGFyYWxsZWxvZ3JhbVBlcmltZXRlciUzQndoaXRlU3BhY2UlM0R3cmFwJTNCaHRtbCUzRDElM0JmaXhlZFNpemUlM0QxJTNCJTIyJTIwdmVydGV4JTNEJTIyMSUyMiUyMHBhcmVudCUzRCUyMjElMjIlM0UlM0NteEdlb21ldHJ5JTIweCUzRCUyMjQwJTIyJTIweSUzRCUyMjUxMCUyMiUyMHdpZHRoJTNEJTIyMTUwJTIyJTIwaGVpZ2h0JTNEJTIyMTIwJTIyJTIwYXMlM0QlMjJnZW9tZXRyeSUyMiUyRiUzRSUzQyUyRm14Q2VsbCUzRSUzQ214Q2VsbCUyMGlkJTNEJTIyOTV1V2FXWTNEajdkR2ZzWFB1OHQtMTIlMjIlMjB2YWx1ZSUzRCUyMiUyMiUyMHN0eWxlJTNEJTIyc2hhcGUlM0RmbGV4QXJyb3clM0JlbmRBcnJvdyUzRGNsYXNzaWMlM0JodG1sJTNEMSUzQnJvdW5kZWQlM0QwJTNCJTIyJTIwZWRnZSUzRCUyMjElMjIlMjBwYXJlbnQlM0QlMjIxJTIyJTNFJTNDbXhHZW9tZXRyeSUyMHdpZHRoJTNEJTIyNTAlMjIlMjBoZWlnaHQlM0QlMjI1MCUyMiUyMHJlbGF0aXZlJTNEJTIyMSUyMiUyMGFzJTNEJTIyZ2VvbWV0cnklMjIlM0UlM0NteFBvaW50JTIweCUzRCUyMjQwNC4xNyUyMiUyMHklM0QlMjIzNDAlMjIlMjBhcyUzRCUyMnNvdXJjZVBvaW50JTIyJTJGJTNFJTNDbXhQb2ludCUyMHglM0QlMjI0MDQlMjIlMjB5JTNEJTIyNDcwJTIyJTIwYXMlM0QlMjJ0YXJnZXRQb2ludCUyMiUyRiUzRSUzQyUyRm14R2VvbWV0cnklM0UlM0MlMkZteENlbGwlM0UlM0NteENlbGwlMjBpZCUzRCUyMjk1dVdhV1kzRGo3ZEdmc1hQdTh0LTIzJTIyJTIwc3R5bGUlM0QlMjJlZGdlU3R5bGUlM0RvcnRob2dvbmFsRWRnZVN0eWxlJTNCcm91bmRlZCUzRDAlM0JvcnRob2dvbmFsTG9vcCUzRDElM0JqZXR0eVNpemUlM0RhdXRvJTNCaHRtbCUzRDElM0JleGl0WCUzRDElM0JleGl0WSUzRDAuNSUzQmV4aXREeCUzRDAlM0JleGl0RHklM0QwJTNCJTIyJTIwZWRnZSUzRCUyMjElMjIlMjBwYXJlbnQlM0QlMjIxJTIyJTIwc291cmNlJTNEJTIyOTV1V2FXWTNEajdkR2ZzWFB1OHQtMTQlMjIlM0UlM0NteEdlb21ldHJ5JTIwcmVsYXRpdmUlM0QlMjIxJTIyJTIwYXMlM0QlMjJnZW9tZXRyeSUyMiUzRSUzQ214UG9pbnQlMjB4JTNEJTIyNjMwLjAwMDAwMDAwMDAwMDIlMjIlMjB5JTNEJTIyNTc5LjY2NjY2NjY2NjY2NjclMjIlMjBhcyUzRCUyMnRhcmdldFBvaW50JTIyJTJGJTNFJTNDJTJGbXhHZW9tZXRyeSUzRSUzQyUyRm14Q2VsbCUzRSUzQ214Q2VsbCUyMGlkJTNEJTIyOTV1V2FXWTNEajdkR2ZzWFB1OHQtMTQlMjIlMjB2YWx1ZSUzRCUyMndlJTIyJTIwc3R5bGUlM0QlMjJzd2ltbGFuZSUzQnN0YXJ0U2l6ZSUzRDAlM0Jmb250RmFtaWx5JTNEVGltZXMlMjBOZXclMjBSb21hbiUzQmZvbnRTaXplJTNEMTglM0IlMjIlMjB2ZXJ0ZXglM0QlMjIxJTIyJTIwcGFyZW50JTNEJTIyMSUyMiUzRSUzQ214R2VvbWV0cnklMjB4JTNEJTIyMjgyLjUlMjIlMjB5JTNEJTIyNDgwJTIyJTIwd2lkdGglM0QlMjIyNDUlMjIlMjBoZWlnaHQlM0QlMjIyMDAlMjIlMjBhcyUzRCUyMmdlb21ldHJ5JTIyJTJGJTNFJTNDJTJGbXhDZWxsJTNFJTNDbXhDZWxsJTIwaWQlM0QlMjI5NXVXYVdZM0RqN2RHZnNYUHU4dC0xNSUyMiUyMHZhbHVlJTNEJTIyJTI2bHQlM0Jmb250JTIwc3R5bGUlM0QlMjZxdW90JTNCZm9udC1zaXplJTNBJTIwMjJweCUzQiUyNnF1b3QlM0IlMjZndCUzQldlYiUyMGFwcGxpY2F0aW9uJTI2bHQlM0IlMkZmb250JTI2Z3QlM0IlMjIlMjBzdHlsZSUzRCUyMnRleHQlM0JodG1sJTNEMSUzQmFsaWduJTNEY2VudGVyJTNCdmVydGljYWxBbGlnbiUzRG1pZGRsZSUzQnJlc2l6YWJsZSUzRDAlM0Jwb2ludHMlM0QlNUIlNUQlM0JhdXRvc2l6ZSUzRDElM0JzdHJva2VDb2xvciUzRG5vbmUlM0JmaWxsQ29sb3IlM0Rub25lJTNCZm9udEZhbWlseSUzRFRpbWVzJTIwTmV3JTIwUm9tYW4lM0Jmb250U2l6ZSUzRDI0JTNCJTIyJTIwdmVydGV4JTNEJTIyMSUyMiUyMHBhcmVudCUzRCUyMjk1dVdhV1kzRGo3ZEdmc1hQdTh0LTE0JTIyJTNFJTNDbXhHZW9tZXRyeSUyMHglM0QlMjI0Ny41JTIyJTIweSUzRCUyMjcwJTIyJTIwd2lkdGglM0QlMjIxNzAlMjIlMjBoZWlnaHQlM0QlMjI0MCUyMiUyMGFzJTNEJTIyZ2VvbWV0cnklMjIlMkYlM0UlM0MlMkZteENlbGwlM0UlM0NteENlbGwlMjBpZCUzRCUyMjk1dVdhV1kzRGo3ZEdmc1hQdTh0LTE3JTIyJTIwdmFsdWUlM0QlMjIlMjZsdCUzQmZvbnQlMjBzdHlsZSUzRCUyNnF1b3QlM0Jmb250LXNpemUlM0ElMjAyMnB4JTNCJTI2cXVvdCUzQiUyMGZhY2UlM0QlMjZxdW90JTNCVGltZXMlMjBOZXclMjBSb21hbiUyNnF1b3QlM0IlMjZndCUzQmZpbGwlMjB0aGUlMjBiZXN0JTIwbW9kZWwlMjB1c2luZyUyMGZsYXNrJTI2bHQlM0IlMkZmb250JTI2Z3QlM0IlMjIlMjBzdHlsZSUzRCUyMnJvdW5kZWQlM0QwJTNCd2hpdGVTcGFjZSUzRHdyYXAlM0JodG1sJTNEMSUzQiUyMiUyMHZlcnRleCUzRCUyMjElMjIlMjBwYXJlbnQlM0QlMjIxJTIyJTNFJTNDbXhHZW9tZXRyeSUyMHglM0QlMjI2MTAlMjIlMjB5JTNEJTIyMzYwJTIyJTIwd2lkdGglM0QlMjIyMzAlMjIlMjBoZWlnaHQlM0QlMjI4NSUyMiUyMGFzJTNEJTIyZ2VvbWV0cnklMjIlMkYlM0UlM0MlMkZteENlbGwlM0UlM0NteENlbGwlMjBpZCUzRCUyMjk1dVdhV1kzRGo3ZEdmc1hQdTh0LTIxJTIyJTIwdmFsdWUlM0QlMjIlMjZsdCUzQmZvbnQlMjBzdHlsZSUzRCUyNnF1b3QlM0Jmb250LXNpemUlM0ElMjAyMnB4JTNCJTI2cXVvdCUzQiUyMGZhY2UlM0QlMjZxdW90JTNCVGltZXMlMjBOZXclMjBSb21hbiUyNnF1b3QlM0IlMjZndCUzQmh1bWFuJTIwaW50ZXJhY3Rpb24lMjBhbmQlMjBwcmVkaWN0aW9uJTI2bHQlM0IlMkZmb250JTI2Z3QlM0IlMjIlMjBzdHlsZSUzRCUyMnJvdW5kZWQlM0QxJTNCd2hpdGVTcGFjZSUzRHdyYXAlM0JodG1sJTNEMSUzQiUyMiUyMHZlcnRleCUzRCUyMjElMjIlMjBwYXJlbnQlM0QlMjIxJTIyJTNFJTNDbXhHZW9tZXRyeSUyMHglM0QlMjI2NTAlMjIlMjB5JTNEJTIyNTMwJTIyJTIwd2lkdGglM0QlMjIxNzAlMjIlMjBoZWlnaHQlM0QlMjI4MCUyMiUyMGFzJTNEJTIyZ2VvbWV0cnklMjIlMkYlM0UlM0MlMkZteENlbGwlM0UlM0MlMkZyb290JTNFJTNDJTJGbXhHcmFwaE1vZGVsJTNFARvJtAAAIABJREFUeF7s3Qm4XHV9P/5Ps0E2lkgMYSeUfZGAAgZMUZCtxf4MaxFsxY1H+NW2srSVx9YFlMX6qwWrpeJfUAsi8amoLIpiBAREQpAloIStEDAQwGyQkOTPd8zczp3MvXfm3pk7Z3nN85xnJjPnfM/38/occebMvO/5o3AjQIAAAQIECBAgQIAAAQIECBAgQIAAAQIECBAgQIAAAQIECBAgQIAAAQIECBAgQIAAAQIECBAgQCAzAn+UmZmYCAECBAgQIECAAAECBAgQIECAAAECBAgQIECAAAECBAgQIECAAAECBAgQIECAAAECBAgQIECAAAECIfDjICBAgAABAgQIECBAgAABAgQIECBAgAABAgQIECBAgAABAgQIECBAgAABAgQIECBAgAABAgQIECCQIQGBnww1w1QIECBAgAABAgQIECBAgAABAgQIECBAgAABAgQIECBAgAABAgQIECBAgAABAgQIECBAgAABAgQICPw4BggQIECAAAECBAgQIECAAAECBAgQIECAAAECBAgQIECAAAECBAgQIECAAAECBAgQIECAAAECBAhkSEDgJ0PNMBUCBAgQIECAAAECBAgQIECAAAECBAgQIECAAAECBAgQIECAAAECBAgQIECAAAECBAgQIECAAAECAj+OAQIECBAgQIAAAQIECBAgQIAAAQIECBAgQIAAAQIECBAgQIAAAQIECBAgQIAAAQIECBAgQIAAAQIZEhD4yVAzTIUAAQIECBAgQIAAAQIECBAgQIAAAQIECBAgQIAAAQIECBAgQIAAAQIECBAgQIAAAQIECBAgQICAwI9jgAABAgQIECBAgAABAgQIECBAgAABAgQIECBAgAABAgQIECBAgAABAgQIECBAgAABAgQIECBAgECGBAR+MtQMUyFAgAABAgQIECBAgAABAgQIECBAgAABAgQIECBAgAABAgQIECBAgAABAgQIECBAgAABAgQIECAg8OMYIECAAAECBAgQIECAAAECBAgQIECAAAECBAgQIECAAAECBAgQIECAAAECBAgQIECAAAECBAgQIJAhAYGfDDXDVAgQIECAAAECBAgQIECAAAECBAgQIECAAAECBAgQIECAAAECBAgQIECAAAECBAgQIECAAAECBAgI/DgGCBAgQIAAAQIECBAgQIAAAQIECBAgQIAAAQIECBAgQIAAAQIECBAgQIAAAQIECBAgQIAAAQIECGRIQOAnQ80wFQIECBAgQIAAAQIECBAgQIAAAQIECBAgQIAAAQIECBAgQIAAAQIECBAgQIAAAQIECBAgQIAAAQICP44BAgQIECBAgAABAgQIECBAgAABAgQIECBAgAABAgQIECBAgAABAgQIECBAgAABAgQIECBAgAABAhkSEPjJUDNMhQABAgQIECBAgAABAgQIECBAgAABAgQIECBAgAABAgQIECBAgAABAgQIECBAgAABAgQIECBAgIDAj2OAAAECBAgQIECAAAECBAgQIECAAAECBAgQIECAAAECBAgQIECAAAECBAgQIECAAAECBAgQIECAQIYEBH4y1AxTIUCAAAECBAgQIECAAAECBAgQIECAAAECBAgQIECAAAECBAgQIECAAAECBAgQIECAAAECBAgQICDw4xggQIAAAQIECBAgQIAAAQIECBAgQIAAAQIECBAgQIAAAQIECBAgQIAAAQIECBAgQIAAAQIECBAgkCEBgZ8MNcNUCBAgQIAAAQIECBAgQIAAAQIECBAgQIAAAQIECBAgQIAAAQIECBAgQIAAAQIECBAgQIAAAQIECAj8OAYIECBAgAABAgQIECBAgAABAgQIECBAgAABAgQIECBAgAABAgQIECBAgAABAgQIECBAgAABAgQIZEhA4CdDzTAVAgQIECBAgAABAgQIECBAgAABAgQIECBAgAABAgQIECBAgAABAgQIECBAgAABAgQIECBAgAABAgI/jgECBAgQIECAAAECBAgQIECAAAECBAgQIECAAAECBAgQIECAAAECBAgQIECAAAECBAgQIECAAAECGRIQ+MlQM0yFAAECBAgQIECAAAECBAgQIECAAAECBAgQIECAAAECBAgQIECAAAECBAgQIECAAAECBAgQIECAgMCPY4AAAQIECBAgQIAAAQIECBAgQIAAAQIECBAgQIAAAQIECBAgQIAAAQIECBAgQIAAAQIECBAgQIBAhgQEfjLUDFMhQIAAAQIECBAgQIAAAQIECBAgQIAAAQIECBAgQIAAAQIECBAgQIAAAQIECBAgQIAAAQIECBAgIPDjGCBAgAABAgQIECBAgAABAgQIECBAgAABAgQIECBAgAABAgQIECBAgAABAgQIECBAgAABAgQIECCQIQGBnww1w1QIECBAgAABAgQIECBAgAABAgQIECBAgAABAgQIECBAgAABAgQIECBAgAABAgQIECBAgAABAgQICPw4BggQIECAAAECBAgQIECAAAECBAgQIECAAAECBAgQIECAAAECBAgQIECAAAECBAgQIECAAAECBAhkSEDgJ0PNMBUCBAgQIECAAAECBAgQIECAAAECBAgQIECAAAECBAgQIECAAAECBAgQIECAAAECBAgQIECAAAECAj+OAQIECBAgQIAAAQIECBAgQIAAAQIECBAgQIAAAQIECBAgQIAAAQIECBAgQIAAAQIECBAgQIAAAQIZEhD4yVAzTIUAAQIECBAgQIAAAQIECBAgQIAAAQIECBAgQIAAAQIECBAgQIAAAQIECBAgQIAAAQIECBAgQICAwI9jgAABAgQIECBAgAABAgQIECBAgAABAgQIECBAgAABAgQIECBAgAABAgQIECBAgAABAgQIECBAgECGBAR+MtQMUyFAgAABAgQIECBAgAABAgQIECBAgAABAgQIECBAgAABAgQIECBAgAABAgQIECBAgAABAgQIECAg8OMYIECAAAECBAgQIECAAAECBAgQIECAAAECBAgQIECAAAECBAgQIECAAAECBAgQIECAAAECBAgQIJAhAYGfDDXDVAgQIECAAAECBAgQIECAAAECBAgQIECAAAECBAgQIECAAAECBAgQIECAAAECBAgQIECAAAECBAgI/DgGCBAgQIAAAQIECBAgQIAAAQIECBAgQIAAAQIECBAgQIAAAQIECBAgQIAAAQIECBAgQIAAAQIECGRIQOAnQ80wFQIECBAgQIAAAQIECBAgQIAAAQIECBAgQIAAAQIECBAgQIAAAQIECBAgQIAAAQIECBAgQIAAAQICP44BAgQIECBAgAABAgQIECBAgAABAgQIECBAgAABAgQIECBAgAABAgQIECBAgAABAgQIECBAgAABAhkSEPjJUDNMhQABAgQIECBAgAABAgQIECBAgAABAgQIECBAgAABAgQIECBAgAABAgQIECBAgAABAgQIECBAgIDAj2OAAAECBAgQIECAAAECBAgQIEBgLQICBAgQIECAAAECBAor4DvhwrZWYQQIECBAgAABAgQIECBAgAABAgQIFFnAyd0id1dtBAgQIECAAAECBAgQIECAAIHmBAR+mnOyFgECBAgQIECAAIE8CvhOOI9dM2cCBAgQIECAAAECBAgQIECAAAECBEov4ORu6Q8BAAQIECBAgAABAgQIECBAgACBEPhxEBAgQIAAAQIECBAoroDvhIvbW5URIECAAAECBAgQIECAAAECBAgQIFBgASd3C9xcpREgQIAAAQIECBAgQIAAAQIEmhQQ+GkSymoECBAgQIAAAQIEcijgO+EcNs2UCRAgQIAAAQIECBAgQIAAAQIECBAg4OSuY4AAAQIECBAgQIAAAQIECBAgQKBX4GftWvkfhwQBAgQIECBAgACBvAr80R+t9xWw74Tz2kzzJkCAAAECBAgQIECAAAECBAgQIECg1AJO7pa6/YonQIAAAQIECBAgQIAAAQIECFQEBH4cCAQIECBAgAABAgQKIiDwU5BGKoMAAQIECBAgQIAAAQIECBAgQIAAgdILCPyU/hAAQIAAAQIECBAgQIAAAQIECBAQ+HEMECBAgAABAgQIECiKgMBPUTqpDgIECBAgQIAAAQIECBAgQIAAAQIEyi4g8FP2I0D9BAgQIECAAAECBAgQIECAAAFX+HEMECBAgAABAgQIECiMgMBPYVqpEAIECBAgQIAAAQIECBAgQIAAAQIESi4g8FPyA0D5BAgQIECAAAECBAgQIECAAIEQ+HEQECBAgAABAgQIECiMgMBPYVqpEAIECBAgQIAAAQIECBAgQIAAAQIESi4g8FPyA0D5BAgQIECAAAECBAgQIECAAAGBH8cAAQIECBAgQIAAgeIICPwUp5cqIUCAAAECBAgQIECAAAECBAgQIECg3AICP+Xuv+oJECBAgAABAgQIECBAgAABAklgbS3D2rW9/kmIAAECBAgQIECAAIEcCQj85KhZpkqAAAECBAgQIECAAAECBAgQIECAAIF+BAR+HB4ECBAgQIAAAQIECBAgQIAAAQICP44BAgQIECBAgAABAgUREPgpSCOVQYAAAQIECBAgQIAAAQIECBAgQIBA6QUEfkp/CAAgQIAAAQIECBAgQIAAAQIECLjCj2OAAAECBAgQIECAQFEEBH6K0kl1ECBAgAABAgQIECBAgAABAgQIECBQdgGBn7IfAeonQIAAAQIECBAgQIAAAQIECITAj4OAAAECBAgQIECAQFEEBH6K0kl1ECBAgAABAgQIECBAgAABAgQIECBQdgGBn7IfAeonQIAAAQIECBAgQIAAAQIECAj8OAYIECBAgAABAgQIFEZA4KcwrVQIAQIECBAgQIAAAQIECBAgQIAAAQIlFxD4KfkBoHwCBAgQIECAAAECBAgQIECAQAj8OAgIECBAgAABAgQIFEZA4KcwrVQIAQIECBAgQIAAAQIECBAgQIAAAQIlFxD4KfkBoHwCBAgQIECAAAECBAgQIECAgMCPY4AAAQIECBAgQIBAcQQEforTS5UQIECAAAECBAgQIECAAAECBAgQIFBuAYGfcvdf9QQIECBAgAABAgQIECBAgACBJLC2lmHt2l7/JESAAAECBAgQIECAQI4EBH5y1CxTJUCAAAECBAgQIECAAAECBAgQIECAQD8CAj8ODwIECBAgQIAAAQIECBAgQIAAAYEfxwABAgQIECBAgACBgggI/BSkkcogQIAAAQIECBAgQIAAAQIECBAgQKD0AgI/pT8EABAgQIAAAQIECBAgQIAAAQIEXOHHMUCAAAECBAgQIECgKAICP0XppDoIECBAgAABAgQIECBAgAABAgQIECi7gMBP2Y8A9RMgkATGRMQG65bax9XnmnltoHXTuCPWLSNrHqfnav/d32v16w5221TzmohYve4+Pa4u9c91cp1XI2JlRKT76lL7774e12/XzBiOdAIECBAgQIAAAQIE+hdwhR9HCAECBAgQIECAAIGCCAj8FKSRyiBAgAABAgQIECBAgAABAgQIECBAoPQCAj+lPwQAEMi0QAq/TIiI8U3e97XuQIEd/y3M9GHQlsn1FSpaHhHLImLpuvv6xwP9u3a7Xj+QbMusDUKAAAECBAgQIEBg+AQEfobP2p4IECBAgAABAgQIdFRA4KejvAYnQIAAAQIECBAgQIAAAQIECBAgQIDAsAn4kfuwUdsRgVIIpKvYbBIRm667T48nDhDW6S/QM7YUaoosikAKB1WX2iBQf4Gi30fESw2Wl4uCog4CBAgQIECAAIHcCAj85KZVJkqAAAECBAgQIECgfwGBH0cIAQIECBAgQIAAAQIECBAgQIAAAQIEiiEg8FOMPqqCQDsFUkCnGtjp67421FMb7knhHTcCBIYusKaPINCLfTxfHxpKgSM3AgQIECBAgAABAq0ICPy0omVdAgQIECBAgAABAhkWEPjJcHNMjQABAgQIECBAgAABAgQIECBAgAABAi0ICPy0gGVVAjkSSFfamRwRb1x3P1CApza0MypHdbZlqmPGjIkNNtigZ6n/d+1r6fFgXk/bjBgxorKMHDmy5/FA/25l3fqx+to2oa1ZsyZWr15dua9d6p8b6N+Nxml23JUrV8arr74a1fv0uP7fta/1t15/46TtSnh7LSIGCgctjohFNcvvIuKFElopmQABAgQIECBA4A8CAj+OBAIECBAgQIAAAQIFERD4KUgjlUGAAAECBAgQIECAAAECBAgQIECAQOkFBH5KfwgAyIlA+t9qbYCnGuRJ940epwBP7m8pwDJhwoQYP358w/v+XqvdZsMNN6yEefoK6jT44iv3dgroLdAoTJSeW7ZsWc+ydOnSyuPqfX+P619L/y7ILV1ZKIWAUvinPgxU++/qOgJCBWm8MggQIECAAAECAj+OAQIECBAgQIAAAQLFERD4KU4vVUKAAAECBAgQIECAAAECBAgQIECAQLkFBH7K3X/Vd1cghXJqwzr1gZ76IE93Z9vE3keNGhWbbLJJbLrpppX7tGy00UaVsE6z4ZzadceNG9fEXq1CoPsCa9euXS841CgUVBsmSq+//PLL8dJLL623LFmypPtFNTeDFBBqNhyUQkICQs25WosAAQIECBAg0A0BV/jphrp9EiBAgAABAgQIEOiAgMBPB1ANSYAAAQIECBAgQIAAAQIECBAgQIAAgS4ICPx0Ad0uCy+wWURsuW7ZquZxem5KTchnTBYl0pVxagM71cd93dcGfFK4x40AgaELvPbaaw2DQC+++GLD5+tDQ8uXLx/6JDozwup1AaGnI6J2eabu3y93ZvdGJUCAAAECBAgQ6EdA4MfhQYAAAQIECBAgQKAgAgI/BWmkMggQIECAAAECBAgQIECAAAECBAgQKL2AwE/pDwEALQik/73UB3hSiKf+ubEtjNmRVUeMGBGTJ0+ON77xjZVl0qRJPVfcGSjAM2ZMJnNIHXEyKIGiCrz66qv9BoNScGjx4sXxu9/9LhYtWtSzpOBQRm7pEkf1IaAUEKp/rtePUjMyd9MgQIAAAQIECORVQOAnr50zbwIECBAgQIAAAQJ1AgI/DgkCBAgQIECAAAECBAgQIECAAAECBAgUQ0Dgpxh9VMXQBcb1c1We2lDP0Pc0yBFSaCeFd2qDPI0ep+fS4kaAAIFWBVauXFkJ/9QHgfp6LgMBoWZCQb9v1cH6BAgQIECAAIGSCgj8lLTxyiZAgAABAgQIECiegMBP8XqqIgIECBAgQIAAAQIECBAgQIAAAQIEyikg8FPOvpex6o0iYvuImLbuvvq4enWeNww3ysSJE/sM8DQK8owaNWq4p2h/BAgQ6FcgJwGhFPh5IiIe62NZqs0ECBAgQIAAAQIVAYEfBwIBAgQIECBAgACBgggI/BSkkcogQIAAAQIECBAgQIAAAQIECBAgQKD0AgI/pT8ECgXQKNCTnkvLG4er0o022ii23HLLyrLVVlv1PE7/njp1aiXkk5axY8cO15TshwABApkQSAGhhQsXxtNPP11ZnnnmmZ7Htf9evnz5cM73uX7CQCkk1OuHr8M5MfsiQIAAAQIECAyzgMDPMIPbHQECBAgQIECAAIFOCQj8dErWuAQIECBAgAABAgQIECBAgAABAgQIEBheAYGf4fW2t6EJpKvw9BfqGTm04QfeesqUKb0CPI1CPRtvvPHAA1mDAAECBPoUWLx4ccMgUG0o6LnnUk6n47f0o9e+rgyUnh+WSXS8SjsgQIAAAQIECPxBQODHkUCAAAECBAgQIECgIAICPwVppDIIECBAgAABAgQIECBAgAABAgQIECi9gMBP6Q+BzAFsFxE7R8S0BuGeTTs121GjRjW8Ik99oGfMmDGdmoJxCRAgQKAFgXS1oNorBPX1eMWKFS2M2vKqSxsEgh6JiIci4vGWR7MBAQIECBAgQKC7AgI/3fW3dwIECBAgQIAAAQJtExD4aRulgQgQIECAAAECBAgQIECAAAECBAgQINBVAYGfrvKXdufpuNslInZdd1/7eEInVEaPHh3bb799TJs2rdf9tttuG1tttVVsvvnmnditMQkQIECgywKLFi2Kxx9/PB577LGGy2uvvdapGS6LiPnrlhQAqj5O96s7tVPjEiBAgAABAgSGICDwMwQ8mxIgQIAAAQIECBDIkoDAT5a6YS4ECBAgQIAAAQIECBAgQIAAAQIECBAYvIDAz+DtbDmwwLg+Qj0p4DNy4M1bWyOFduoDPdWQzzbbbNPaYNYmQIAAgVIIPPHEE32GgdJVgzp0qw8ApRBQem5Jh/ZnWAIECBAgQIBAMwICP80oWYcAAQIECBAgQIBADgQEfnLQJFMkQIAAAQIECBAgQIAAAQIECBAgQIBAEwICP00gWWVAgc0aXKknhXqmDbhlCyuMGzeuJ9DT6Go948ePb2E0qxIgQIAAgf4Fli9f3ufVgRYsWBC///3v2034ZB9XBXq23TsyHgECBAgQIECggYDAj8OCAAECBAgQIECAQEEEBH4K0khlECBAgAABAgQIECBAgAABAgQIECBQegGBn9IfAi0BbBwR0yNir7qAz+YtjdLPym94wxtil112iR133HG9q/VMnTq1XbsxDgECBAgQGLLA888/X7k6UAr/pPtHH3005s+fX1nSa228vbDuCkDpSkBpmRcRcyMiPe9GgAABAgQIEGiXgMBPuySNQ4AAAQIECBAgQKDLAgI/XW6A3RMgQIAAAQIECBAgQIAAAQIECBAgQKBNAgI/bYIs4DBvXBfuSQGfvdc93qlddW611Vax6667VsI9tfebb9627FC7pmocAgQIECDQssCzzz7bE/5JAaCHHnqo8u8nn0wX8WnbbcG64E8K/1SXhW0b3UAECBAgQIBA2QQEfsrWcfUSIECAAAECBAgUVkDgp7CtVRgBAgQIECBAgAABAgQIECBAgAABAiUTEPgpWcP7KHfrBuGebdtBs9NOO60X6kkhn403ThcLciNAgAABAuUSWLJkSU/4p3o1oGoYqE0S/9MgBPREm8Y2DAECBAgQIFBsAYGfYvdXdQQIECBAgAABAiUSEPgpUbOVSoAAAQIECBAgQIAAAQIECBAgQIBAoQUEfgrd3obF/XFNuKd69Z4hXVZngw026BXqqb1qz5gxY8onrGICBAgQINCiwOrVq3uuCFQNAFUDQcuWLWtxtPVW/12DENBvhjqo7QkQIECAAIHCCQj8FK6lCiJAgAABAgQIECirgMBPWTuvbgIECBAgQIAAAQIECBAgQIAAAQIEiiYg8FO0jvauZ/cG4Z5Nh1LynnvuGXvvvXfsscceseuuu1aCPjvuuONQhrQtAQIECBAg0I/AY4891hMGuv/++2Pu3LmVZYi3lxqEgB4Y4pg2J0CAAAECBPItIPCT7/6ZPQECBAgQIECAAIEeAYEfBwMBAgQIECBAgAABAgQIECBAgAABAgSKISDwU4w+pipGRsSMiDhw3ZIeTxpseaNGjaoEe6ZPn95znx5vuOGGgx3SdgQIECBAgECbBFatWhX33ntvT/inGgJauXLlUPawNCJujYjb1i3p8aqhDGhbAgQIECBAIFcCAj+5apfJEiBAgAABAgQIEOhbQODH0UGAAAECBAgQIECAAAECBAgQIECAAIFiCAj85LeP6Uo99QGfUYMpZ/z48b1CPdWgT4MvAwYzvG0IECBAgACBYRKYN2/eeiGgpUtTjmdQt/Sj3xT+qQ0BvTiokWxEgAABAgQI5EFA4CcPXTJHAgQIECBAgAABAk0ICPw0gWQVAgQIECBAgAABAgQIECBAgAABAgQI5EBA4CcHTVo3xW3rAj57D2bqkyZNWu+qPbvttttghrINAQIECBAgkAOBhx56qFcIKF0Z6IUXXhjszOfWhYD+Z7AD2Y4AAQIECBDInIDAT+ZaYkIECBAgQIAAAQIEBicg8DM4N1sRIECAAAECBAgQIECAAAECBAgQIEAgawICP1nryP/OZ8+6gM+0Vqc6efLkeMtb3tIr4LPDDju0Ooz1CRAgQIAAgYIJPProo+uFgBYuXDiYKh9ZFwBKVwJKy/zBDGIbAgQIECBAIBMCAj+ZaINJECBAgAABAgQIEBi6gMDP0A2NQIAAAQIECBAgQIAAAQIECBAgQIAAgSwICPxkoQt/mMNeEXF4RBy4btms1amlMM+MGTPiwAMPrNzvuWfKDLkRIECAAAECBAYWmD9/ftx22209yyOPpCxPy7en6wJAv2p5BBsQIECAAAEC3RIQ+OmWvP0SIECAAAECBAgQaLOAwE+bQQ1HgAABAgQIECBAgAABAgQIECBAgACBLgkI/HQJPiLGrAv4pJBPWv641alMnz69V8Bn2223bXUI6xMgQIAAAQIEGgo89dRTvQJAc+fOHYzU4xFxQ83y6mAGsQ0BAgQIECAwLAICP8PCbCcECBAgQIAAAQIEOi8g8NN5Y3sgQIAAAQIECBAgQIAAAQIECBAgQIDAcAgI/AyH8v/uY8eIOKIm6DOq2d2PGjWq58o91Sv4bLrpps1ubj0CBAgQIECAwJAEFi9e3CsAlK4GtHZtr98FDzT+a3Xhn0cH2sDrBAgQIECAwLAKCPwMK7edESBAgAABAgQIEOicgMBP52yNTIAAAQIECBAgQIAAAQIECBAgQIAAgeEUEPjpvPY7awI+ezS7u0mTJq0X8Bk5cmSzm1uPAAECBAgQINBRgZUrV/YEgG699dbK46VLl7ayz3trAkA/a2VD6xIgQIAAAQIdERD46QirQQkQIECAAAECBAgMv4DAz/Cb2yMBAgQIECBAgAABAgQIECBAgAABAgQ6ISDw037VrWsCPulqPhOa2cXo0aPjiCOOiMMPP7wS9Nl7772b2cw6BAgQIECAAIHMCNx1112V4M/Pf/7zuOGGG2LFihXNzu35mvDP9RGxuNkNrUeAAAECBAi0TUDgp22UBiJAgAABAgQIECDQXQGBn+762zsBAgQIECBAgAABAgS/0XxtAAAgAElEQVQIECBAgAABAgTaJSDw0x7JfSLi3RGRAj5vbnbIHXfcsRLwqS4p9ONGgAABAgQIECiCwJo1ayqhn+rym9/8ppWybqkJAM1rZUPrEiBAgAABAoMWEPgZNJ0NCRAgQIAAAQIECGRLQOAnW/0wGwIECBAgQIAAAQIECBAgQIAAAQIECAxWQOBnsHIRu0bEsRFxTES8qdlhDj300J6Az5577tnsZtYjQIAAAQIECORa4L777usJ//z0pz9tpZZ7IuI765aWUkOt7MS6BAgQIECAQAj8OAgIECBAgAABAgQIFERA4KcgjVQGAQIECBAgQIAAAQIECBAgQIAAAQKlFxD4ae0Q2H5dwCeFfA5oZtOtttqqEvA54ogjKvcTJ05sZjPrECBAgAABAgQKK7B48eJeV/9ZtGhRs7X+rCb882yzG1mPAAECBAgQaEpA4KcpJisRIECAAAECBAgQyL6AwE/2e2SGBAgQIECAAAECBAgQIECAAAECBAgQaEZA4GdgpWR0yrrl0IFXjzjooIN6ruLzlre8pZlNrEOAAAECBAgQKK3AnDlzegJAc+fObdbhBxHxXxHxzWY3sB4BAgQIECDQr4DAjwOEAAECBAgQIECAQEEEBH4K0khlECBAgAABAgQIECBAgAABAgQIECBQegGBn74Pgf0i4uR1QZ9NBjpSjj766DjmmGPiyCOPjDe+8Y0Dre51AgQIECBAgACBBgILFiyohH+uv/76+P73v9+M0e8i4op1y6+b2cA6BAgQIECAQEMBgR8HBgECBAgQIECAAIGCCAj8FKSRyiBAgAABAgQIECBAgAABAgQIECBAoPQCAj+9D4GxEfG+dSGfAwY6Ot75zndWQj5p2WyzzQZa3esECBAgQIAAAQItCDz33HNxzTXXxHe+85342c9+1syWN0fE1yPiymZWtg4BAgQIECDQS0DgxwFBgAABAgQIECBAoCACAj8FaaQyCBAgQIAAAQIECBAgQIAAAQIECBAovYDAzx8OgWkRcdq6ZWJ/R8Xb3va2npDPVlttVfoDCAABAgQIECBAYDgEfvvb31aCPykAdM899wy0yxci4isR8aWIeHqglb1OgAABAgQIVAQEfhwIBAgQIECAAAECBAoiIPBTkEYqgwABAgQIECBAgAABAgQIECBAgACB0guUPfAzY13I55T+joSpU6fGySefHKecckrsueeepT9oABAgQIAAAQIEuikwd+7cuPLKK+OKK66IF15I2Z5+b/+xLvgzb6AVvU6AAAECBEouIPBT8gNA+QQIECBAgAABAsUREPgpTi9VQoAAAQIECBAgQIAAAQIECBAgQIBAuQXKGvj5PxFxekQc2l/7jz766ErQ5/jjjy/3UaJ6AgQIECBAgEBGBVLoJy0333zzQDOcvS74M+CKAw3kdQIECBAgUFABgZ+CNlZZBAgQIECAAAEC5RMQ+Clfz1VMgAABAgQIECBAgAABAgQIECBAgEAxBcoW+DksIs6OiEP6ame6ms9pp51WCfpMmzatmF1XFQECBAgQIECgYAK//vWv4+tf/3ol/LNo0aL+qrs+Ij4XEXMKRqAcAgQIECAwVAGBn6EK2p4AAQIECBAgQIBARgQEfjLSCNMgQIAAAQIEWhGYGhF7RsSuEfHHEbFNRGwREZtFxCYRMS4iRkdE2X7r1oqhdQkQIECAAAECWRRI30Ovev33+8sj4qWIeD4inomIJyPitxHxUET8OiIWZnHy5kQgCwJl+RB00Lqgz9F9oU+fPr0S9PnQhz6Uhb6YAwECBAgQIECAwCAE1qxZE1/60pcqy0MPpc+Dfd6uWhf8mTeI3diEAAECBAgUUUDgp4hdVRMBAgQIECBAgEApBQR+Stl2RRMgQIAAgbwJ7PL6H+h7R0S8LSIOiIjt8laA+RIgQIAAAQIECLRV4PGIuOP1i3r8PCJ+EhHz2zq6wQjkWKDogZ8dI+LTr6f/TuirR0cddVR8+MMfjne96105bqOpEyBAgAABAgQI1AtcddVVcemll8att97aH85XIuKzEfEEQQIECBAgUHIBgZ+SHwDKJ0CAAAECBAgQKI6AwE9xeqkSAgQIECBQMIH9I+LdEZH+YPNuBatNOQQIECBAgAABAu0VeDAirouI70bEne0d2mgE8iVQ5MDPORFxfkSMaNSSWbNmxdlnnx37758+S7oRIECAAAECBAgUVeBHP/pRfPGLX4zvf//7fZX4SkSk945fLKqBuggQIECAQBMCAj9NIFmFAAECBAgQIECAQB4EBH7y0CVzJECAAAECpRHYLCL+KiJOfv3Hmm8qTdUKJUCAAAECBAgQaKfAvIj4xutXhfz/IuL5dg5sLAJ5EChi4Cdd7jUFfRomeY444ohK0Oftb397HvpjjgQIECBAgAABAm0SuP766+Nzn/tczJkzp68Rb46Iv4+Iu9u0S8MQIECAAIE8CQj85Klb5kqAAAECBAgQIECgHwGBH4cHAQIECBAgkAGBPSPi9Ij4UEQM+Pu00aNHx/Tp02OPPfaInXfeOaZNmxZbbrllTJkyJTbddNMYP358pHUavM/JQKmmQIAAAQIECBAg0JfA2rVrY9WqVbFs2bJ48cUX47nnnounn346FixYEA8//HDcf//9MXfu3Mo6TdzSd9r/ERGXRsSvm1jfKgQKITDgB6qcVfmvEfHXjeY8c+bMStDnT//0T3NWkukSIECAAAECBAi0U+Cqq66qBH/mzUt//KHh7dMR8Yl27tNYBAgQIEAgBwICPzlokikSIECAAAECBAgQaEZA4KcZJesQIECAAAECHRJIQZ+zIuKUgcY//PDD4x3veEe87W1viwMOOECYZyAwrxMgQIAAAQIECiqQQkF33HFH/PznP4+f/OQnceONNzZT6ZURcZHgTzNU1sm7QFECPztFxGURMbO+IemvPHz2s5+ND3/4w3nvlfkTIECAAAECBAi0UeDf/u3f4pxzzokVK1Y0GvVHEfH+15en2rhLQxEgQIAAgSwLCPxkuTvmRoAAAQIECBAgQKAFAYGfFrCsSoAAAQIECLRLYLOI+KeIOKO/AWfNmhXHHHNMvOtd74oJEya0a9/GIUCAAAECBAgQKJDA0qVL43vf+15ce+21MXv27IEqu+T1K0p+8vX3oc8PtKLXCeRVoAiBn+PWhX02rm/CBz7wgTj//PNj8uTJee2PeRMgQIAAAQIECHRQ4Mknn6yEftJVfxrcnlkX+rmhg1MwNAECBAgQyIqAwE9WOmEeBAgQIECAAAECBIYoIPAzRECbEyBAgAABAq0KfCQizouITRptuNNOO8X73//++Mu//MuYMmVKq2NbnwABAgQIECBAoMQCzz33XHz961+Pr371q/HII4/0JfFSRHw8Ir5UYiqlF1gg74GflMj7RH1/dtttt7j44ovjyCOPLHDrlEaAAAECBAgQINAugf/6r/+qBH+eeqrhBX3OioiL27Uv4xAgQIAAgYwKCPxktDGmRYAAAQIECBAgQKBVAYGfVsWsT4AAAQIECAxSYJeI+JeIaPgDrf322y8++tGPxkknnTTI4W1GgAABAgQIECBA4H8FvvWtb8W//uu/xl133dUXy/UR8XcRMZ8bgSIJ5Dnw8+mIOLe+GelD4mWXXRbjxo0rUp/UQoAAAQIECBAg0GGBl19+OU499dS+LgWbQubp/acbAQIECBAoqoDAT1E7qy4CBAgQIECAAIHSCQj8lK7lCiZAgAABAt0Q+GBEXBIRY+p3vvvuu8c//uM/Cvp0oyv2SYAAAQIECBAogUAK/px//vnxwAMPNKp2ZUScERGXlYBCiSURyGvgJ10G9h/re3ThhRfGWWelP8DuRoAAAQIECBAgQGBwAv/0T/8Un/rUpxptnMLm6X2oGwECBAgQKKKAwE8Ru6omAgQIECBAgACBUgoI/JSy7YomQIAAAQLDKfDliPhw/Q5Hjx4dn/nMZ+Lss88ezrnYFwECBAgQIECAQEkFUm7g3HPPjVWrVjUS+EpEnFZSGmUXTCCPgZ/PRsTf1/ZhwoQJce2118Zhhx1WsPYohwABAgQIECBAoBsC11xzTbz3ve+NV155pX73H3/9L5Wd34052ScBAgQIEOiwgMBPh4ENT4AAAQIECBAgQGC4BAR+hkvafggQIECAQOkEtomIKyNiZn3ls2bNiosuuiimTZtWOhQFEyBAgAABAgQIdE9gwYIFlYuFzJ49u9Ek5kTEKRHxZPdmaM8Ehi6Qt8DPrIi4trbsjTbaKK677rqYOXO9z5JD1zECAQIECBAgQIBAaQV+/OMfx1FHHdXor0D8n4j479LCKJwAAQIEiiog8FPUzqqLAAECBAgQIECgdAICP6VruYIJECBAgMBwCOwfEVdFxHb1O7vkkkvi9NNPH4452AcBAgQIECBAgACBhgKXXnppnHHGGY1eezwiToyIO9ERyKtAngI/UyNibkRMqWJvsskmlbDPQQcdlFd/8yZAgAABAgQIEMiwwE033VQJ/axevbp2lk9FxN4RsTjDUzc1AgQIECDQqoDAT6ti1idAgAABAgQIECCQUQGBn4w2xrQIECBAgEB+BQ6LiPQn08fXljB9+vS47LLLYt99981vZWZOgAABAgQIECBQGIFf/epX8cEPfjDmzk1xg163ZRGRLjpyU2GKVUipBPIU+EkfHN9d2530V9cPOeSQUjVMsQQIECBAgAABAsMrcMMNN8SRRx5Zv9NvRcR7hncm9kaAAAECBDoqIPDTUV6DEyBAgAABAgQIEBg+AYGf4bO2JwIECBAgUAKBP42I6yKi12/MTjjhhLjiiitizJgxJSBQIgECBAgQIECAQF4EVq5cGe9973vj6quvrp9y+j786Ij4QV5qMU8CVYG8BH6OiIjra9v26U9/Os4991ydJECAAAECBAgQINBxgU984hOR3n/W3Y6qf4/a8YnYAQECBAgQ6JyAwE/nbI1MgAABAgQIECBAYFgFBH6GldvOCBAgQIBAkQXSlX1uqA/7fOxjH4uLL764yHWrjQABAgQIECBAIOcCZ555Znz+85+vryJ9J54yCa70k/P+lm36eQn8XLvuUlqV/qS/sP7DH/6wbL1SLwECBAgQIECAQBcFDj744PjZz35WO4P0HvXYLk7JrgkQIECAQDsFBH7aqWksAgQIECBAgAABAl0UEPjpIr5dEyBAgACB4gjsHxE3R8T42pI+85nPxMc//vHiVKkSAgQIECBAgACBwgqcd955jS4usiwiDnk9jnBnYQtXWOEE8hD42Tki5tfK/+QnP4m3v/3thWuGgggQIECAAAECBLIrcMsttzR6D7pjRPw2u7M2MwIECBAg0LSAwE/TVFYkQIAAAQIECBAgkG0BgZ9s98fsCBAgQIBADgS2iYj0V/C2q53rBRdcEGeffXYOpm+KBAgQIECAAAECBP4gcOGFF8Y555xTz/F4RPxJRDzJiUAeBPIQ+PlkRHyiijljxoy47bbb8mBrjgQIECBAgAABAgUTOOCAA+LOO3v9gYd/joj0ftWNAAECBAjkXUDgJ+8dNH8CBAgQIECAAAEC6wQEfhwKBAgQIECAwBAFUthnZu0YruwzRFGbEyBAgAABAgQIdE2gjyv9zFkX+unavOyYQLMCeQj8XBURJ1QLuvzyy+N973tfs/VZjwABAgQIECBAgEDbBC677LL40Ic+VDveNRFxfNt2YCACBAgQINA9AYGf7tnbMwECBAgQIECAAIG2Cgj8tJXTYAQIECBAoGwCX46ID9cW/bGPfSwuvvjisjmolwABAgQIECBAoEACZ555Znz+85+vr+grEXFagcpUSkEF8hD4uTsi9q36z5kzJ972trcVtB3KIkCAAAECBAgQyLJAutLkQQcdVDvFe2rfq2Z57uZGgAABAgQGEBD4cYgQIECAAAECBAgQKIiAwE9BGqkMAgQIECAw/AIfjIj/qN3tCSecEFddlf5WsxsBAgQIECBAgACBfAuceOKJcfXVV9cXkf7y82X5rszsiy6Qh8DPyxGxUbURzzzzTEydOrXofVEfAQIECBAgQIBABgWeffbZ+veiv4+IjTM4VVMiQIAAAQKtCgj8tCpmfQIECBAgQIAAAQIZFRD4yWhjTIsAAQIECGRbYJeImBcRY6rTnD59etxxxx0xZkzPU9muwOwIECBAgAABAgQI9COwcuXKOOCAA2Lu3Lm1a62MiDdFxHx4BLIqkIfAT68fnMybNy/22muvrHqaFwECBAgQIECAQIEFHnzwwdh9993rK8zDe+oCd0VpBAgQINAmAYGfNkEahgABAgQIECBAgEC3BQR+ut0B+ydAgAABArkU+GFEHFk787vvvjv23XffXBZj0gQIECBAgAABAgQaCfzqV7+KN7/5zfUvXR8RRxEjkFWBPPw4sdcPTq644oo45ZRTsuppXgQIECBAgAABAgUWuOaaa+L444+vrzAP76kL3BWlESBAgECbBAR+2gRpGAIECBAgQIAAAQLdFhD46XYH7J8AAQIECORO4CMRcWntrC+55JI4/fTTc1eICRMgQIAAAQIECBAYSODSSy+NM844o3619Ob3SwNt63UC3RDIw48Te/3g5Mwzz4yLLrqoG1b2SYAAAQIECBAgUHKBc889N84777x6hTy8py5555RPgAABAk0ICPw0gWQVAgQIECBAgAABAnkQEPjJQ5fMkQABAgQIZEZgs4j4TURsUp3RrFmz4tprr83MBE2EAAECBAgQIECAQLsFjjnmmJg9e3btsC9FxI4R8Xy792U8AkMVyMOPE3v94OSwww6LG2+8cah1254AAQIECBAgQIBAywKHH3543HTTTfXb5eE9dcu12oAAAQIESicg8FO6liuYAAECBAgQIECgqAICP0XtrLoIECBAgEBHBP7t9R819vx589GjR8f8+fNj2rRpHdmZQQkQIECAAAECBAhkQWDBggWxyy67xKpVq2qnc0lE/N8szM8cCNQK5OHHib1+cJImf80118Sxxx6rkwQIECBAgAABAgSGTeA73/lOHHfccY32l4f31MPmZEcECBAgkFsBgZ/cts7ECRAgQIAAAQIECPQWEPhxRBAgQIAAAQJNCuwZEffVrnvBBRfE2Wef3eTmViNAgAABAgQIECCQX4ELL7wwzjnnnPoC9oqIX+e3KjMvokAefpy4XuDn4IMPjp/+9KdF7IeaCBAgQIAAAQIEMirw9re/PW655ZZGs8vDe+qMqpoWAQIECGRIQOAnQ80wFQIECBAgQIAAAQJDERD4GYqebQkQIECAQKkEroiIU6oV77777nH//feXCkCxBAgQIECAAAEC5RbYY4894oEHHqhFuDIi3ltuFdVnTSAPP05cL/CTEC+//PJ43/velzVP8yFAgAABAgQIECigwNe+9rU49dRT+6osD++pC9gVJREgQIBAmwUEftoMajgCBAgQIECAAAEC3RIQ+OmWvP0SIECAAIFcCax3dZ9vfvObcdJJJ+WqCJMlQIAAAQIECBAgMBSBb33rW/Ge97ynfghX+RkKqm3bLpCHHyc2DPykvyrx7W9/O3bbbbe2oxiQAAECBAgQIECAQFXgwQcfjOOPP77+rznUAuXhPbWGEiBAgACBgQQEfgYS8joBAgQIECBAgACBnAgI/OSkUaZJgAABAgS6K/DliPhwdQr77bdf3Hnnnd2dkb0TIECAAAECBAgQ6ILA/vvvH3fddVftnr8SEad1YSp2SaChQB5+nNgw8JOqEfpxVBMgQIAAAQIECHRSoImwT9p9Ht5Td5LJ2AQIECBQDAGBn2L0URUECBAgQIAAAQIEQuDHQUCAAAECBAgMILBZRPyu9jsuV/dxzBAgQIAAAQIECJRVoMFVftJ352+MiOfLaqLubAnk4ceJfQZ+EqXQT7YOKLMhQIAAAQIECBRFoMmwTyo3D++pi9IWdRAgQIBA5wQEfjpna2QCBAgQIECAAAECwyog8DOs3HZGgAABAgTyKHBmRFxUnfhOO+0UDz/8cB7rMGcCBAgQIECAAAECbRHYeeed45FHHqkd66yIuLgtgxuEwBAF8vDjxF4/OPnsZz8b//AP/9Cr7BT6Sem6vfbaa4gcNidAgAABAgQIECAQcd9998VJJ50UDzzwQC+Ob3/723H88cfXE+XhPbW2EiBAgACBgQQEfgYS8joBAgQIECBAgACBnAgI/OSkUaZJgAABAgS6J3BvRLypuvsLLrggzj777O7Nxp4JECBAgAABAgQIdFngwgsvjHPOOad2FvMiYu8uT8vuCVQE8vDjxPV+cPLP//zP8clPfrJXC6dMmRIXXXRRnHLKKVpLgAABAgQIECBAYNACV155ZZx11lnx3HPP9RojhX2OO+648IOJQdPakAABAgSyLSDwk+3+mB0BAgQIECBAgACBpgWcv2qayooECBAgQKCMAvtHxB21hT/77LORfnflRoAAAQIECBAgQKCsAul3Yptvvnl9+QdExJ1lNVF3dgRyGfhJfI1CP+n5M888sxL8cSNAgAABAgQIECDQqkAK+lx88fpXY/3CF74Qf/M3f1MZzg8mWlW1PgECBAjkREDgJyeNMk0CBAgQIECAAAECAwk4fzWQkNcJECBAgECpBT4XET1/unzWrFlx7bXXlhpE8QQIECBAgAABAgSSwDHHHBOzZ8+uxbggIv6eDoFuC+Q28JPgrr766jjxxBPXMzzssMMqoZ+99tqr2772T4AAAQIECBAgkAOB++67r3JVn5tuumm92X7lK1+JD33oQz3P+8FEDhpqigQIECAwGAGBn8Go2YYAAQIECBAgQIBABgWcv8pgU0yJAAECBAhkR+CBiNitOp1vfvObcdJJJ2VndmZCgAABAgQIECBAoEsC3/rWt+I973lP7d4fjIjduzQduyXQI5DrwE+q4rHHHotDDz00FixY0Kut6VKzn/nMZ+IDH/iAdhMgQIAAAQIECBDoU+A///M/49xzz410adba2+TJk+P666+Pfffdt9fzfjDhYCJAgACBggoI/BS0scoiQIAAAQIECBAon4DzV+XruYoJECBAgECTArtExEO16y5ZsiQmTJjQ5OZWI0CAAAECBAgQIFBcgaVLl8bEiRPrC9w1IuYXt2qV5UEg94GfKvIZZ5wRl1566XrmM2fOjPTacccdl4d+mCMBAgQIECBAgMAwCVxzzTVxySWXxJw5c9bb4xFHHFEJ+zS6+cHEMDXIbggQIEBguAUEfoZb3P4IECBAgAABAgQIdEjA+asOwRqWAAECBAjkX+AjEdHz46rDDz88brjhhvxXpQICBAgQIECAAAECbRJIvxm78cYba0c7PSK+1KbhDUNgUAKFCfyk6j//+c/HmWee2RDi6KOPrgR/DjvssEFB2YgAAQIECBAgQKAYAjfddFMl6HPdddc1LOjjH/945UqRfd38YKIYx4EqCBAgQGA9AYEfBwUBAgQIECBAgACBggg4f1WQRiqDAAECBAi0X+C/Xv/r5CdWh73gggvi7LPPbv9ejEiAAAECBAgQIEAgpwIXXnhhnHPOObWzvyoi/iKn5Zh2QQQKFfhJPfne974XX/jCF+KWW25p2KJTTjmlEvzZb7/9CtJCZRAgQIAAAQIECDQjcNddd1WCPldeeWXD1Q8++OD427/923jXu97V73B+MNGMtnUIECBAIIcCAj85bJopEyBAgAABAgQIEGgk4PyV44IAAQIECBDoQ+CxiNiu+trtt98eb33rW2ERIECAAAECBAgQILBO4Be/+EXMmDGj1uPxiNgeEIFuChQu8FPF/NKXvhT/8i//Eo8++mhD3/e+972RlkMOOaSb/vZNgAABAgQIECDQYYGbb745rrjiisrS6LbDDjvE3/3d38VHPvKRpmbiBxNNMVmJAAECBPInIPCTv56ZMQECBAgQIECAAIGGAs5fOTAIECBAgACBBgJTI+KZ6vOjR4+OV199NRq8b4BHgAABAgQIECBAoLQCa9eujQ022CBWrVpVa7BFRCwsLYrCuy5Q2MBPkl20aFEl9JOu+JM+pDa6HXXUUZXgzwknnND1ZpgAAQIECBAgQIBA+wSuvvrqSsjnhz/8YcNB04ezdEWfFPaZPHly0zv2g4mmqaxIgAABAvkSEPjJV7/MlgABAgQIECBAgECfAs5fOTgIECBAgACBBgKHRcSN1ef322+/uPPOO0ERIECAAAECBAgQIFAnsP/++8ddd91V++zhEXETKALdEih04KeKes8991RCP9/4xjf6dE4fZKtX/Zk4cWK3+mG/BAgQIECAAAECQxBYsmRJz9V86j549Rr15JNProR99tlnn5b35gcTLZPZgAABAgTyISDwk48+mSUBAgQIECBAgACBAQWcvxqQyAoECBAgQKCMAh+NiP9XLfzUU0+Nr371q2V0UDMBAgQIECBAgACBfgXe//73x+WXX167zt9ExL9iI9AtgVIEfqq43//+9+NrX/tazJ49u0/vadOmxSmnnBLHHHNM7Lnnnt3qi/0SIECAAAECBAi0IPDrX/86rr322rjyyitjwYIFfW45a9aseN/73hd/9md/1sLovVf1g4lB09mQAAECBLItIPCT7f6YHQECBAgQIECAAIGmBZy/aprKigQIECBAoEwC/xYRZ1QLvuCCC+Lss88uU/1qJUCAAAECBAgQINCUwIUXXhjnnHNO7bqXRMT/bWpjKxHogECpAj9Vv1tuuaUS/Lniiiv6Jf3zP//zSvAn/TB0/PjxHeA3JAECBAgQIECAwGAFli1bVglyp6DPf//3f/c7TLqSYwr6HHzwwYPdXc92fjAxZEIDECBAgEA2BQR+stkXsyJAgAABAgQIECDQsoDzVy2T2YAAAQIECJRBIH2Z9q5qoddcc00ce+yxZahbjQQIECBAgAABAgRaEvjOd74Txx13XO0234uIP29pECsTaKNAKQM/Vb+77767EvxJy4oVK/pk3X12XjcAACAASURBVGabbSrBn7QceOCBbeQ3FAECBAgQIECAQKsCt912WyXkk5Ynn3yyz83Hjh1bCfmk5c1vfnOru+lzfT+YaBulgQgQIEAgWwICP9nqh9kQIECAAAECBAgQGLSA81eDprMhAQIECBAossAvI6LnC7Pbb7893vrWtxa5XrURIECAAAECBAgQGJTAL37xi5gxY0bttndHxFsGNZiNCLRBoNSBn6rfww8/HJdffnkl+LNo0aJ+WdNfha+Gf6ZOndqGFhiCAAECBAgQIEBgIIGFCxf2hHzS1Rr7u02ePLkS8jn11FNj5513Hmjoll/3g4mWyWxAgAABAvkQEPjJR5/MkgABAgQIECBAgMCAAs5fDUhkBQIECBAgUEaBxyJiu2rhjz76aEybNq2MDmomQIAAAQIECBAg0K/AggULYocddqhd5/GI2B4bgW4JCPzUyD/99NNx9dVXx3e/+9249dZb++3JJptsErNmzaqEfw4//PAYOXJkt3povwQIECBAgACBQgqsXr06brzxxkrQZ/bs2fHSSy/1W+dBBx0U7373u+OEE06ILbfcsmMmfjDRMVoDEyBAgEB3BQR+uutv7wQIECBAgAABAgTaJuD8VdsoDUSAAAECBIok8GJEbFItaPHixbHpppsWqT61ECBAgAABAgQIEGiLwIsvvhiTJk2qHSv9aM2b57boGmQwAgI/fajNmTOnEvxJyxNPPNGv7bbbbhvvfOc747DDDqvcpzCQGwECBAgQIECAQOsCKdTzox/9KG666abKfTPvw1LIJy0zZ85sfYeD2MIPJgaBZhMCBAgQyIOAwE8eumSOBAgQIECAAAECBJoQcP6qCSSrECBAgACB8gm8GhFjqmW/+uqrMWZMzz/Lp6FiAgQIECBAgAABAn0IrFy5MjbYYIPaV1dGRK8n4BEYTgGBnwG0ly9f3hP8SeGfNWvW9LtFSvRVgz8p/LP11lsPZz/tiwABAgQIECCQO4GnnnqqEu6pBn3SXxTr7zZixIhKwKe6jBs3blhr9oOJYeW2MwIECBAYPgGBn+GzticCBAgQIECAAAECHRVw/qqjvAYnQIAAAQJ5FUg/eOr5nVj6/VOD9wx5rc28CRAgQIAAAQIECLRNYO3atZF+n1ZzS9+l93qibTszEIEmBAR+mkCqrvLII4/0hH/uvPPOAbccPXp0r/DPbrvtNuA2ViBAgAABAgQIlEHgwQcf7BXyWbVq1YBl77///j0hn5122mnA9Tu1gh9MdErWuAQIECDQZQGBny43wO4JECBAgAABAgQItEvA+at2SRqHAAECBAgUSsD5v0K1UzEECBAgQIAAAQKdFHB+rZO6xm5VQOCnVbF16998881x3XXXxY9//ON44IEHmhpl5syZka76c8ghh8Rb3/rWpraxEgECBAgQIECgKAJ33HFH5b1TupLPnDlzmipr9913j0MPPTSOPvroynuoLNx8oMtCF8yBAAECBDog4Av/DqAakgABAgQIECBAgEA3BJy/6oa6fRIgQIAAgcwLOP+X+RaZIAECBAgQIECAQFYEnF/LSifMIwkI/LThOLjtttsqP1xNIaBbb721qRG32WabSuhnxowZcdBBB8U+++zT1HZWIkCAAAECBAjkReD++++vvDdK75XS8thjjzU19fTeKIV7UlD6wAMPbGqb4VzJB7rh1LYvAgQIEBhGAV/4DyO2XREgQIAAAQIECBDopIDzV53UNTYBAgQIEMitgPN/uW2diRMgQIAAAQIECAy3gPNrwy1uf/0JCPy0+fh48MEHK3+5vrqsWLGiqT1MmzatEgCq/sB1xx13bGo7KxEgQIAAAQIEsiKQAj0p2JNCPj/96U/jkUceaWpqY8eOrVzFp7rstttuTW3XrZV8oOuWvP0SIECAQIcFfOHfYWDDEyBAgAABAgQIEBguAeevhkvafggQIECAQK4EnP/LVbtMlgABAgQIECBAoJsCzq91U9++6wUEfjp4TCxcuLBX+OeZZ55pem8p8FMN/6Qfv06ZMqXpba1IgAABAgQIEBgOgUWLFsWcOXMq4Z60pOBzs7ctttiiV8hn6tSpzW7a9fV8oOt6C0yAAAECBDoj4Av/zrgalQABAgQIECBAgMCwCzh/NezkdkiAAAECBPIg4PxfHrpkjgQIECBAgAABApkQcH4tE20wiXUCAj/DdCi88sorlfDPT37yk8pfvf/lL3/Z0p732GOPOOSQQ2LGjBmx//77x7bbbtvS9lYmQIAAAQIECAxV4Iknnog777wzbr/99krA57777mtpyAMOOKByRcN3vOMdlbDPhhtu2NL2WVnZB7qsdMI8CBAgQKDNAr7wbzOo4QgQIECAAAECBAh0S8D5q27J2y8BAgQIEMi0gPN/mW6PyREgQIAAAQIECGRJwPm1LHXDXAR+unQMPProo5Xgz2233VZZWvmL+GnKm2++eey3336V8E91mTBhQpeqsVsCBAgQIECgaAJLly6thHuqy1133RXPPvtsS2W+6U1vipkzZ1YCyynoU5TAsg90LR0GViZAgACB/Aj4wj8/vTJTAgQIECBAgAABAv0KOH/lACFAgAABAgQaCDj/57AgQIAAAQIECBAg0KSA82tNQlltWAQEfoaFeeCdPPzww5W/lD9nzpxKAOjJJ58ceKO6NXbfffdeAaD0I1s3AgQIECBAgEAzAvPmzesV8HnggQea2azXOtOmTatckTCFfFLAZ4cddmh5jDxs4ANdHrpkjgQIECAwCAFf+A8CzSYECBAgQIAAAQIEsijg/FUWu2JOBAgQIECg6wLO/3W9BSZAgAABAgQIECCQFwHn1/LSqXLMU+Ano31OP7JNAaC03HLLLbF48eKWZ7rhhhv2CgClKwFtueWWLY9jAwIECBAgQKBYAk8//XSvcE+6is8rr7zScpGbbbZZJeCTlj/5kz+JnXbaqeUx8riBD3R57Jo5EyBAgEATAr7wbwLJKgQIECBAgAABAgTyIOD8VR66ZI4ECBAgQGDYBZz/G3ZyOyRAgAABAgQIEMirgPNree1cMect8JOTvt57772VK//cfvvtleXxxx8f1MynTp0a06dPj3322aeypMfbbbfdoMayEQECBAgQIJB9gfSeYe7cuXHPPfdUlvR44cKFg5p4es8wY8aMynLQQQdFWa8m6APdoA4fGxEgQIBA9gV84Z/9HpkhAQIECBAgQIAAgaYEnL9qislKBAgQIECgbALO/5Wt4+olQIAAAQIECBAYtIDza4Oms2EHBAR+OoA6HEM+88wzPeGfFABKf5l/sLdJkyb1hICqYaCdd955sMPZjgABAgQIEOiSwMMPP9wT6qmGewZzlcDq9NPVAasBn3S/xRZbdKmybO3WB7ps9cNsCBAgQKBtAr7wbxulgQgQIECAAAECBAh0V8D5q+762zsBAgQIEMiogPN/GW2MaREgQIAAAQIECGRPwPm17PWkzDMS+ClI91evXt0rAJRCQM8///ygqxs/fvx6IaC99tpr0OPZkAABAgQIEGivwH333bdeuGfZsmWD3slmm23WK9yTAj4jR44c9HhF3tAHuiJ3V20ECBAotYAv/EvdfsUTIECAAAECBAgUScD5qyJ1Uy0ECBAgQKBtAs7/tY3SQAQIECBAgAABAkUXcH6t6B3OV30CP/nqV0uzfeSRR3qFgB544IGWtq9fedSoUT0hoD322CPSVYB22WWX2HrrrYc0ro0JECBAgACBvgWeeuqpmD9/fqSr99x///09IZ/XXnttSGy77757r4DPTjvtNKTxyrSxD3Rl6rZaCRAgUCoBX/iXqt2KJUCAAAECBAgQKLKA81dF7q7aCBAgQIDAoAWc/xs0nQ0JECBAgAABAgTKJuD8Wtk6nu16BX6y3Z+2zm7p0qWVHwmnZe7cuZX79MPhod7GjRtXCf9UlxQCqj5Or7kRIECAAAEC/QssX768EuipLtWAT/p3em2otxTU3WeffXqCu+nxhAkThjpsabf3ga60rVc4AQIEii7gC/+id1h9BAgQIECAAAECpRFw/qo0rVYoAQIECBBoRcD5v1a0rEuAAAECBAgQIFBqAefXSt3+zBUv8JO5lgzvhFatWtUrAFQNA61Zs6YtE0lX/6kNALkqUFtYDUKAAAECORWovVpPbbgnPd+O24gRI3qFeqZPn14J+owePbodwxtjnYAPdA4FAgQIECiogC/8C9pYZREgQIAAAQIECJRPwPmr8vVcxQQIECBAoAkB5/+aQLIKAQIECBAgQIAAgSTg/JrjIEsCAj9Z6kaG5nLvvff2XAWoGgJasWJF22ZYe1Wg+kCQqwK1jdlABAgQINAFgU5frada0tixY9cL9+y9995dqLh8u/SBrnw9VzEBAgRKIuAL/5I0WpkECBAgQIAAAQLFF3D+qvg9ViEBAgQIEBiEgPN/g0CzCQECBAgQIECAQDkFnF8rZ9+zWrXAT1Y7k8F5PfTQQ5UQ0Lx582L+/PlRvTJBu6fqqkDtFjUeAQIECHRCoNNX66mdc7pCXvUqeW9605sqQZ9dd921E2UZswkBH+iaQLIKAQIECORRwBf+eeyaORMgQIAAAQIECBBoIOD8lcOCAAECBAgQaCDg/J/DggABAgQIECBAgECTAs6vNQlltWEREPgZFuZi76Qa/KkNAaXnnn/++bYWvuGGG8b2228f06ZNq9zXLxtvvHFb92cwAgQIECi3wMsvvxyPPfbYesuCBQsqz73yyittBdpss80qoZ7acE/1cVt3ZLAhC/hAN2RCAxAgQIBANgV84Z/NvpgVAQIECBAgQIAAgZYFnL9qmcwGBAgQIECgDALO/5Why2okQIAAAQIECBBoi4Dza21hNEibBAR+2gRpmPUFUuCnGgZK9528KlDa+xve8Ib1QkC14aBRo0ZpEwECBAgQ6BF47bXXesI81RBPbcDnhRde6IhWo0BPei4FftzyIeADXT76ZJYECBAg0LKAL/xbJrMBAQIECBAgQIAAgWwKOH+Vzb6YFQECBAgQ6LKA839dboDdEyBAgAABAgQI5EfA+bX89KoMMxX4KUOXM1jjcF0VqLb0rbfeuicQVH+VoC233DKDSqZEgAABAkMVePrpp3tdoac22PPUU08Ndfg+t3e1no7RZmJgH+gy0QaTIECAAIH2C/jCv/2mRiRAgAABAgQIECDQFQHnr7rCbqcECBAgQCDrAs7/Zb1D5keAAAECBAgQIJAZAefXMtMKE4kIgR+HQaYEhvuqQNXix4wZUwkD1QeB0nNp2XTTTTPlZDIECBAg8AeBF198sVegp3qFnmqwZ+XKlR2lcrWejvJmdnAf6DLbGhMjQIAAgaEJ+MJ/aH62JkCAAAECBAgQIJAZAeevMtMKEyFAgAABAlkScP4vS90wFwIECBAgQIAAgUwLOL+W6faUbnICP6VreX4Lrv6Iu/b+8ccfr/zQe+HChR0tbOLEiTF16tTKssUWW/Q8rv/3xhtv3NF5GJwAAQJlEXj55Zcr/21PyzPPPNPzuP7fS5Ys6ShJ+u98Cn5ut912PVeJq4ZB071bOQV8oCtn31VNgACBEgj4wr8ETVYiAQIECBAgQIBAOQScvypHn1VJgAABAgRaFHD+r0UwqxMgQIAAAQIECJRXwPm18vY+i5UL/GSxK+bUssArr7zS8AoP1XDQSy+91PKYg9lg/PjxDYNB9SEhVwwajK5tCBAogkC6Ik81yFMf3qkN9ixbtmxYyt1kk00aBnmqoZ4NN9xwWOZhJ/kS8IEuX/0yWwIECBBoWsAX/k1TWZEAAQIECBAgQIBAtgWcv8p2f8yOAAECBAh0ScD5vy7B2y0BAgQIECBAgED+BJxfy1/PijxjgZ8id1dtPQIp8NPoCkHV51JgaDhvY8eOHTAYlEJCkyZNGs5p2RcBAgQGLbB48eJeV+KpDe/UPl6xYsWg9zGYDVNgp/aKPPWPU+DHjUCrAj7QtSpmfQIECBDIiYAv/HPSKNMkQIAAAQIECBAgMJCA81cDCXmdAAECBAiUUsD5v1K2XdEECBAgQIAAAQKDEXB+bTBqtumUgMBPp2SNmyuBdJWJFP55/PHHGwaDulXMBhts0BMMmjx5ciUA9IY3vKGyVB/XPzdu3LhuTdd+CRAoiMDy5csjBXheeOGFylJ9XP/cokWLeq7W8+qrr3at+kaBnu22264S9Jk6dWrX5mXHxRXwga64vVUZAQIESi7gC/+SHwDKJ0CAAAECBAgQKI6A81fF6aVKCBAgQIBAGwWc/2sjpqEIECBAgAABAgSKLeD8WrH7m7fqBH7y1jHz7YpACgT1dbWK2tfWrFnTlfnV7jRdPahRMKi/kFB6bdSoUV2fuwkQINBegddee61XYKe/8E5tuGe4r8LTqOoRI0ZUwjrpamfpvrrU/rv6uL1qRiMwsIAPdAMbWYMAAQIEcingC/9cts2kCRAgQIAAAQIECKwv4PyVo4IAAQIECBBoIOD8n8OCAIGWBVatWhXz5s2L7373u/GDH/wgfvvb38ayZct6xkl/wHrmzJlxwgknxGGHHRYbb7xxy/uwAQECBAgQyKKA82tZ7Ep55yTwU97eq7wDAs8991xTwaD0I/ys3TbaaKMBrx6UgkHpg9nEiRNjwoQJPfcbbrhh1soxHwKFEXjllVdi6dKlsWTJkp77l19+uakgz+9///vMOaRwYTNBnilTpmRu7iZEoCrgA51jgQABAgQKKuAL/4I2VlkECBAgQIAAAQLlE3D+qnw9VzEBAgQIEGhCwPm/JpCsQoDAHwTS702++MUvxvnnnx+t/NHYv/qrv4pPf/rTsdVWW6EkQIAAAQK5FnB+LdftK9zkBX4K11IF5UFg0aJFfQaDaq8ktHLlyjyUU7k6UH0IqDYQVH2tledGjhyZi9pNkkCtwOrVqyuhnPqAzlCey2JAsFHXx4wZ0+9VeKohn/TXXdwI5F3AB7q8d9D8CRAgQKAPAV/4OzQIECBAgAABAgQIFETA+auCNFIZBAgQIECgvQLO/7XX02gECimQfvfy7W9/O0477bRK6Gcwt9GjR8fFF18cp59+evj912AEbUOAAAECWRBwfi0LXTCHqoDAj2OBQIYFXnjhhUowKF05KD1evHjxgPdr1qzJcEXNT23cuHG9riLUV1ho/Pjxka4wNHbs2Mp97ePqc/X31XXSB0y38gikywynvzqSrpiTlurjvu5r10mXI24mtLN8+fJCgI4YMSImTZpUuerXQPfpSjxbbLFFZV03AmUR8IGuLJ1WJwECBEon4Av/0rVcwQQIECBAgAABAkUVcP6qqJ1VFwECBAgQGJKA839D4rMxgeILpN+lffCDH4zZs2dXik2/qzrjjDPir//6r2PbbbetPLdw4cL4xje+Eeedd96AgaCTTz45vvzlL0f6bZcbAQIECBDIm4Dza3nrWLHnK/BT7P6qroQCL774YsNgUH9hobRNGW/pr0gMFArqL0DU32tp7BSaSEv6P/76x42eq123k6+nXq9duzZSOCwtjR536/X0l0L6C+O0GtSpDfOksct423TTTfsN7TQK9KRt3AgQ6FvABzpHBwECBAgUVMAX/gVtrLIIECBAgAABAgTKJ+D8Vfl6rmICBAgQINCEgPN/TSBZhUBZBf7nf/4n3v3ud8fdd99dIdhkk03iBz/4QcyYMaMhSf36fbmde+658alPfary2yk3AgQIECCQJwHn1/LUreLPNQ/vpHzgLP5xqMIuC6TQRzNXD0pXGUqXa62/0km6coobAQKdEUh/MaX2Clfp8UYbbdTU1XdSmCcFydwIEGivgA907fU0GgECBAhkRsD5l8y0wkQIECBAgAABAgQIDE3A+auh+dmaAAECBAgUVMD5v4I2VlkEhirw8ssvxzHHHBM333xzz1D//u//Hqeddlq/Qz/xxBPxzne+M37zm9/0ud6WW24ZP//5z2P77bcf6jRtT4AAAQIEhlXA+bVh5bazAQQEfhwiBAgMWSBddaU+BLRkyZL1nkvrVJ9v9Hrtc0OelAEIdEkgBXJqAzoTJ06s/Hug5/p6PV1Jyo0AgWwJ+ECXrX6YDQECBAi0TcAX/m2jNBABAgQIECBAgACB7go4f9Vdf3snQIAAAQIZFXD+L6ONMS0C3RRIf+T59NNPj8suu6xnGrvsskvccsstMWXKlAGndtddd8Xhhx8eL730UsN1x40bF3PmzIl99913wLGsQIAAAQIEsiTg/FqWumEuAj+OAQIEMinQbDBo+fLlkQJHK1as6HXf6Ln6dVavXp3J2k2qMwIjR46MFJ4ZO3Zsv/eN1kknIJoJ7aRwjxsBAsUX8IGu+D1WIQECBEoq4Av/kjZe2QQIECBAgAABAsUTcP6qeD1VEQECBAgQaIOA839tQDQEgaIJzJ49O4499thYu/Z//xNx0kknxTe+8Y1o8LmiYfnXXnttHH/88bFmzZr1Xp80aVLceuutseuuuxaNTj0ECBAgUHAB59cK3uCclSfwk7OGmS4BAu0TSH+loj4ENJjgUKNwUfoQmz4Mp/u+Hjd6fTi2SYLpzciIESMqS/Vxo+cGer0T2zQK3Aw2qFMb7hk9enT7Dh4jESBQagEf6ErdfsUTIECgyAK+8C9yd9VGgAABAgQIECBQKgHnr0rVbsUSIECAAIFmBZz/a1bKegRKIvDCCy/EkUceGb/85S97Vfy5z30uzjnnnKYV0m+dLr300vjoRz+6XujnggsuiLPOOqvp8FDTO7UiAQIECBDosIDzax0GNnxLAgI/LXFZmQABAgQIECBAoOwCPtCV/QhQPwECBAor4Av/wrZWYQQIECBAgAABAmUTcP6qbB1XLwECBAgQaErA+b+mmKxEoDwCV111VfzFX/zFegWnK/bMmjWrZYjbbrstzjzzzLjjjjti8uTJcd5558Wpp54aI0eObHksGxAgQIAAgW4LOL/W7Q7Yf62AwI/jgQABAgQIECBAgEALAj7QtYBlVQIECBDIk4Av/PPULXMlQIAAAQIECBAg0I+A81cODwIECBAgQKCBgPN/DgsCBHoEXnvttTjxxBMjhXvqb9/73vfi6KOPpkWAAAECBEot4PxaqdufueIFfjLXEhMiQIAAAQIECBDIsoAPdFnujrkRIECAwBAEfOE/BDybEiBAgAABAgQIEMiSgPNXWeqGuRAgQIAAgcwIOP+XmVaYCIHuCyxYsCAOPPDAePbZZ9ebzA9/+MM48sgjuz9JMyBAgAABAl0UcH6ti/h2vZ6AwI+DggABAgQIECBAgEALAj7QtYBlVQIECBDIk4Av/PPULXMlQIAAAQIECBAg0I+A81cODwIECBAgQKCBgPN/DgsCBHoErr/++jjqqKPWExk3blzMmTMn9t13X1oECBAgQKDUAs6vlbr9mSte4CdzLTEhAgQIECBAgACBLAv4QJfl7pjb/8/evYBfNeb9H/9ekUlFSlFDSmRyGDyTswgl1aSeSjlMxaWcJoVGU/o5JSVCRETlKUIyFUqpJB1FMRoqDFHqTzrp3HTyn+8a+zf7t3/ruPdae6/De13XXM8801r3uu/X9947697r40YAAQQQyEGAH/xzwONSBBBAAAEEEEAAAQTCJMD6VZiqQV8QQAABBBAIjQDrf6EpBR1BoPACAwYMkKKiolIdIfBT+NrQAwQQQACBcAiwvhaOOtCL/wgQ+GEmIIAAAggggAACCCDgQYAHOg9YnIoAAgggECUBfvCPUrXoKwIIIIAAAggggAACNgKsXzE9EEAAAQQQQMBEgPU/pgUCCBQLXHvttfLiiy+WEiHwwyRBAAEEEEDgPwKsrzETwiRA4CdM1aAvCCCAAAIIIIAAAqEX4IEu9CWigwgggAAC2Qnwg392blyFAAIIIIAAAggggEDoBFi/Cl1J6BACCCCAAAJhEGD9LwxVoA8IhEBg27Zt0qJFC5k9e3ap3hD4CUGB6AICCCCAQCgEWF8LRRnoxK8CBH6YCggggAACCCCAAAIIeBDggc4DFqcigAACCERJgB/8o1Qt+ooAAggggAACCCCAgI0A61dMDwQQQAABBBAwEWD9j2mBAAKGwNatW6V58+Yyb968UiIEfpgkCCCAAAII/EeA9TVmQpgECPyEqRr0BQEEEEAAAQQQQCD0AjzQhb5EdBABBBBAIDsBfvDPzo2rEEAAAQQQQAABBBAInQDrV6ErCR1CAAEEEEAgDAKs/4WhCvQBgRAI/PDDD3LOOefIqlWrSvWGwE8ICkQXEEAAAQRCIcD6WijKQCd+FSDww1RAAAEEEEAAAQQQQMCDAA90HrA4FQEEEEAgSgL84B+latFXBBBAAAEEEEAAAQRsBFi/YnoggAACCCCAgIkA639MCwQQMAQI/DAREEAAAQQQcBZgfc3ZiDPyJ0DgJ3/W3AkBBBBAAAEEEEAgBgI80MWgiAwBAQQQQMBMgB/8mRcIIIAAAggggAACCMREgPWrmBSSYSCAAAIIIOCvAOt//nrSGgKRFSDwE9nS0XEEEEAAgTwKsL6WR2xu5ShA4MeRiBMQQAABBBBAAAEEEPivAA90zAYEEEAAgZgK8IN/TAvLsBBAAAEEEEAAAQSSJ8D6VfJqzogRQAABBBBwIcD6nwskTnEW2L59u7z++uvy4IMPyjfffCMDBw6UXr16WV6o50+ZMkVGjhwp8+bNE/3/9ShTpozUqVNHmjdvLjfddJOceOKJYvLPsc4dyvKMzZs3y/Tp0+WNN96QBQsWyKpVq2T//v3FrVWrVk1OPfVUadeundHHmjVrZnkn68t++eUX+eyzzwy/d955R8qXLy9z5syR+vXrl7po3759xjkPPfSQfPDBB0ZfDzvsMLn++uvlzjvvlBo1arjuX5gCP7t27TLmxaRJk2TatGmyevXq4jmiA6pQoYIcffTRctlll8nll18uDRo0kHLlyrkea7Yn6jwdMWKE9O/fX9atWyedOnWS0aNHmzandREt/wAAIABJREFUno8++qiMGTNGfvrpJ+Occ845R+6++25p2rSpHHDAAa66ofNh+fLl8vDDDxttaY3feustY9x2x4YNG4x5PHz4cPn888+L/dRO+3HddddJ69atDUuvx549e+Sjjz4y2p41a5bxOUkdv/3tb42+de/ePfDPr35e9bMxefJkmT17tuG8adOmEsOpXLmyHHHEEdKwYUNp0aKFXHjhhVKpUiWvQ3Z9vrrr95rWXueI03ehNpxeq08++UTUVw/te5MmTQzLs88+2/Wccd1ZmxPXrl0rM2bMMObQwoULjR3AzL4LmzVrJm3btpVatWrl5btav/O++uorGTt2rPHdoP89veZly5Y1/g7R74ZWrVrJBRdcIPq/cSDgpwDra35q0lauAgR+chXkegQQQAABBBBAAIFECfBAl6hyM1gEEEAgSQL84J+kajNWBBBAAAEEEEAAgVgLsH4V6/IyOAQQQAABBLIVYP0vWzmuE7MgQorF6iX3nTt3ylNPPWWEHlIvtdtR1qtXT4YOHSoXX3xxYC+T6zg0vHD77bcbL7Z7Oc4880zjxX59qTzXYFJmaCrVD6vAj77o3qFDB1m0aJFpl6tWrWoEQ84999ziP7/22mvlxRdf9DJEz+e6CaNYNfrll1/KgAEDioMtXm6uIRoNxfz+97/PuRbp97Wb52aBH53XTzzxhBQVFVnOcQ2zDR48WA4++GDLIWo7Gua699575dNPPy1xnp2xhqPuueceGTVqlCPfoYceKsOGDZP27du7CpPo51cDT/r53bJli2P7+vnQkNIJJ5zgeK7bE1Kf1/vvv9/wyebQuaLXn3XWWb7MFQ2hfPjhh9KvX79SfbIL/KihWup3XHqYxmxMxx13nLz66quipkEdOg4NTvXu3dvye8Xq3vpdrWPVUJXbMJuXcajVkCFDjO8HnYduD/2MdevWzfg86nznQMAPAdbX/FCkDb8ECPz4JUk7CCCAAAIIIIAAAokQ4IEuEWVmkAgggEASBfjBP4lVZ8wIIIAAAggggAACsRRg/SqWZWVQCCCAAAII5CrA+l+uggm83i6IkOIwe8ldgylXX321sQOQ10N3I3n66aez2o3E7l5OoRm3/dSdUp555hmpXr2620uM8+zCJKmGzAI/7777rrHL0M8//2x7P93pYubMmVK7dm3jvLAGfjSkoruYTJw4sdR4dHeOlOvGjRtL7PRjNnithQYDdAegXA6rAFZ6m5mBH73m5ptvNkIuTocGFzRYkfmc9v333xuBoWeffdYy2GAW+NGwhgZHdGcnN2G69P65CSD94x//kCuvvFK++OILp6GV+HPdcUp3/2rcuLGn68xO1vqrr7aXeehORXoP3c1HLfT7ZunSpbZBmly/V1Jz5L777iuxy1F638y+C/VzP27cOLnxxhtdBadS7elnQXe2adOmTc6WmQ0sW7bM2PXJLECoO5vpDloaSsrc6SezHQ0YvvLKK8XfObl21E2Azs09NOzz/PPPG+G2XMOZbu7HOfEWYH0t3vWN2ugI/EStYvQXAQQQQAABBBBAoKACPNAVlJ+bI4AAAggEJ8AP/sHZ0jICCCCAAAIIIIAAAnkVYP0qr9zcDAEEEEAAgagIsP4XlUqFoJ9uggipbma+5O42oGI3TN3l529/+5tUqVIlZw194f6ll16SLl26lAhHXHrppdKjRw9p0KCBVKxY0QgO6Avu+gJ7//79bV/Or1mzprGjzumnn+7YPzdhklQjmYEf3Y3osssucwz7mNUibIEfrcNrr70mnTt3lh07dhS7lSlTxgh29OzZU2rVqlXiBf3Nmzcb8+Cuu+6SdevWmVqrme6Gcvnll3t6ud9NACv9humBHw0mdO3aVYYPH+5Yfz1BxzV//nw56qijjDmou9XoDjFWOzalN5oZ+NH5dOutt7ra1ceqczfccIMRGNJQSfph9VlxNchfT9LQz7Rp04wddbI9li9fbuwes2LFihJN6Odu5MiRcskll5TaWUZddEcx3SXJKgTVqFEjGT9+vFSqVMlV17zOkczvQt2dRneb0R2esjn8sEy/r7rozli6K1T6cc455xi7l2nN0udEajcj3RHNy+5i2Yz1xx9/NHYx09Bi6tDgTq9evYzwmQYZdTehbdu2yd///nfj8zNjxgzbW/3lL3+Rhx56qNQ8z6Z/XJNcAdbXklv7MI6cwE8Yq0KfEEAAAQQQQAABBEIrwANdaEtDxxBAAAEEchPgB//c/LgaAQQQQAABBBBAAIHQCLB+FZpS0BEEEEAAAQTCJMD6X5iqEcK+6MvdGkTo27evqyBCagjpL7l7DajYMXh9Od+sLX3BXcM7OqbUoaGBUaNGiYaKrHZ/0Bf1NTigL8FbHVWrVpWpU6fKGWecYXqKl9BUqoH0wM/KlStFQ0n//Oc/Xc+WzF1orC7UYJO+5L9q1apSp5jtMuS6AxYnmtVBT73ggguMgJXTDj1ughMaZNAX/DUUYHd4Ddyk2krZaghk0KBBRhDB7aGmOlcWLlxozCmr8JJZe+mBHw1AXXXVVcbnNJdD572GpDRIkTp0XI8//rixa1Cuh87bCRMmGEE6r8enn34qLVu2FP38pB9169Y1Ah4anrI7FixYIH/84x8tQ3J33323PPDAA7bhMJ1vurOQnudll7L070LdoUh3OZs+fbpXghLn52KZ3pDOHQ09aoAu/ftGA1Q6D+x2wlGPbt26GWErsyPXYJJZwOuWW24R9dTQj9XhZic5DRPqLmCZ4bacisLFiRJgfS1R5Q79YAn8hL5EdBABBBBAAAEEEEAgTAI80IWpGvQFAQQQQMBHAX7w9xGTphBAAAEEEEAAAQQQKKQA61eF1OfeCCCAAAIIhFaA9b/QliYcHfv222+NAMZPP/0k1atXl/379xs73uj/tTtSL7lnE1BxGrnVTiRO1+mfa4DpkUcekT59+hSfruMbN26cMT6nQwMQo0ePNnaksTKwCyE899xzxs41+qK53k93pti0aZPtbVNhm+OPP17atm1bvNtFtWrVjACD1c4lqUa1ryNGjHAamlHXfAV+rMI+XgNdbgIpGvrRnYLswgvr16+Xhg0byrJly0RdDzroIFfzPBX40R1i2rdvb8wJra2GHZwCPIcccoixo44GLnbv3i01atQwaqR1cDpSgR8NbKTPCb2ucePGojs56bzWcWhIRvs3bNgw2x2q9Nqzzz7b2IlHd7uxCjH97ne/M+75P//zP0Y3tQ9TpkyRN954w/F7QQNFGk7ycmzYsEGaNWtWKnCo9dT7Nm3a1FVzY8aMkY4dO5qeq/WaO3eunHLKKZZt6Th1Z60PP/xQKleubASXdAcap89f6rtQwz5XXHGFzJo1q/geOleaN28u5513ntSpU0f+9a9/GQEm/T7SQI3dkY1lentmQTF1ePvtt43+uDm+/vprufDCCy3nrNtAVua9tF11SQUbdccvDRbpvLb7HKfa0bro51FranW4+V5wY8A5yRRgfS2ZdQ/rqAn8hLUy9AsBBBBAAAEEEEAglAI80IWyLHQKAQQQQCB3AX7wz92QFhBAAAEEEEAAAQQQCIUA61ehKAOdQAABBBBAIGwCrP+FrSIh68/evXtl9erVojvgpHZJMXtxPbPb+pJ79+7djZeuJ0+eXPzHxx13nFx//fVGKEHb1KCDvpStIZp3333X1ej15W99IV5DB16Pxx57rMRuJdm8kK5BCB1femgosx/XXXedPP/886V2kFC7HTt2yFFHHVX84rqOu127dpa7j6QCP++//77Rd/3/9WX/yy+/XHbt2iVPPvmkFBUVmYYt9BlAd+9o06aNI1W+Aj9WQRINPMycOVNq167t2Nf0E5x219H5ojsG6Vy0CgtoGxouOOaYY6RcuXJG89u3bzfCWRoUsTo08KO7RemOK1988YXhPHz4cKlSpYoRHvrTn/4kujuN2aEBo4kTJ4qGjXTMqd1GMsMOZtdq4EeDFulhn1tvvVXuv/9+Ofzww03vt2XLFmNHlhdffNFyPKkQjQZbMncsUgud8/q5NTt0bmsYT3fxsTrSA0Vui6zBjN69e5c6XXfR0p1yNHzj5tBgXZMmTWTx4sWmp993332Gn93x3XffGffTQJQeTrvc6Dn6XaF26bXS70Hd1Ul3HTLbZUZrpbvZ6Ly1OrRGOn8OPvhgN8MvcY6GlLp27WrM1dRhtsOTU8P6udHvc90dzerQwKGGzQ488ECn5ow/179vUp+n1AXZhHO0VhogXLFihel99Xv0vffeM0JuHAh4FWB9zasY5wcpQOAnSF3aRgABBBBAAAEEEIidAA90sSspA0IAAQQQ+I8AP/gzExBAAAEEEEAAAQQQiIkA61cxKSTDQAABBBBAwF8B1v/89UxMa59//rmxg4juMGN26Evu+oK3BlT00JCAvhR+8cUXW4YunAIS6fc5+eSTjZe1jzjiCNfmH330kbFDR6rPuvuJhm10HF4P3fHokksukaVLl5pe6iVoow1o0KBv376mbemL6c8884xhqaEKs7DT7Nmzjd1LdDeX9MPLbkj5Cvxk1iHV35deekk6dOjgtRTG+WY73aQ3pDuX6M41Z511lqf2UztcrVmzxvQ6Nddwj4auzHYn0tDQX//6V6N+Xvrz9NNPG+Ecq+P//u//jOCO7hZz5plnGp+tk046yXFsZkGPzIs0rKa7q+hOPLpjUb169eS1116TU0891bF9DcCoie4oZHboZ06Da+eee65jW3rC2rVr5aKLLjLCVJmHBqY0TKg77bg9NBg3YMAA09N1zNrvVODLbZtO34V33323aPhEg2MaPtOA2G233eYY1NHdvzRApjv+mB2pIGD9+vXddtU4zyogp6HDl19+2TSAZHeD1K5lVufoTmbz5883djByOszmZ7b90ntp0EiDU1ZHNnPIaQz8eTIEWF9LRp2jMkoCP1GpFP1EAAEEEEAAAQQQCIUAD3ShKAOdQAABBBDwX4Af/P03pUUEEEAAAQQQQAABBAoiwPpVQdi5KQIIIIAAAmEXYP0v7BUKaf/0ZfQWLVqIBk3MDg0LaJhGdy/RQI2GVPTFb6dDgxtdunQxdqVxOjRU1KtXL6fTjD83e3ne684TmTdyCmV42YFj3rx5RhhKd1TKPDQ4paESDRnZ7XSh4RINgowYMcIILfTs2VP+93//t3hnJieofAR+tL66M5Hu6pR+aGhl6tSplrvTOPVd//zDDz80Qli6g5LZkc09tB46l60CLNWqVTPCRrVq1TKCGfp/Mw8NWHz22WdG0GTRokXStGlTueuuu+Too4+2HNbHH39s7OBjNRZ9ttN277jjDiNA4mWXF6cQ029+8xvZt2+fMRc1/KPzvEKFCm5KYJzjFIDRXbZ69Ojhqj27z0U2YQ3dfchqZzCvOwalBrB161YjIKV9NTtStapataoRnNI56vb44IMPjMCT7oRmdmiISHeR8nLoZ093WEtvM9vwkN530qRJ0rJlS9su6I5U+rl3OvS81q1bF+9Wlku/9F52gTH989SOVvqZ5EDAiwDra160ODdoAQI/QQvTPgIIIIAAAggggECsBHigi1U5GQwCCCCAwH8F+MGf2YAAAggggAACCCCAQEwEWL+KSSEZBgIIIIAAAv4KsP7nr2diWtOwge7G8sorr9iOWUMsGt7RwIrbw2m3llQ7uvOI7hZy5JFHOjY9duxYufrqq4vP87rTiNkNlixZYoSZ9IV/s8PLPZwCHtr+pZdeKhpY8LKjiSNM2gn5CPxY7bjhJbxlNSadk7orztChQy2Hnc19rr32WmM3HatDd22ZOHGiY+jBr1poO3pP3VWoa9euljtm5eKk1/br188I1JUtW9ZL142gkF1ISoN2Gkpzc9iFSbIJ/Nh9zo455hhZuHCh1KhRw03Xis9x812ou9vobkQnnniip7b1u1CDgxpmMzt0vg8ZMsR1m1ZBTa2X7rCl4UKvh9P3oLbnJvBjNtZc+pUahwZIR44caTksP+7h1Yzzoy/A+lr0axinERD4iVM1GQsCCCCAAAIIIIBA4AI80AVOzA0QQAABBAojwA/+hXHnrggggAACCCCAAAII+C7A+pXvpDSIAAIIIIBAHARY/4tDFQs0BqcgRKNGjYydUSpVquS5h0uXLjV2ttAdguyOV1991QgX2B1mL5Jnu5tH+n20bxo6WLZsmeXt+/TpY+zA4nQsX75cGjRoIBs3bjQ9VcNDumOSBoyCOoIO/Hz//ffG7iZff/11iSHkuotHemNOu8scddRRxu5Cxx57rGvG7t27y1NPPWV5frt27eTll1/2HIyx64BdLfQ63S2od+/ensM+qXva7XSjz42DBw8WHbfJM6QrN+1fUVGR6bn6vfDmm2+62jXI78DPihUr5Pzzz5cff/yxVN90bmjgx27nJavB230XZhv2Sd3Lbv5dc801orv8uK2TntuxY8cSw8h1lxunUJKGiGbNmmV8v9kdmaFMPTebHYwy7/Hcc8/JzTffbHlr3Xlu/vz5onXiQMCtAOtrbqU4Lx8CBH7yocw9EEAAAQQQQAABBGIjwANdbErJQBBAAAEESgrwgz8zAgEEEEAAAQQQQACBmAiwfhWTQjIMBBBAAAEE/BVg/c9fz0S1ZveSezY7+2TiPfbYY3LnnXfamrrZnUGDMk2aNBHdiSN1eN0Zw6wT27dvl1atWsnMmTMt++h2FxKngIfuiqK742SzA4fbSRl04Ofpp582duDJPPwIX6Xa1N1lNNCg4QGr47777pP777/fLYs8/PDDRrjG7PAzrJTe/qZNm4w5u3jxYtP7utkxxW6Adjvd+DEmv4I6dkE4N5/9TIOg5rjdd2E2u0ql99susOL2+0Xbswrm1KpVywi8aOAp20ODne3bt5f9+/eXaqJFixYybtw4Ofjggy2b37Vrl7Rt21amTJlSfI7uCjdv3jzPuyJl3mTq1KnSvHlz26FpAK1ly5bZDp/rEijA+loCix7iIRP4CXFx6BoCCCCAAAIIIIBA+AR4oAtfTegRAggggIAvAvzg7wsjjSCAAAIIIIAAAgggUHgB1q8KXwN6gAACCCCAQAgFWP8LYVGi0qUgX3JXg7Vr1xq7/HzxxReWJG5eVjfbIcOPnSO0U067HLndNcQuiKAvys+ePVvOPPPMQKdGUGEI7bTdLiBedylxQtAwjAaxrI6TTjrJ8KxatapTU8af2wV+/O57qkPbtm0TDUpoP82OXAM/QdZa+2sWskuNQ3dSWbBggRx55JGO/hrg0pCYht3Sj2x3vApq3HY7GuUa+PErPGVVEw3DaGCnXLlyjvWwO0F3OuvZs6e88847RvDnsMMOk5tuuknuuecex92czIJdfgUB7cJtqfHoLmy6GxsHAm4FWF9zK8V5+RAg8JMPZe6BAAIIIIAAAgggEBsBHuhiU0oGggACCCBQUoAf/JkRCCCAAAIIIIAAAgjERID1q5gUkmEggAACCCDgrwDrf/56Jqq1oAM/iqk7sfTt29fSVXe8mTVrljRo0MD0nPXr14vugqEvo6cO/efi6dOnS+PGjXOuV5cuXWTkyJGW7bgN6wQVRPAywCD7oCEADRak77KU6pvfL9uvWbNGzj//fFm5cqXp8L3W3y7w06lTJxk9erQXZlfnRj3wYxeyOOaYY2ThwoVSo0YNVxY7d+6URx55xAhe6X8/+eSTZejQocbn2usR1By3myO5Bn7sLPV7T3fFOeSQQxwpzIKPepEGXfQzWMjDbBcjv4JIS5YskQsuuEC2bt1qOcSggnuFNOXewQqwvhasL617EyDw482LsxFAAAEEEEAAAQQSLsADXcInAMNHAAEE4ivAD/7xrS0jQwABBBBAAAEEEEiYAOtXCSs4w0UAAQQQQMCdAOt/7pw4y0QgH4Gfzz//3HhZ++eff7asge7+oTtJmB1udncIurhudmMJKojgZWxB9sEqbKD9s6ufl/6nztVdYa666ipj1xKrw0vIgcCP9yr4GfjxfnfrK4Ka44UK/LgNT23atEmaNGkiixcvLoXz2GOPSY8ePfxk9tSWhgCvv/56GTVqlKfr/DxZw2OTJ0+WihUr+tksbcVYgPW1GBc3gkMj8BPBotFlBBBAAAEEEEAAgcIJ8EBXOHvujAACCCAQqAA/+AfKS+MIIIAAAggggAACCORPgPWr/FlzJwQQQAABBCIkwPpfhIoVtq7mI/DjtNOJmtiFN15++WXp0KFDQemSHvixCxtoYdz4eC3ggAEDpKioyPKyRo0ayZtvvikVKlRwbJrAjyNRqRPCFvjZvn27vP7666K77Xz55ZemAypfvrzMmTNH6tev73nAYQ/8LF++3NgFbePGjaXGFsTnzwug0/eDl7ayPZfAT7Zyyb2O9bXk1j6MIyfwE8aq0CcEEEAAAQQQQACB0ArwQBfa0tAxBBBAAIHcBPjBPzc/rkYAAQQQQAABBBBAIDQCrF+FphR0BAEEEEAAgTAJsP4XpmpErC/5CPwoiQY3NMBhdXTq1ElGjx5t+sdmwQ/95+JWrVpJtWrV8iL+5z//WU4//XTbewW184iXAQbVhyVLlhi7NG3dutW0O0EEDqZOnSrNmze3HH6dOnVkwYIFcuSRRzoSEfhxJCp1QhgCP/v27ZMPP/xQ+vfvL++8847s37/fdiBxDvzYfR6C+Px5mTGrV6+Wc845R9asWVPistq1a8ull17qpamsz61bt65069ZNypUrl3UbXJgsAdbXklXvsI+WwE/YK0T/EEAAAQQQQAABBEIlwANdqMpBZxBAAAEE/BPgB3//LGkJAQQQQAABBBBAAIGCCrB+VVB+bo4AAggggEBYBVj/C2tlItCvfAV+JkyYIG3btrUUsdutxayPubzYH1RZggrbeOlvUH1wql8QgQOnkNEhhxwic+fOldNOO82RiMCPI1GpEwoZ+NmyZYsMGzZMHn30UVm3bl2Jvh1xxBGyfv160/BPLt8LYd/h5/HHH5e//OUvpoUM4vPnZcZYzRW7IKeX9jkXgSAEWF8LQpU2sxUg8JOtHNchgAACCCCAAAIIJFKAB7pElp1BI4AAAkkQ4Af/JFSZMSKAAAIIIIAAAggkQoD1q0SUmUEigAACCCDgVYD1P69inF8skK/Aj114QDvTsGFDmTx5slSsWLFEdbZv327s5DNz5swS/7v+c/H06dOlcePGoalmUGEbLwMMqg92YQjtXxCBA7ux6D29hDsI/HiZRf85txCBny+//NLYCWzMmDElAj1lypSRDh06SK9evaRSpUpy3nnnyapVq0oNysucyLw47IEfu/4F8fnzMmOsdh/SHbrGjx/PrjteMDk3bwKsr+WNmhu5ECDw4wKJUxBAAAEEEEAAAQQQSAnwQMdcQAABBBCIqQA/+Me0sAwLAQQQQAABBBBAIHkCrF8lr+aMGAEEEEAAARcCrP+5QOIUc4F8BX5Wr14t55xzjqxZs8a0I1aBn23btkmLFi1k9uzZpa4r9EvumR0KKmzjZe4G1YcuXbrIyJEjLbsSRC22bt0qGhiYN29ezvcl8ONlFv3n3HwFfn755Rf56KOP5Pbbb5eFCxeW6Gi1atWkqKhIdP5VqFDB+LOg5njYAz9239UaqmnTpo33Ivt0xaRJk6Rly5alWrP6XvfptjSDQE4CrK/lxMfFPgsQ+PEZlOYQQAABBBBAAAEE4i3AA12868voEEAAgQQL8IN/govP0BFAAAEEEEAAAQTiJcD6VbzqyWgQQAABBBDwSYD1P58gk9hMvgI/a9euNXblWLFihSlzNoGfYcOGyU033RSasgUVRPAywKD6YDdPtH9BBH7swl4pE7f3JfDjZRb959ygAz8a9Pnss8+Mz3Bm0KdevXoycOBAI+x3wAEHlOh8UHM8yoEftdLdjwp1WAV+TjrpJCOsWbVq1UJ1jfsiYCnA+hqTI0wCBH7CVA36ggACCCCAAAIIIBB6AR7oQl8iOogAAgggkJ0AP/hn58ZVCCCAAAIIIIAAAgiEToD1q9CVhA4hgAACCCAQBgHW/8JQhYj2IV+BH6fwRjaBn27dusmQIUNCIx9UEMHLAIPqg1PgJ4jAwa5du6Rt27YyZcoUUwJ9Npo+fbo0btzYkYjAjyNRqROCDPzojl/du3eXiRMnlrjvoYceKhrka9++famgT+rEoOZ4lAM/nTt3lhEjRngvsk9XWAV+qlSpYuzQdeKJJ/p0J5pBwD8B1tf8s6Sl3AUI/ORuSAsIIIAAAggggAACCRLggS5BxWaoCCCAQLIE+ME/WfVmtAgggAACCCCAAAIxFmD9KsbFZWgIIIAAAghkL8D6X/Z2ib8yLIGfTp06yejRo0vVwy4o1Lx5cxk/fryUK1cuFHUMKojgZXBB9cEp8NOnTx/p37+/l666OtfuvuXLl5c5c+ZI/fr1Hdsi8ONIVOqEIAI/uqvPuHHj5MYbb5QtW7aUuKd+Bzz11FOioR+7I6g5HuXAT6NGjeTNN9+UChUqeC+0D1dYBX68hPJ86AZNIOBJgPU1T1ycHLAAgZ+AgWkeAQQQQAABBBBAIF4CPNDFq56MBgEEEECgWIAf/JkMCCCAAAIIIIAAAgjERID1q5gUkmEggAACCCDgrwDrf/56Jqq1sAR+rHbrsQv8HHXUUbJw4UI5+uijQ1GzoIIIXgYXVB+6dOkiI0eOtOzKNddcI2PGjBGT5xUv3S91rt389FJ/Aj/ey+B34Gfnzp1SVFQkgwcPLtGZMmXKyJNPPildu3Z1NX+CmuNhD/wMGDDA8DM7qlevLvPnz5c6dep4L7QPV1gFfrRpDQJqIJADgbAJsL4Wtookuz8EfpJdf0aPAAIIIIAAAggg4FGABzqPYJyOAAIIIBAVAX7wj0ql6CcCCCCAAAIIIIAAAg4CrF8xRRBAAAEEEEDARID1P6ZF1gJhCfw89thj0qNHj1Lj2LVrl7Rt21amTJliOkbd1aJly5ZZj9/PC4MKInjpY1B9sAtDaP8SFSSXAAAgAElEQVQaNGhg1OiQQw7x0l3Hc+3m5xlnnCHTp0+XypUrO7ZD4MeRqNQJfgZ+tm/fLjfffLMRCks/NOyjQTKts9uwWCHm+MCBA6VXr17eEX+9wg9Lp89gIb8L3333XWnSpInoDk6ZR8OGDWXy5MlSsWLFrP24EIEgBFhfC0KVNrMVIPCTrRzXIYAAAggggAACCCRSgAe6RJadQSOAAAJJEOAH/yRUmTEigAACCCCAAAIIJEKA9atElJlBIoAAAggg4FWA9T+vYpxfLBCGwI/+M64GNxo3bmxaGbs+XnXVVfLSSy/JgQceGEhVly5dKk888YT069dPdBcNuyOoIIKXgQXVB7sdPLR/QewwsnfvXtH6jh8/3pTguuuukxdeeMFVUITAj5dZ9J9z/QipaDt79uwxdu8ZPnx4qU7ccMMNMnToUClbtqzrDgY1x8O+w4/TZ9DL58E19q8nrl27VrT9nj17yiWXXFLqcru5ctBBB8n7778v5557rtfbujpfQ0b33nuvnHLKKdK+fXtX3weuGuak2Auwvhb7EkdqgAR+IlUuOosAAggggAACCCBQaAEe6ApdAe6PAAIIIBCQAD/4BwRLswgggAACCCCAAAII5FuA9at8i3M/BBBAAAEEIiHA+l8kyhTOTuYr8KMvjJ933nmyYsWKUhBOYRG7F/EPO+wwmTt3rvGydxBH6t66e02zZs1sbxFUEMHLuILqw5IlS+SCCy6QrVu3WnbHjZGXsWzbtk1atGghs2fPNr1s2LBhctNNN7lqksCPK6YSJ/kV+NFdfTp27FiqA1WrVjWCICeffLKnzgU1x8Me+Fm0aJHobjk7d+409TrqqKOM78Jjjz3Wk6ebk7WGnTp1kjfeeMN0RzW7mmj7Gvh66qmnAgnjrFmzRs4//3w5/vjjRXc5qlChgpshcQ4CZvMxCpkLKhdTgShMPh44Yzr5GBYCCCCAAAIIIBBFAV6YiGLV6DMCCCCAgAsB1l9cIHEKAggggAACCCCAAAJREGD9KgpVoo8IIIAAAgjkXYD1v7yTx+eG+Qr8aNBHX8r+8ccfS+HpS+yTJ0+WihUrmsJOnTpVmjdvbol+2223yeDBg31/mVxDShdddJH89NNPMm/ePDnxxBNtCx9UEMHLbAuqD5s2bZImTZrI4sWLLbvTp08f6d+/v5fu2p6r4SKtu9pnHlWqVHFVk9R1BH68l8WPwI9+dnRHGN0pK/No27atjB071vPuXEHN8bAHfuxCkynbgQMHSq9evbwX2+aKDRs2GGHH77//XubPny916tQpdfb27dulVatWMnPmTNOWsg13uRnI008/Ld26dTP+M2TIEDeXcA4ChgDra0yEMAkQ+AlTNegLAggggAACCCCAQOgFeKALfYnoIAIIIIBAdgL84J+dG1chgAACCCCAAAIIIBA6AdavQlcSOoQAAggggEAYBFj/C0MVItqHfAV+7HancHpJ3S4spOwHHXSQvPvuu8YONH4euoPMLbfcYuyqYRdISt0zqCCClzEF2Yfu3bsbu3RYHWeccYZMnz5dKleu7KXLlufajeWyyy6TiRMnysEHH+zqXgR+XDGVOMmPwI8Geq6++mrTmz/22GPSo0cPzx0Lao6HPfCza9cu0ZCU7qRldeguN++9957UrFnTs6vVBanvQQ3fjR8/XsqVK2d6alFRkQwYMMDyvu3atZOXX35ZypYt61vf0gNlurtPy5YtfWubhuIvwPpa/GscpRES+IlStegrAggggAACCCCAQMEFeKAreAnoAAIIIIBAMAL84B+MK60igAACCCCAAAIIIJB3Adav8k7ODRFAAAEEEIiCAOt/UahSSPuYr8CPvujdoUOHUgrly5eXOXPmSP369S2F3LzoXrduXZkxY4bUqlXLF2ndzUJ3Jvn666/lvvvuk/vvv9+x3aCCCI43TjshyD588MEHxo5Hu3fvNu3SgQceKLNmzZIGDRp46bLluUuWLDFCXLrTT+bx6quvylVXXeX6PgR+XFMVn+hH4McuJPbWW2/J5Zdf7rljQc3xsAd+FCq1m40dmp87nn333XfSqFEj0dClhv1uvfVWy1tr6FJ3AfvllxL/SFLifDXu2bOnb7uxpWp21FFHydy5c+XYY4/1PJ+4ILkCrK8lt/ZhHDmBnzBWhT4hgAACCCCAAAIIhFaAB7rQloaOIYAAAgjkJsAP/rn5cTUCCCCAAAIIIIAAAqERYP0qNKWgIwgggAACCIRJgPW/MFUjYn2xC/x069ZNhgwZ4suIunTpIiNHjizVltudWty86K4vpusOFJUqVcqpz3v27JGuXbvK8OHDxU0gKXWzoIIIXgYTZB927twprVu3lmnTpll2Sd00GGDy3OJlGMa5U6dOFd1VJPOoV6+evP/++3LkkUe6bpPAj2uq4hNzDfxs375dWrVqJTNnzjS9uX5W27Rp47ljQc3xKAR+Pv/8cyME9/PPP1u6lSlTRt555x259NJLPdumX5D+PXjYYYcZgZpTTjnFss21a9cagcAvvvjCtm/jxo0zdirK9fjoo49E//5Qi+uuu05eeOEFX753cu0X10dHgPW16NQqCT0l8JOEKjNGBBBAAAEEEEAAAd8EeKDzjZKGEEAAAQTCJcAP/uGqB71BAAEEEEAAAQQQQCBrAdavsqbjQgQQQAABBOIswPpfnKsb8NjsAj+dOnWS0aNH59yD9evXS8OGDWXZsmUl2tJ/tp0yZYo0bdrU8R7ffvut8aL7mjVrbM/VHSZ095cqVao4tml2gu5OMWjQIOnVq5fxx+3atRPdnahs2bKO7QUVRHC8cdoJQfdhwoQJcsUVV1ju4lG1alUjjHPyySd76bbpuUVFRTJgwIBSfzZw4MDi+ri9CYEft1L/PS/XwM+2bdukRYsWMnv2bNOb9+/fX/r06eO5Y0HN8SgEfvbu3SsdO3aUsWPH2rrluuNZ5veg7qb10ksvie7iZXfoTmh9+/a1PUe/S/U7Vb9Hsg0Grly50gg0/fOf/5SDDjpIdHch/fuBAwEvAqyvedHi3KAFCPwELUz7CCCAAAIIIIAAArES4IEuVuVkMAgggAAC/xXgB39mAwIIIIAAAggggAACMRFg/SomhWQYCCCAAAII+CvA+p+/nolqzS7wo7ur6C4c5cqVy8lEd5vQtvQl8vRDwwC628PBBx/s2L5ee++998qDDz7oeK7uAPPaa6/Jqaee6nhu+gn79u0T3UmoR48esn//fs8vkgcVRPAyiKD7oCEO3ZVlxowZlt267bbbZPDgwVm/zK8Nb9682di948MPPyxxn+OPP17ee+89qVmzphcWIfDjics4OejAj9vdvTJ7vnr1ajnnnHNMw39eduTKbDcKgR/ts+6007hxY9m9e7dtUTX0o4FK/cx4OXQnLw3b6WdYDw3UaIjv3HPPdWzm66+/lgsvvFD0e8jp0GBQz549XX3/p7f13XffGUHMxYsXG/+zl1CmU5/482QJsL6WrHqHfbQEfsJeIfqHAAIIIIAAAgggECoBHuhCVQ46gwACCCDgnwA/+PtnSUsIIIAAAggggAACCBRUgPWrgvJzcwQQQAABBMIqwPpfWCsTgX7ZBX5q1aol8+fPl6OOOirrkezZs0f+9Kc/yeuvv16iDX0xX4MbZ599tuu29UXvRo0ayYoVKxyv0V0kNHhyzz33yKGHHup4voYIunfvLhMnTiw+97rrrpPnn3/e1e4+elHQYRvHQTj0QZ8lpk+fboQFcjk0hHPJJZfIjh07TJvJJXSRatAq1KC7jHTo0MFz9wn8eCbLOfCza9cuadu2rRE6MTuy2Znlq6++kiuvvFI+/fRTywHp/Zo1a1bizzUwOGfOHDnjjDOkQoUKptfqblIadDE7st2NKNVWruGp9D5Zfaea9Vu/+4YNGybt27eXAw44wHES6C5s+r23aNGi4nM7d+5stOG0u49eoM66A5fbnZtOP/10efLJJ43deZx2+9FApgZEb775ZtmyZYvRv2z+HnFE4ITECLC+lphSR2KgBH4iUSY6iQACCCCAAAIIIBAWAR7owlIJ+oEAAggg4LMAP/j7DEpzCCCAAAIIIIAAAggUSoD1q0LJc18EEEAAAQRCLcD6X6jLE+7O2QV+tOfZBixSo9adYJo2bWrsmJN+6Mv1vXv3dnzJO1NvzJgx0rFjR9eoZcqUkSuuuMIIiejL/kcccYTx4ru+mL5u3TpjB5lnnnlGdBei9KNGjRpGQMDL7hh2gR9t2yyI4HogLk+0CxZoE7pjk+7Qk8uhdoMGDZJevXpZNqPBLL1XpUqVPN/KKtCQy04edoEf7eubb75pGQTxPIBfL9i0aZM0adKkeCeSzHbeeustufzyy7NtPvCAmd1c0hDgwoUL5eijj7btv4bonnrqqZzniYY9Ro8ebYQ9dH7YHZlzXOfr448/LlOnTpU33nhDKlasaHq53Xdhp06djPtne/gZ+NE+eNlJR8/XYM39999vBCYzx6/BLA346Hdy5vdgnTp1ZObMmVK7dm3XQ9+wYYMRuEoPDTldfNxxx8n1118vLVu2NO6V6qP2TceqdRsyZIjxnZ1+3H333fLAAw94/nvEqT/8eTIEWF9LRp2jMkoCP1GpFP1EAAEEEEAAAQQQCIUAD3ShKAOdQAABBBDwX4Af/P03pUUEEEAAAQQQQAABBAoiwPpVQdi5KQIIIIAAAmEXYP0v7BUKcf+cAj9169YVDe3obj9eD6sXv3MNg3Tt2lWGDx/utTuuz9eQkO4kobuTeDmWL18uDRo0kI0bN5pepjtf2IVkvNzL6lwNNTRv3tyyKd15Q3cryfXYvHmz4aNhAKvjhhtukKFDh7reISnVzmuvvSZXX321EcpKHbnMQ23DLnjix05WZgZOATDdNeWmm27KuhRO7ecaKJo3b55cfPHFsnfv3lJ9dLuLk/ahVatWtmPUQN6IESMsw2GZu87ovTUIkhkiTN1Evx80ZKTPzhoO0vnet29fI+xiFexy2o3ommuuEQ0bOu1CYzVQO8tDDjlEdEer0047zdNc0GCT7txj5WDVmO5wVKVKFeOPt23bJhpMMzuy/R7Utj766CO57LLL5Oeff/Y0Ji8n5/L3iJf7cG58BVhfi29tozgyAj9RrBp9RgABBBBAAAEEECiYAA90BaPnxggggAACwQrwg3+wvrSOAAIIIIAAAggggEDeBFi/yhs1N0IAAQQQQCBKAqz/RalaIeurU+BHu+v0Qr7ZkPRFe7NgTq7BDb2Xm7BJLsy6G0zPnj09v9yvu2No2CY9qJLej7PPPlumTZuW1a43bsaj9+3WrZsRsrE6GjZsKJMnT7bc5cTNfVLnrF69Wlq3bm25g42ed99990lRUZHr0M/bb79thBh27NhR3JWaNWuKBkd0l5Jsjp07dxr9VHur49VXX5Wrrroqm+Ytr7ELeehFWivdtSTbw6n9XANFzz33nLGjjtWh4RndkcXuWLt2rVx00UXyxRdf2J6nO7w88sgjxo5IuruLBlE0TKZhnfSdYvR+/fr1MwJhGgSyOrp06WLc98knnzSuP+yww4z6n3XWWaaXrFmzRs4//3xZuXKl6Z/r7mDTp0+XypUrZ1Wup59+2qh3LpaZ17rZaSurzv56Ubbfg6l7ZhtIctNnP/4ecXMfzom3AOtr8a5v1EZH4CdqFaO/CCCAAAIIIIAAAgUV4IGuoPzcHAEEEEAgOAF+8A/OlpYRQAABBBBAAAEEEMirAOtXeeXmZggggAACCERFgPW/qFQqhP10E/jRbutuCrrDRfXq1R1HsX37diMooOenH/qS9pQpU+T44493bMPpBA39aEBDQzZ+HtnuSqOhEg2qaJjG7sj1JXq7tjUs06ZNG9m9e7flafo8oeGWK6+80hc2N6Gfdu3aiQYejjjiCMt77tu3zzinR48eJXYsqVOnjmF64oknZt1f3aGqadOmtjuh+B0g0MDbjTfeKKNGjbLsd40aNWTOnDlZfR7ctH/BBRfIpEmTsgqYWe3OlT4YrevLL7/sGOZ67LHH5M4778y6fnqh7jbz0EMPyR133CH/+te/pEWLFjJ79mxXbbrZqUa/qzp27BjI58ZPy8wOpu9g5ArD5Uleg3pWzU6YMMH4ntZ++nU4hbf8ug/txF+A9bX41zhKIyTwE6Vq0VcEEEAAAQQQQACBggvwQFfwEtABBBBAAIFgBPjBPxhXWkUAAQQQQAABBBBAIO8CrF/lnZwbIoAAAgggEAUB1v+iUKWQ9tEu8FOtWjVZt25dcc8PPfRQefzxx40XuCtUqFBqRPpSt4ZO9OX+b775psSf6w4ZEydOlKOPPto3CQ0W3XrrrbahCi83u+mmm2Tw4MFy8MEHe7lMvv32W7n99tuNXWjcHLfccouxS8nhhx/u5nTHc9T9xRdfFG3XzYv1GoDQnVNuu+02z2M168zGjRtFg1L6cr/VUbZsWSMEpiEYDXyVK1dONOTzww8/GHNmwIABsmrVqhKX624uusuMm5CZ2X3V4rXXXhOta/qOQVZ91J2ERo4cKZdccokccMABju5WJ2j4a+DAgfLAAw84tqGfi9dff11q167teG7qhC1btkjv3r3l2WefdbxGg3rDhw+XY4891vHc1Ak6n7WeusOO09GpUyfjO8FuLue6I5fW5aWXXhLdnSp1dO/eXZ566imn7hlBIa2pfs+ZPEsbu3Hpzj36nfbzzz/btqdBk7Fjxxq7EJm1ZXbxTz/9ZHwu7T4bqev086ifS7PvVruOWYXlHHFMTtDP6RNPPGH02e0Yne7z3nvvGQHD9evXO53q+OdVq1Y1vmfPPfdcx3M5AQEnAdbXnIT483wKEPjJpzb3QgABBBBAAAEEEIi8AA90kS8hA0AAAQQQMBfgB39mBgIIIIAAAggggAACMRFg/SomhWQYCCCAAAII+CvA+p+/nolqzS7woztqnHTSSXL11VeXCkwcd9xxcv7558tvfvMbw2vJkiWyePFi011UNACk4QevQRo3hdAX9seNG2cESTQIkc2hL7k/+uij0rVrV1dBj++++84IBq1cudLYoWXTpk3Z3FZ++9vfSoMGDYwwhgY4NFDg5vj000/lmWeeMU5dsWKF0Qc3QZ/MtnXczZs3L7HzjtZId1HxEkDRdjV0oHXQUE+2dUj1T4Nlw4YNM3ZM8hq80XDHggULZNGiRbJ06VLbXX2srNXlD3/4g5x66qnSunVradasmW1Zdu3aZYRPvvjiC/n4449l2bJlnuuh4brzzjvPqMXZZ58tnTt3Lr5nqt4anFm4cGGpYJSbOVO5cmVjTLpjUuaYpk6daoTxtP158+bJ//t//89NkyXOSX0fnHLKKdKtWzcj0JV+/Pjjj0Y9586d66lt3UVI50KVKlVKXKc7e+nc1c+/XR11B6IrrriiRHglfbzvv/++aCjHy6GBHB2nzg/tV/pnN9W27kI0f/78UsFHp/toQOnkk0+WM888U3ROePle0B2PdN5khi2d7pn683r16hkBOR2X34fW/89//rMxz7I9NOTzyiuveP5uyvZ+XBd/AdbX4l/jKI2QwE+UqkVfEUAAAQQQQAABBAouwANdwUtABxBAAAEEghHgB/9gXGkVAQQQQAABBBBAAIG8C7B+lXdybogAAggggEAUBFj/i0KVQtpHu8CP7lLSq1cvWb16teiOGl5e1tYX16+77jq5++67Pe0uki2ThkyGDBli7BSjO6y4PbSPutuOl52HNNRx4YUXuto1xk0/jjnmGCPIUaNGDTeny6RJk0R3vwniKF++vBEgql+/flbNax00oKEBqvTdodw0pqGRe++9VzTkkW04zG4+u+lD5jmpz4Ddtdu2bZMWLVqIBi78OHTXnNGjRxc35Xe9M8f08MMPG8ESPw7dhWfy5MlSsWLFUs3pjlx33XWXq515NPT1/PPPGyEhs51mNOCmAT3dvcjs0MDMqFGjjMBi5uHneDM/u0G27aY++t03YsQI4zvN7edPg0UaYFRrDbsFdWg466OPPjJ2Q9PvO7eHGg8aNEjatm3rOQDo9h6cl0wB1teSWfewjprAT1grQ78QQAABBBBAAAEEQinAA10oy0KnEEAAAQRyF+AH/9wNaQEBBBBAAAEEEEAAgVAIsH4VijLQCQQQQAABBMImwPpf2CoSof64CfykhrN27VrjZf5XX31V/vGPf5R4oVwDPvpitr7wry9mX3LJJaI7YeT70CCABnJ0t5n33ntPvv76a9GgQerQl9s1rHPllVdKkyZNpFKlSvnuYiLupzv+fPXVVzJ27FiZNm2asRNRegBB54sGnM444wxjB53LLrtMatWqZRruSARYggb5/fffy3PPPWfMjfTdaHTHq0svvVSuueYaufjiix3DJ/pZ13Z0JzLdlUjnlO4Co6Gipk2bJjocop8/3XFNd8RJff5Su4BpqEd3etLPnFrrZ9DrTlq5TtfU3yUaZtMQ0A8//FDcpPZPg1p//OMfpUOHDnLCCSfkvX+5jo/royHA+lo06pSUXhL4SUqlGScCCCCAAAIIIICALwI80PnCSCMIIIAAAuET4Af/8NWEHiGAAAIIIIAAAgggkJUA61dZsXERAggggAACcRdg/S/uFQ5wfF4CPwF2g6YRQAABBBBAAIG8CbC+ljdqbuRCgMCPCyROQQABBBBAAAEEEEAgJcADHXMBAQQQQCCmAvzgH9PCMiwEEEAAAQQQQACB5AmwfpW8mjNiBBBAAAEEXAiw/ucCiVPMBQj8MDMQQAABBBBAIGkCrK8lreLhHi+Bn3DXh94hgAACCCCAAAIIhEyAB7qQFYTuIIAAAgj4JcAP/n5J0g4CCCCAAAIIIIAAAgUWYP2qwAXg9ggggAACCIRTgPW/cNYlEr0i8BOJMtFJBBBAAAEEEPBRgPU1HzFpKmcBAj85E9IAAggggAACCCCAQJIEeKBLUrUZKwIIIJAoAX7wT1S5GSwCCCCAAAIIIIBAnAVYv4pzdRkbAggggAACWQuw/pc1HRcS+GEOIIAAAggggEDSBFhfS1rFwz1eAj/hrg+9QwABBBBAAAEEEAiZAA90ISsI3UEAAQQQ8EuAH/z9kqQdBBBAAAEEEEAAAQQKLMD6VYELwO0RQAABBBAIpwDrf+GsSyR6ReAnEmWikwgggAACCCDgowDraz5i0lTOAgR+ciakAQQQQAABBBBAAIEkCfBAl6RqM1YEEEAgUQL84J+ocjNYBBBAAAEEEEAAgTgLsH4V5+oyNgQQQAABBLIWYP0vazouJPDDHEAAAQQQQACBpAmwvpa0iod7vAR+wl0feocAAggggAACCCAQMgEe6EJWELqDAAIIIOCXAD/4+yVJOwgggAACCCCAAAIIFFiA9asCF4DbI4AAAggg8F+BCiKyPSQgrP+FpBBR7AaBnyhWjT4jgAACCCCAQC4CrK/lose1fgsQ+PFblPYQQAABBBBAAAEEYi3AA12sy8vgEEAAgSQL8IN/kqvP2BFAAAEEEEAAAQRiJcD6VazKyWAQQAABBKItMFxEvhORISKytcBDYf2vwAWI8u0J/ES5evQdAQQQQAABBLIRYH0tGzWuCUqAwE9QsrSLAAIIIIAAAgggEEsBHuhiWVYGhQACCCAgwg/+zAIEEEAAAQQQQAABBGIiwPpVTArJMBBAAAEE4iBQT0SWi8jPIvLEr//ZXKCBsf5XIPg43JbATxyqyBgQQAABBBBAwIsA62tetDg3aAECP0EL0z4CCCCAAAIIIIBArAR4oItVORkMAggggMB/BfjBn9mAAAIIIIAAAggggEBMBFi/ikkhGQYCCCCAQFwExv479HPlr4PRsM9TIvLYryGgfI6R9b98asfsXgR+YlZQhoMAAggggAACjgKsrzkScUIeBQj85BGbWyGAAAIIIIAAAghEX4AHuujXkBEggAACCJgK8IM/EwMBBBBAAAEEEEAAgZgIsH4Vk0IyDAQQQACBuAjUFZGvMgaz49fgzyMisjFPA2X9L0/QcbwNgZ84VpUxIYAAAggggICdAOtrzI8wCRD4CVM16AsCCCCAAAIIIIBA6AV4oAt9ieggAggggEB2Avzgn50bVyGAAAIIIIAAAgggEDoB1q9CVxI6hAACCCCAwEsi0sGEYZeIDBWRh0VkXcBMrP8FDBzn5u0CP3369JH+/fvHefiMDQEEEEAAAQQSKMD6WgKLHuIhE/gJcXHoGgIIIIAAAggggED4BHigC19N6BECCCCAgC8C/ODvCyONIIAAAggggAACCCBQeAHWrwpfA3qAAAIIIIBAhkAdEfmniJSxkNEdf577NfizNiA91v8Cgo17s9u2bZMWLVrI7NmzTYfaqVMnGT16dNwZGB8CCCCAAAIIJEyA9bWEFTzkwyXwE/IC0T0EEEAAAQQQQACBcAnwQBeuetAbBBBAAAHfBPjB3zdKGkIAAQQQQAABBBBAoLACrF8V1p+7I4AAAgggYCEwSkSuddDRHX+eF5EBIuJ38If1P6ZmVgLr16+Xhg0byrJly0yvb9CggUyZMkUOOeSQrNrnIgQQQAABBBBAIIwCrK+FsSrJ7ROBn+TWnpEjgAACCCCAAAIIZCHAA10WaFyCAAIIIBAFAX7wj0KV6CMCCCCAAAIIIIAAAi4EWL9ygcQpCCCAAAII5F+g5r8DP9+KyAEubv0vERkpIg+KyA8uzndzCut/bpQ4p5TAmDFjpGPHjpYyZcqUkXHjxknbtm3RQwABBBBAAAEEYiPA+lpsShmLgRD4iUUZGQQCCCCAAAIIIIBAvgR4oMuXNPdBAAEEEMizAD/45xmc2yGAAAIIIIAAAgggEJQA61dBydIuAggggAACOQvo7j03eGxluIj0F5GVHq/LPJ31vxwBk3b5zp075ZVXXpHu3bvLjh07bIdfvnx5GT58uFx55ZVywAFuMm1J02S8CCCAAAIIIBA1AdbXolaxePeXwE+868voEEAAAQQQQPhP6EkAACAASURBVAABBHwW4IHOZ1CaQwABBBAIiwA/+IelEvQDAQQQQAABBBBAAIEcBVi/yhGQyxFAAAEEEAhOQHf5WZVl87rjzwM5XM/6X5bwSbls6tSpMnHiRNm3b58sWrRIli5dKvv37/c0/LJly8pJJ50k9evXl4oVK8odd9whtWvX9tQGJyOAAAIIIIAAAmEQYH0tDFWgDykBAj/MBQQQQAABBBBAAAEEPAjwQOcBi1MRQAABBKIkwA/+UaoWfUUAAQQQQAABBBBAwEaA9SumBwIIIIAAAqEWeEZEbsmyh3tF5GUR6Ssi33psg/U/j2BJO/3hhx+W3r17+zZs3fVnzpw5RviHAwEEEEAAAQQQiJoA62tRq1i8+0vgJ971ZXQIIIAAAggggAACPgvwQOczKM0hgAACCIRFgB/8w1IJ+oEAAggggAACCCCAQI4CrF/lCMjlCCCAAAIIBCtQXURWishBOdxmn4iM/ff194vI1y7bYf3PJRSnIYAAAggggAACCCDA+hpzIEwCBH7CVA36ggACCCCAAAIIIBB6AR7oQl8iOogAAgggkJ0AP/hn58ZVCCCAAAIIIIAAAgiEToD1q9CVhA4hgAACCCCQKfCUiNzqA8t+ERn373Y0+POlQ3us//kAThMIIIAAAggggAACyRBgfS0ZdY7KKAn8RKVS9BMBBBBAAAEEEEAgFAI80IWiDHQCAQQQQMB/AX7w99+UFhFAAAEEEEAAAQQQKIgA61cFYeemCCCAAAIIeBHwY5ef9Pvp2t54EblPRJZZdIT1Py8V4lwEEEAAAQQQQACBRAuwvpbo8odu8AR+QlcSOoQAAggggAACCCAQZgEe6MJcHfqGAAIIIJCDAD/454DHpQgggAACCCCAAAIIhEmA9aswVYO+IIAAAgggYCkwWERu99lH1/jeFJF7ReSzjLZZ//MZm+YQQAABBBBAAAEE4ivA+lp8axvFkRH4iWLV6DMCCCCAAAIIIIBAwQR4oCsYPTdGAAEEEAhWgB/8g/WldQQQQAABBBBAAAEE8ibA+lXeqLkRAggggAACuQgcLiKrRaRcLo3YXDvp1x1//v7rOaz/BQRNswgggAACCCCAAALxE2B9LX41jfKICPxEuXr0HQEEEEAAAQQQQCDvAiYPdHnvAzdEIEICUXjmjBAnXUUgUAF+8A+Ul8YRQAABBBBAAAEEEMifAC8k5M+aOyGAAAIRFtC1W/1PGYf/uDlH23Bznl/nxOl+vxOR2gHPo7f/3f79IrIo/T6//FJiOTDgLtA8AggggAACCCCAAALREmB9LVr1intvo/DyFS+cxH0WMj4EEEAAAQQQQCBCAgR+IlQsuhoGgSg8c4bBiT4gEAYB1l/CUAX6gAACCCCAAAIIIICADwK8kOADIk0gEB+BzDCHU+Ai1z93E8RwuocfbeTjHlHvJ2u38fmcZzUSAj9ZsXERAggggAACCCCAQEIEWF9LSKEjMswoPMDzwklEJhPdRAABBBBAAAEEkiBA4CcJVWaMPgpE4ZnTx+HSFAKRFmD9JdLlo/MIIIAAAggggAACCPxXgBcSmA0IIJAmwBYeTAcEEDAVIPDDxEAAAQQQQAABBBBAwFqA9TVmR5gEovDyFS+chGnG0BcEEEAAAQQQQCDhAgR+Ej4BGL5XgSg8c3odE+cjEFcB1l/iWlnGhQACCCCAAAIIIJA4AV5ISFzJGTACdgIEfpgfCCAwRUQeEJGF6RQEfpgYCCCAAAIIIIAAAghYC7C+xuwIk0AUXr7ihZMwzRj6ggACCCCAAAIIJFyAB7qETwCG7ySQ+QJBFJ45ncbEnyOQFAHWX5JSacaJAAIIIIAAAgggEHsB1q9iX2IGiIAXAQI/XrSSee5+EbH7j84hp3P0z92e5+XcuLep4xshIr8NaOrNFJHeIrL41/ZZ/wsImmYRQAABBBBAAAEE4ifA+lr8ahrlEUXh5SseOKM8w+g7AggggAACCCAQMwEe6GJWUIbjtwCBH79FaQ+B/Amw/pI/a+6EAAIIIIAAAggggECgAqxfBcpL4whETSBzvc4suOE2VOH2PAId7gIyYXKK2ryOS3+vEZGXAxjMPBG5S0T0/6YfrP8FgE2TCCCAAAIIIIAAAvEUYH0tnnWN6qgI/ES1cvQbAQQQQAABBBBAoCACPNAVhJ2bRkeAwE90akVPEcgU4Ad/5gQCCCCAAAIIIIAAAjERYP0qJoVkGAj4I8B6nT+OtIKA3wL6vtZXInK8jw0v/PduTPeKyAyLNln/8xGbphBAAAEEEEAAAQTiLcD6WrzrG7XREfiJWsXoLwIIIIAAAggggEBBBXigKyg/Nw+/AC8QhL9G9BABKwF+8GduIIAAAggggAACCCAQEwHWr2JSSIaBgD8CrNf540grCPgt0E5ExvnU6Me/Bn2mOLTH+p9P4DSDAAIIIIAAAgggEH8B1tfiX+MojZDAT5SqRV8RQAABBBBAAAEECi7AA13BS0AHwi3ACwThrg+9Q8BOgB/8mR8IIIAAAggggAACCMREgPWrmBSSYSDgjwDrdf440goCfgrou1qf/zvwc1KOjX72a9DnDZftsP7nEorTEEAAAQQQQAABBBBgfY05ECYBAj9hqgZ9QQABBBBAAAEEEAi9AA90oS8RHSysAC8QFNafuyOQiwA/+Oeix7UIIIAAAggggAACCIRIgPWrEBWDriBQeAHW6wpfA3qAQKZAKxFxG9Ix01v+7//xfhF5XUQyP+N22qz/MRcRQAABBBBAAAEEEHApwPqaSyhOy4sAgZ+8MHMTBBBAAAEEEEAAgbgI8EAXl0oyjoAEeIEgIFiaRSAPAvzgnwdkboEAAggggAACCCCAQD4EWL/KhzL3QCAyAqzXRaZUdDRBAp+IyP9kMd6vRaSviLzy75199mdxPet/WaBxCQIIIIAAAggggEAyBVhfS2bdwzpqAj9hrQz9QgABBBBAAAEEEAilAA90oSwLnQqPAC8QhKcW9AQBrwL84O9VjPMRQAABBBBAAAEEEAipAOtXIS0M3UKgMAKs1xXGnbsiYCXQVESmeuRZKSIPiMgLHq/LPJ31vxwBuRwBBBBAAAEEEEAgOQKsryWn1lEYKYGfKFSJPiKAAAIIIIAAAgiERoAHutCUgo6EU4AXCMJZF3qFgBsBfvB3o8Q5CCCAAAIIIIAAAghEQID1qwgUiS4ikD8B1uvyZ82dEHAj4GV3n9Ui0l9ERorIHjeNO5zD+p8PiDSBAAIIIIAAAgggkAwB1teSUeeojJLAT1QqRT8RQAABBBBAAAEEQiHAA10oykAnwivACwThrQ09Q8BJgB/8nYT4cwQQQAABBBBAAAEEIiLA+lVECkU3EciPAOt1+XHmLgi4EWgkIu+6OPFHEXlIRIaJyG4X57s9hfU/t1KchwACCCCAAAIIIJB4AdbXEj8FQgVA4CdU5aAzCCCAAAIIIIAAAmEX4IEu7BWifwUW4AWCAheA2yOQgwA/+OeAx6UIIIAAAggggAACCIRJgPWrMFWDviBQcAHW6wpeAjqAQLHA+yLS0MZjw69Bn2dEZGcAbqz/BYBKkwgggAACCCCAAALxFGB9LZ51jeqoCPxEtXL0GwEEEEAAAQQQQKAgAjzQFYSdm0ZHgBcIolMreopApgA/+DMnEEAAAQQQQAABBBCIiQDrVzEpJMNAwB8B1uv8caQVBHIVOFdEFlg0sklEHhWRJ0RkR643srme9b8AcWkaAQQQQAABBBBAIF4CrK/Fq55RHw2Bn6hXkP4jgAACCCCAAAII5FWAB7q8cnOz6AnwAkH0akaPEUgJ8IM/cwEBBBBAAAEEEEAAgZgIsH4Vk0IyDAT8EWC9zh9HWkEgV4Fp/w78NMloZKuIPCYig0VkS643cHE9638ukDgFAQQQQAABBBBAAAEVYH2NeRAmAQI/YaoGfUEAAQQQQAABBBAIvQAPdKEvER0srAAvEBTWn7sjkIsAP/jnose1CCCAAAIIIIAAAgiESID1qxAVg64gUHgB1usKXwN6gMD/iMgnaQzbRGSIiAwSkZ/zyMP6Xx6xuRUCCCCAAAIIIIBAtAVYX4t2/eLWewI/caso40EAAQQQQAABBBAIVIAHukB5aTz6ArxAEP0aMoLkCvCDf3Jrz8gRQAABBBBAAAEEYibA+lXMCspwEMhNgPW63Py4GgE/BN4WkeYislNEhorIwyKy3o+GPbbB+p9HME5HAAEEEEAAAQQQSK4A62vJrX0YR07gJ4xVoU8IIIAAAgjESOD777+XJ554Qp599lnZuXOnDBw4UHr16hWjETKUpAnwQJe0ijNejwK8QOARjNMRCJEAP/iHqBh0BQEEEEAAAQQQQACBXARYv8pFj2sRiJ0A63WxKykDipiA7u7zgYg8JyL9ReSnAvaf9b8C4nNrBBBAAAEEEEAAgWgJsL4WrXrFvbcEfuJeYcaHAAIIIIBAAQT27Nkj77zzjvTr108WLVpUogcEfgpQEG7pqwAPdL5y0lj8BHiBIH41ZUTJEeAH/+TUmpEigAACCCCAAAIIxFyA9auYF5jhIeBNgPU6b16cjYDfAi1F5GMRWeN3w1m0x/pfFmhcggACCCCAAAIIIJBMAdbXkln3sI6awE9YK0O/EEAAAQQQiKBA5m4+ZkMg8BPBwtLlEgI80DEhELAV4AUCJggC0RXgB//o1o6eI4AAAggggAACCCDA+hVzAAEErARYr2NuIIBASoD1P+YCAggggAACCCCAAAIuBXg/zCUUp+VFgMBPXpi5CQIIIIAAAvEVsNvNx2zUBH7iOxeSMjIe6JJSacaZpQAvEGQJx2UIhECAH/xDUAS6gAACCCCAAAIIIICAHwKsX/mhSBsIxEaA9brYlJKBIJCzAOt/ORPSAAIIIIAAAggggEBSBFhfS0qlozFOAj/RqBO9RAABBBBAIHQCGzdulIceekiGDh0qO3fudN0/Aj+uqTgxpAI80IW0MHQrLAK8QBCWStAPBLwL8IO/dzOuQAABBBBAAAEEEEAglAKsX4WyLHQKgUIJsF5XKHnui0D4BFj/C19N6BECCCRAYMOGDTJy5Eh59NFHZd26ddKpUycZPXp0AkYeziH+8ssvMmHCBCkqKpIvv/xSypYtK9dee63069dPqlevHs5O0ysEECiIAOtrBWHnphYCBH6YGggggAACCCCQlcDmzZulWbNmosGfRo0ayXHHHScTJ06UefPm2bZH4Ccrbi4KkQAPdCEqBl0JowAvEISxKvQJAXcC/ODvzomzEEAAAQQQQAABBBAIvQDrV6EvER1EIJ8CrNflU5t7IRBuAdb/wl0feocAAjES2Ldvn3z44YdGiOSdd94pMTICP4UrtIZ9Bg0aJL169SrVibp168qMGTOkVq1ahesgd0YAgVAJsL4WqnIkvjMEfhI/BQBAAAEEEEAge4G9e/fKgQceWNyAPhxroKdPnz6WjRL4yd6bK8MhwANdOOpAL0IrwAsEoS0NHUPAUYAf/B2JOAEBBBBAAAEEEEAAgWgIsH4VjTrRSwTyJMB6XZ6guQ0CERBg/S8CRaKLCCAQbYHt27fLiBEjpH///sZuPmYHgZ/C1fiDDz6Qiy66SHbv3m3aic6dO8uwYcNKvAdVuN5yZwQQKLQA62uFrgD3Txcg8MN8QAABBBBAAAFfBZYvXy4NGjQwdv4xOwj8+MpNYwUQ4IGuAOjcMkoCvEAQpWrRVwRKCvCDPzMCAQQQQAABBBBAAIGYCLB+FZNCMgwE/BFgvc4fR1pBIA4CrP/FoYqMAQEEQieg/2JcfU/m4YcfljFjxsj+/ftt+0jgp3AlHDBggBQVFVl2oE6dOrJgwQI58sgjC9dJ7owAAqERYH0tNKWgIyJC4IdpgAACCCCAAAK+CmzdulWaN28u8+bNM203KYGfsWPHyo033iizZs2S+vXr+2pMY4UV4IGusP7cPfQCvEAQ+hLRQQQsBfjBn8mBAAIIIIAAAggggEBMBFi/ikkhGQYC/giwXuePI60gEAcB1v/iUEXGgAACoRHYs2eP6Hshffv2lW+++cZ1vwj8uKby/cRrr71WXnzxRct2y5cvL3PmzOEdH9/laRCBaAqwvhbNusW11wR+4lpZxoUAAggggECBBHSL4latWsnMmTNNe5CEwM/OnTuldevWMnfuXBYDCjQPg7wtD3RB6tJ2DAR4gSAGRWQIiRXgB//Elp6BI4AAAggggAACCMRNgPWruFWU8SCQkwDrdTnxcTECsRJg/S9W5WQwCCBQaIG9e/dKx44dZdy4cXLGGWfIaaedJosWLZJPP/3UtmsEfgpXOd2FqXfv3pYdYIefwtWGOyMQRgHW18JYleT2icBPcmvPyBFAAAEEEAhMwO7fipGEwM8HH3wgF110kRx44IEEfgKbZYVrmAe6wtlz50gI8AJBJMpEJxEwFeAHfyYGAggggAACCCCAAAIxEWD9KiaFZBgI+CPAep0/jrSCQBwEWP+LQxUZAwIIhEpg9+7dos9fZcuWNfr1yy+/yKBBg6RXr16W/STwU7gSfvzxx3LhhRfKjh07TDvRuXNnGTZsmPGuDwcCCCDA+hpzIEwCBH7CVA36ggACCCCAQEwEkhz40QWcbt26ydChQ4XtfmMyoTOGwQNdPOvKqHwT4AUC3yhpCIG8C/CDf97JuSECCCCAAAIIIIAAAsEIsH4VjCutIhBRAdbrIlo4uo1AAAKs/wWASpMIIIBApsCaNWvk/PPPl5UrV5riEPgp3JyxC2TVrVtXZsyYIbVq1SpcB7kzAgiESoD1tVCVI/GdIfCT+CkAAAIIIIAAAv4LJDnws3TpUmN3n/Xr1xP48X9qhaJFHuhCUQY6EV4BXiAIb23oGQJOAvzg7yTEnyOAAAIIIIAAAgggEBEB1q8iUii6iUB+BFivy48zd0EgCgKs/0WhSvQRAQQiL7Br1y5p27atTJkyxXQsBH4KW2IN/UyYMEGKiorkyy+/NHZn0nec+vXrJ9WrVy9s57g7AgiESoD1tVCVI/GdIfCT+CkAAAIIIIAAAv4LJDXwowsDd9xxhzz55JMGKjv8+D+3wtAiD3RhqAJ9CLEALxCEuDh0DQEHAX7wZ4oggAACCCCAAAIIIBATAdavYlJIhoGAPwKs1/njSCsIxEGA9b84VJExIIBAJATs3pkh8BOJEtJJBBBAQFhfYxKESYDAT5iqQV8QQAABBBCIiUBSAz9z586Vxo0by+7du41KEviJyYTOGAYPdPGsK6PyTYAXCHyjpCEE8i7AD/55J+eGCCCAAAIIIIAAAggEI8D6VTCutIpARAVYr4to4eg2AgEIsP4XACpNIoAAAmYCBH6YFwgggED0BVhfi34N4zQCAj9xqiZjQQABBBBAICQCSQz8bNiwQZo1ayaLFi0qrgKBn5BMSJ+7wQOdz6A0FzcBXiCIW0UZT5IE+ME/SdVmrAgggAACCCCAAAKxFmD9KtblZXAIeBVgvc6rGOcjEF8B1v/iW1tGhgACIRMYMGCAFBUVmfaKHX5CViy6gwACCFgIsL7G1AiTAIGfMFWDviCAAAIIIBATgaQFfvbs2SNdu3aV4cOHl6gggZ+YTOiMYfBAF8+6MirfBHiBwDdKGkIg7wL84J93cm6IAAIIIIAAAggggEAwAqxfBeNKqwhEVID1uogWjm4jEIAA638BoNIkAgggYCbw8MMPS+/evU1xCPwwZxBAAIFoCLC+Fo06JaWXBH6SUmnGiQACCCCAQB4FkhT4+eWXX2TQoEHSq1evUsIEfvI46fJ4Kx7o8ojNraIowAsEUawafUbgPwL84M9MQAABBBBAAAEEEEAgJgKsX8WkkAwDAX8EWK/zx5FWEIiDAOt/cagiY0AAgUgIEPiJRJnoJAIIIGArwPoaEyRMAgR+wlQN+oIAAggggEBMBJIS+NGwz+jRo6Vz586yf//+UtUj8BOTCZ0xDB7o4llXRuWbAC8Q+EZJQwjkXYAf/PNOzg0RQAABBBBAAAEEEAhGgPWrYFxpFYGICrBeF9HC0W0EAhBg/S8AVJpEAAEEzAQI/DAvEEAAgegLsL4W/RrGaQQEfuJUTcaCAAIIIIBASASSEPjRsM/QoUPltttuMw37aCkI/IRkQvrcDR7ofAalubgJ8AJB3CrKeJIkwA/+Sao2Y0UAAQQQQAABBBCItQDrV7EuL4NDwKsA63VexTgfgfgKsP4X39oyMgQQCJkAgZ+QFYTuIIAAAlkIsL6WBRqXBCZA4Ccw2sI1/P3338sTTzwhzz77rOgXzpw5c6R+/fqWHdLzX331VRkzZowsXbq0+KXlChUqyCmnnCJXX321dOjQQQ4//PBABrVnzx4ZP3683H333fLNN99Iw4YNZfLkyVKxYsVS99uyZYsMGzZMnnnmGVm5cqXx57/73e+kT58+0q5dOzn44INz6uPmzZtl+vTp8sYbb8iCBQtk1apVJV7irlatmpx66qnGvZo3by41a9bM6X5mF6vHO++8I/369ZNFixZJp06djN0jrA49f9asWfLCCy8Yfd+0aVPxqcccc4xcfPHFcuONN8rZZ58tBxxwgO/91Qa//fZbefDBB2XUqFGG11tvvSWXX355qXvpy/EfffSRMTbtq/a9bNmy8qc//Ul69+5t1DLXY9euXTJv3jyZNGmSTJs2TVavXi3bt28vblbn9dFHHy2XXXaZ0ccGDRpIuXLlcr1t1tevXbtWZsyYYcy5hQsXyg8//GA655o1ayZt27aVWrVqGZ/roI99+/bJV199JWPHjjUc9b+nzy2tW506dQzHVq1ayQUXXGDUMogj9bkcOXKkfPLJJ7Ju3bri26R/JrUvmT4ffvihXHLJJXLvvfdKr169cuqezq3333/fmOf6vaq1Sh2VK1eWE044Qdq0aWPMK/3v6Z+37777Tho1amTMN7vPc04dDOBi/czqd61+R0+dOlX+8Y9/lPBP/T2h34nt27cv8Z2Yr8BP6jOk/dPPkP7/6Z95ZdF58tvf/taYC/rd7cfnfufOnVJUVCSDBw+2lQ8y8KPfoUuWLCn+vtO/s9LnpXZMP5fVq1eXP/zhD6LfI2afkwCmTuyb5IEu9iVmgLkJ8AJBbn5cjUAhBfjBv5D63BsBBBBAAAEEEEAAAR8FWL/yEZOmEIi+AOt10a8hI0DALwHW//ySpB0EEEDAQYDAD1MEAQQQiL4A62vRr2GcRhD8W+O5a/HA6cIwMySSusTuRWMNQnTv3l0mTpzo4g5ihFwef/xxIyzhx5EeTNIXp1OHWeBHXzofN26cEVzR0I/Z0aRJEyO4VKVKFU/dS4VQbr/9duNlcS/HmWeeKY8++qgRdsg1hGHlYRX40UCGmtx8882WJulj0Rfen3zySeOlfD+CP1ZzTu9pFvj58ccf5c9//rPlfNOX0l9++WW54oorsrL88ssvZcCAAUZwTUNHXo6mTZuKPmj9/ve/z+reXu6l52rtZs+ebYScNNTl5ahXr54MHDhQWrRo4UsdM++tn68hQ4YYlumfS6c+atiuW7duRgDi0EMPdTrd1Z9rXzQIqDuouK2pzqOWLVsawQZ1fuSRR4wgoZplG/hRh6efflruu+8+1yZlypQxwos6nytVqmR89twE+FzB5OGkzCCm21uec845osGsk046SYIM/GhtNRjZt29fz58hHYvWR4OsGhbNJmiowacrr7xSvvjiC7c0judZBSXNLtRQj/7do8FeL5/TVFvHHXecEYLzIyjrOLCYnsADXUwLy7D8EuAFAr8kaQeB/Auw/pJ/c+6IAAIIIIAAAggggEAgAqxfBcJKowhEVYD1uqhWjn4j4L8A63/+m9IiAgggYCpA4IeJgQACCERfgPW16NcwTiMg8BPxam7YsMF4ubp///6moQ+zwI++KK0v0N95553GDiteDn2ZfsSIEdKxY8esghF2IZFUPzIDP3qNjk9f7HY6rrvuOnn++edd7zSiu5boS99eQxeZ/WjdurWx65DuouDl0FroDiT333+/scuL2WEW+NHdQq655hr54IMPvNzOOFd3GdFQjNe+pm5kFUxK70jmi+vLly83AiorVqyw7a/O1/fee8/YjcjtYRdcS+1soW1t3Lix1K4fZnXUsItfoTazMSxbtkx0nprNOQ1l6W5DGm7J3Okns61zzz1XXnnlFaldu7ZbKtvz9HOmO4NpYMfr90J6wxr20c+gBstyCcGpj+5opPMt/dCgwvnnny+/+c1v5F//+pfMnz/fCPQ4HdkGfvSzpqGIxYsXl7iF7haju8RomEc/x9rf9B3SrPrjtGOX0zjy8ec6Ft3Zzcw13V8/z7rTUeZ80TCNhkN1Ny+do2ZHtvXQtuy+/4444gi56KKLjLq4nR+645iGwdzsUKWfyy5dusiUKVN8L4WbwI/d39/qfsYZZ8hpp51m9E3royHWzN2O0juuAcIJEybIiSee6Pt44t4gD3RxrzDjy1GAFwhyBORyBAoowA/+BcTn1ggggAACCCCAAAII+CnA+pWfmrSFQOQFWK+LfAkZAAK+CbD+5xslDSGAAAL2AgR+mCEIIIBA9AVYX4t+DeM0AgI/EaxmKiSiLynrDgd2R2bgx0t4xq5d3f3jr3/9q+sdRtyERFL3Sw/86O47gwYNcr0zh92ORunj0XZfeukl48Xt9JfVL730UunRo4fxIn/FihWNF/n1BW99ad0qVJVqt2bNmsbONqeffrrjrEoFtXSHhnXr1tmenxkQcBuesWu0bt26xgvrxx9/vGNf9QQ3Qa30htJfXF+5cqWo6z//+U9X99IwzAsvvOAYFtEavvbaa9K5c2fZsWNHcdv60rvuetSzZ0+pVatWiXY2b94sf/vb3+Suu+6ydNc5pDtFXX755Y59cDWgX09SQ32Yu+eee0pcpjui6Dw466yzSgQOUp9z3XnKKpBWtWpVY85p+CeXQ3df0uDbzJkzi5vR4I6GIHQXEw0V6a5Q27Ztk7//hEKhywAAIABJREFU/e+i3z1WAbVUA3/5y1/koYcechWiyOz722+/bQSGUnXVmupuJHfccYfp7kG7du0ydo7SHZNWrVplSpFNwOTTTz81dgtKDx3dcMMNRviwRo0ape6jNdYAjIYp9VqzI8yBH51zupORfgem76ikQZjbbrvN8D388MNLDEvHrPXSMWcGhPQfePVzanZkUw9t59133zUCWD///HOJZvV7d/To0aa7dOn3rYYqdWxWh9ZVg7BOoZ+PP/5YLrzwwhLfObl89qy+N83a1OCOfrdpYDP90M/Hgw8+aOzYV6FChRJ/pjXVEOUtt9xiGYw77LDDZNq0acZ3EId7AR7o3FtxZiIFeIEgkWVn0DER4Af/mBSSYSCAAAIIIIAAAgggwPoVcwABBNIEWK9jOiCAQEqA9T/mAgIIIJAnAQI/eYLmNggggECAAqyvBYhL054FCPx4JivcBVu2bJFhw4YZ4QCnkEiql+kBGK/hGaeR6j+YaqjCahcPL8Gk9HulB37Gjx9vvPif/vK5U7+cdkkwCz1pWGfUqFFy8cUXW45n586dRuhA/a0ODWBMnTrV2GUh81B/3fFCXzx3CmqlX5seEPAanrGz0tCPhjY0FGN1eAkmpbeRqoEGbHSXlvQgiVP9Mnd4MjvfKrh2wQUXGOEspx16tJa6k83gwYMtu6PzW0MrGnTJ9VAHDZdp2Cj9s6m7c2mgxm4nHO1rt27djJ28zI5cX9Y3C5BpOEADGRr6sTrsdoFJXaPhBN0xySlEkX4P/YxcdtllxYEOHd/rr78ujRs3diyDXV29BkwyP2saqtAaXHvttY5BMKvgjA4grIEf/UxpYET/jkk/6tSpY4SpTj31VFt/N5+p9Aa81kOvzQyCpdrTXcv07wrd1cfq0O/fcePGGTujWf19oiFQDb5lc2gYTncxmz17dqnL3QZR7e5r9h2i5+u81HHp96zdoTucXXHFFTJr1izT084880zj767MQFc2Fkm5hge6pFSacWYpwAsEWcJxGQIhEOAH/xAUgS4ggAACCCCAAAIIIOCHAOtXfijSBgKxEWC9LjalZCAI5CzA+l/OhDSAgL8C+q7GkiVLZNKkSca/qFP/Jbf6L6ZOP/Sdm+rVq8sf/vAHadasmfFOTea/ANnPXmW+K+bm/Q695o033pDhw4fLJ598Uvwv365cubI0adLEeB/l7LPP9uUdLKuxhs2SwI95pfSdqq+++sp4T/PNN9+UFStWFM8Xnev6npLOcf0Xdeu/sL1cuXLFDWmNb7zxRuNffLtw4ULTf1mzl8+Cvkuk781prfRfvqvvEzm9d+qlff0XWL///vvGWPVfIJ3+2dbPxgknnCBt2rQxxqr/Pf0dxe+++070fSg10H8BMgcCCBRGgPW1wrhzV3MBAj8Rmhljx46Vq6++WvQvfN19Rv+hwCn4k/6icTbhGTsepxeNtX/6ErLuJJPqs+4kkr6jjln7qcDHsmXLil/813sdccQRotc7HXo/fcAxO/QfGh955BHp06dP8R9rSERfmNaHI6dD/0FP/yFKd5WxemncKkijL2zrP5BqUEJ3B9ExufFIBQSyCc84jcfpRXndTUMfvPQvLu3z7t27Heec3lP/4bdp06bStWtX42FOD50Der3uUmF3aJ/0H+gzd6pIXWMV9nEaS+Y9tZaPP/64sTOJ1eEUanPy1T/Xul111VUlQl4aYtHwwnnnneemCfn666+NXUUyH+pTF7sJb5ndSNtt3rx58e5LXkIt2p7OXw3kzZ071xdDDU3og0z67kFeQxhW88PNAkRqEHv37jVCVunhl7vvvlseeOABx7BPqg2r74owBn6swj5e55WXUKmXeqip1WdAP0s6/0455RTHz5L2T0ObuhuO2VGvXj3jQfvII490bCvzhCADP/+fvXMB26la1/9zCRFSiKSSUyGr2ktOkZxJUYSoVCvKWUWWknJWe1WElA5aDskpLG055yzHVquSrCQV2ogoy2FZav2ve6z//Pb7vd88jDnfOec75/vd47r2tffuG4dn/MaYrzme+dzjsbMbv7ETJkzQ2pdOvyPop3fv3q7nnlsb8ECXW1ee89YkwAACTVCsRgIRJMAP/hFcFJpEAiRAAiRAAiRAAiRAAl4I0H/lhRrbkEDGEqC/LmOXlhMjAdcE6P9zjYwNSCAYAoj/wYXTr732muCCVbelQoUKKv6hffv2UrBgQbfNc9S3u9TbLr4Dl5cjnmbixImOl3nD5pkzZwouJPWzRI2lMbdUBT+4kHjatGkpo3Ibp2Rnt5UxOiIZxL7gklrEuezatUt7Xtdcc42KP/2v//ovJYp766235Morr0xJ8IM4KVzWPmLECBXHmVh05uJkPJ7pV155RYYMGaL9fCNmDzGzuMwXFx6PGzdO2eZ2/Zxs499JgATcEaB/zR0v1g6WAAU/wfL1tXe8JEMsAeGFUT766CO57bbbsrJhJA9oCH6gdm7QoIEcOXIkqwoyZiCbAUQHEBBBbY+Xlrffflv27NmjZbtTQDjUxhB6GJkXrILxEwfDywte8PHiisB/ZMtBho+rrrpK9u/fr178YKdZqVixolJxI2OPWXnppZeyCTyc7DfrAy+gOMwkioaS6z344IPyxhtv5MhsAlU6bDMynjhlb0G/eHGD0vvxxx9XL3NGueSSS+QPf/iDEjfh5RaHr08++UQpzpFJRjcrkp2oBfvt0KFD6mYIQ0VulhEmef5YH3Bq06aN+hOENUYg+ezZs+Xhhx+WU6dOma6R3UHRSlAAdT+yCGGPuClOAgW8TCNjEEQtdll4rMbEfk8UPaEe+sH+RmYf3QI7H3roIbUPrApEaBCo5M2bV6tbPEtNmzbNdojyInAybhTA3jYr+A3CM4mbOpzK/Pnz1cEF80XBs798+XL1G+KmmInj3AhMPv74YyWwMvYoxIAbN25Ut0i4KWbrH7WDmNUz4DVzFH7T8LwsWrTIFpWb9YAAC9mizLJc4VAPMazuvsc+rVu3rqV4FM8mBHpuS5CCn+T9aNiGOcMZgts8dAsym40ePdq0Op5ROEfsMiXpjpMb6vFAlxtWmXNMgQADCFKAx6YkkGYC/OCf5gXg8CRAAiRAAiRAAiRAAiTgFwH6r/wiyX5IICMI0F+XEcvISZCALwTo//MFIzshAe8EENsFcQwuJ06+MBsxSoiTuf7669UAiG9AFhO7i5VxsSlibapUqeLJKPSNmDwIE5BdyKyYxXcg1gSXayPbCuIZdQvi5RDjgcuAUy1RY5k8n1QFP2PHjlUXEx8/ftw1KkM8gjhKxIIgpky3LFmyRBYsWKAyT23fvt02/tAYB3GBN9xwg+UQiCVCvArmlFhwGXjt2rWz4rF09jzaexX87Nu3T15++WVboV2qgh/E0UGIB3aJ5bLLLlPxPYjJwd6FmOeLL75wjO+MWpyZ7j5iPRLIFAL0r2XKSmbGPCj4yYB1hCIY2SjMCoLtkUkEAb5G1ozWrVurw8Pll19u2gYvFU6ijMSGjz76qHoh0xVEGJlutmzZYjo+BD/IOjJw4EAxE+TgwIPxnnrqqWwvPU4Zh7Zu3ZqVMQgD58+fX5DBBhl+3JbDhw9Lo0aN1IuXWQELiG50DigQ1ECMZaVex4sbgtohnoGIB2uKrDkQjCSmcky0w0kYlVi3RIkSKqvFtddeq43ByDZl1QBiJ4iTwMdMRILUnLD/b3/7W7YunLL0JK+h0dhtFpjEQZ0yJ3kVPlgJKfBSP2PGjBxiMCf4r7/+uhI9WBU3ohQzIYpXu2APhEY9evSwtM3I2gVhoVWBqANCC2QiM8o999yjBGy6vy2JfSPrC0SNyCqF4kZgkiyKwIELmcOKFCnitEw5/p6cVSVqB7FkTsYEcIuM3X6zA2ElUEls42Y9duzYoX6nzZwYbnma7bNEu/Bv6fjx412vc1CCH/yOwCb8m51cEjP46Rq8YcMGadiwoYBDcilWrJjg714dgbo2ZEo9HugyZSU5j4AIMIAgILDslgRCIMAP/iFA5hAkQAIkQAIkQAIkQAIkEAYB+q/CoMwxSCA2BOivi81S0VASCJwA/X+BI+YAJGBNAOIaxGEgDiaxIN5t5MiR0rdvX4EAIrEghg+X7CImx+rybrdxTYhDwGXPiOeCLU4XSifHd1iJN3TX3q29Zv1GhaXdnFMV/KBvrNXnn38uXbt2zZGJxmpsxIQgZhExIKkWxDwhhnP37t05ukKGqSeffNIxwxTi8mA/bDIKxEGINatZs2aOmDDMGXt91KhRlhdjuxH84BlCNp9hw4ZpMUxF8IM4SMTlQlhkFFyKjrETL/g3/ob4vXXr1ikBYHIMpVHHbVxUqmvO9iRAAtkJ0L/GHRElAhT8RGk1PNpiF1yNgGBkzDBSPEKRj2B2I8OM3ZBmLyFm9b0EHdtlGcALJw4H559/vso2gJc7s7J3716V3hQvZUj3iRfJqlWrmtZFMDbEN4boCZXcZkRJ7thOaIW6zZs3V4p3ndSpdmk4IYI5ePCgEs8gwwgyZ+gEZOOlEKIoZDVyKm5ZOGXJgJ2og5dWBKqb7TfYt3DhQrWGZ86cUbc+IGORFS8cAFq1aiUQKCQWrD1uFyhevLjTNC3/DvEZBFxWWYe8jGEmpPDyrBhG/8///I86FNgV3UMH6hkCMvSXil1o7yRaw4sPBDMtWrSwNN9sT7nN3pLYOQQNnTt3VjeDoOgKTI4dOybNmjXLdtOC10xDhj1Dhw5VhzeUKB3ErISLOgItu32YzN6sru56oC0EcshGZ1a88IQAFv8GmRWvey4owY/ZfjTs9vLcQgyK21EOHDiQY/peMgZ5/tHNgIY80GXAInIKQRJgAEGQdNk3CQRLgB/8g+XL3kmABEiABEiABEiABEggNAL0X4WGmgORQBwI0F8Xh1WijSQQDgH6/8LhzFFIIAcBM9EDKjldbm109NNPP6n4v9WrV5vS1YlrQiwesvkga4yVeMis88T4DtjRqVMnWb58eUqr3LRpU5WZyO7iYKsBosBSZ/J+CH6McTBnxBYizs6uQEyFeLVq1arpmKhVxyzGxuzyb7POzC6kRvwPxD7J4jaz9siCgzieRAEN6ukIfpB5CuMgLvHHH3/Umisq6cbeJXf43XffCfa1IY7Csz158mS1bk4XXUOUhDjUfv365RDgeYmL0p4sK5IACTgSoH/NERErhEiAgp8QYQc1lF0Ab+KYeAH74x//aJkVxsw+q4wqyXV79eolEyZMcHxBMdrZvdQadfDC1b9/f1+wJWekQXYfZLWpU6eO5/6RuhJZJ06cOGHah5sx7ALQjc6R7QiiCaTb1C1mL85mbd2+8P/v//6vChq3SueKMZA2FgIrq0xSunMw6lllkXEjHLAa0y6LhtHGzThWwf/IYINsRAisd1uc9pvuocMsw1YqdhnzwG0MOKhYFacxzDKPpCq0gRgQN01gfXXXz0x45CZ7ktn8EzPUROUgBiYQSeKWmOQyc+ZMlW0plZLI3qwf3fVAWz+dIOjPTjznVewUlODH7rfWi+DHzk7d35BU9kUmteWBLpNWk3MJgAADCAKAyi5JICQC/OAfEmgOQwIkQAIkQAIkQAIkQAJBE6D/KmjC7J8EYkWA/rpYLReNJYFACdD/Fyhedk4C5gTs4jPcxNsh20r9+vUFcQRmBXF7vXv3tlyGxHihiy++WIltcAE1YsvsihHfYSY6wgXQiMu56aab1CXW//znP1Ws2Jw5c9Rl33bFS2xKVFjq7HW/Y12SBSVmNugIYXRsT6yTHNPoJq4m+UJqHWFasn3IRnX77beri8eNojPPTZs2SYMGDeTs2bNZ2XWsnp3EMb0IfnAxcp8+fZTAyCiDBw9W4jonsY9RH3t76tSp6gL7xKxbUYkzc7tvWJ8EMoUA/WuZspKZMQ8KfjJgHXXEF7rKajMcVkKLxLplypRRCvFy5cppEX399ddVmlKr4uUFz6ovM4FDqkICjHXkyBHBS+zOnTst5zFo0CCVYtKpOAmgIPbBgahs2bJOXeX4u1UWj+SKyP6ETCQ6RWfuELZYZeXQGSOxDpT6yMCDw2ti8RLwbjV2oijDrI6bPY6Ut8guk1h0stzYcTHbx4n1dbNzJIvf0Afsvffee90uS7b6Ts+0k2jGTISBOeFWEKSb9VIS96muwMQqY9qf//xnefDBB72YoTJY4cYJCPaichCzmieEehBDlipVytNcjUbIIFO3bl2Bw8Gs6K4H2vrtBDETlxk21qtXT61TkSJFXM0/LoIfOBkg5po3b57p/PDfkQ2PxZkAD3TOjFgjVxNgAEGuXn5OPuYE+ME/5gtI80mABEiABEiABEiABEjAIED/FfcCCZBAAgH667gdSIAEDAL0/3EvkEAaCFjFZ+jG+SSa/PTTTwsEGGalVq1asmzZMilatKjlLL/99luB2MeoA1EOhAp2F/wivgMxfoh7+fDDD1XfFSpUUJlTbrvtNoHoJ7kgu0qPHj3k3XfftbSlefPmsmDBAilYsKD2qkSJpZPRfse6YDzEDrZo0SJHFhjDFsS2bd682bfLuSFCQexf4jrqCrXM4mi8xqchlqVDhw5Z89YR/EDIhv1+1VVXZe1RxB1CoGZk4TFbQy+Cn+R96RQjZ7V3zC52j0qcmdN+599JIFMJ0L+WqSsbz3lR8BPPdctmtZPgx0tmn8QB8AKGAGC8NNoV3Rc69GGXYQE/ku+9955vQccrV66UZs2aqSwfRsFhZfz48Smt/smTJ+WOO+7IOsyYdaarard7yfeS2SfZlmTFvNeDn9HOKUuE7rx1FwBpK7FmycUP4ZbRJwLhIdKBIMaq6IiirIQ5EGtt3LhRcLjyWpIPMIn94DYD3JBhdxBOFJ4YbYsVKyYQQFSpUsWrWardkiVL1KHIriC1bOvWrU2rWP0mNG7cWIkT7BwSdmP27dtXZR/TFZhYOQdSEd3BPkMQFYWDGPY6nDFmDhs/fhsxX6ffR931QF9mv+HGmus8k8n7w2qNUU/HKWC234IS/Jg9s8b4bkSIiTYjXfC0adNMHxs365LSD0YGNOaBLgMWkVMIkgADCIKky75JIFgC/OAfLF/2TgIkQAIkQAIkQAIkQAKhEaD/KjTUHIgE4kCA/ro4rBJtJIFwCND/Fw5njkICWQQQq4Y4jIkTJ+ag4uWSY7sLTr3G/zhdkIxMJRBOQKyRJ08edfH1o48+6ijUcYo3dDv/OLBMXOQgBD9g8Pjjj8u4ceNMnzKcA3GxcpMmTXx5Cg8dOqSy5OzatUv15+YS4eS9ini2tWvXCi6Bd1sghMFF1nPnzlVNvcb2oO2MGTNsLzD3IvhJFuJ5vWwY9iVn8opCnJnb9WJ9EsgkAvSvZdJqxn8uFPzEfw1Vqs7atWvL999/78vhwAzJ0qVLVTB/omgmuR6yX7z99ttaqQjtBD+pvPSY2W4E/Cf+zatiPLl/u8Bp1NVVzgfxkp9oK25kaNOmjbrJwaq4OUg5CX78zBJhl9nmnnvuUQdK3fSXTo87Xtoh4rIqVatWVYePEiVKWNaxEifg+QGXAgUKOJlh+3dklBowYIDgmUQKz4suuki6desmzzzzjBQqVMi2LdKc4vlCml2j+CWashNRGGPh0I+sV2bF7jfh4YcfVs4Ps1tBnGAa6/Hcc8/JwIEDnaqL3TxSER8Z7CHMQgrWdBY7Z42dKMutzX4JS6ycQKVLl5Z169ZJxYoVXZkWJ8EPJmYl2HSb/teA5Ne6uIKegZV5oMvAReWU/CTAAAI/abIvEgiXAD/4h8ubo5EACZAACZAACZAACZBAYATovwoMLTsmgTgSoL8ujqtGm0kgGAL0/wXDlb2SgCWBY8eOqUuqt2/fnqOOmzgto/H+/ftVjOCBAwdy9OclYxA6OXHihIoJhEDDrOBsgXhBxErNnj1bGjVqpL3imzZtUoKRs2fPmrZxE78XB5aJkwwqFnDfvn1qDSAMMSu9evVSFyP7EUuXHC/q5lLeZBGM1/1pzDFxL6Ui+Pn000/l5ptvVvverLgV/Jjty1Rj8YYOHSrDhg1T5lHwo/1zw4okEAgB+tcCwcpOPRKg4McjuCg1C0PwYye6MFi4eVmxC+73MzvMkSNHBP1BJGEUP9XsXbt2tU1rqqtOD+olP3GfInNNp06dbLeu7kHKSfDj9uXXzig7sZmdgMTLM4oDcd26deW7776zPMQ63YRgJjBDZxC6wN50FiPLTKINfgmRnA5EGNNOoLVt2zb1rEKcZlaQGQj2I+2pm2I4O3Bjio7gx845gnFvuOEG5cC4+uqr3ZiR5SApX7582gU/iQfDxEl4ve3FCoSfwhKI1J566il56623lNANh2/8327XAbbGTfADxxl+B7GH9+zZo0R+EPvgt8aLCM7PdXH1EGRYZR7oMmxBOR2/CTCAwG+i7I8EwiPAD/7hseZIJEACJEACJEACJEACJBAoAfqvAsXLzkkgbgTor4vbitFeEgiOAP1/wbFlzyRgSsDvmL4g4rUQk3DffffJu+++a7mKiHVZtGiRVKlSxdVKO8UbIg5i/PjxWn3GgWXiRIKMBbSK+8H4uJx8/fr1Uq5cOS2uVpXOnTsnnTt3FsQboiBWBf1Wq1bNsV+07dixo7oYO7HoxiWaDZB42Xkqgh+7fYRx3cY8fvPNNyrW8ODBg1lmI7Zt48aNgufGS0m8yJmCHy8E2YYE/CNA/5p/LNlT6gQo+EmdYdp78PuF1mpCr7zyigo4tipugsXDEvzoZB0JegF1XgSDfMk35pecZtNs3roHqSAOkFbrYCWgQf1Jkyap7DZ+FasDR2L/dsIdu9skXnrpJenXr59fprruBwf0hx56SKZMmeK6rV8N7MR8TmIr2HDhhReqNe/QoYOcd955fpmVrR+nvY3KEFmMHDlS/R5C1BenYiaCNOzXyWDlZq5RFZbETfDjhrlO3aiui47tUarDA12UVoO2RJAAAwgiuCg0iQQ0CfCDvyYoViMBEiABEiABEiABEiCBqBOg/yrqK0T7SCBUAvTXhYqbg5FApAnQ/xfp5aFxmUjA75g+p7gmCCzatm3rGqVdHIFXsY9hhF3cl93FwcmTiAtLw+4gYwH37t2rLso1y/SE8ZHhp3fv3q73QWKDRNEJ/rubC6WtYq/uvPNOmTNnjqfLbWGDcdF1KoIfxE/edNNNAqGOWdGJ80xsZxWD9Oc//1kefPBBT2tw5swZueuuu2Tx4sXM8OOJIBuRgH8E6F/zjyV7Sp0ABT+pM0x7D36/0FpNyEk84yb1YliCnxkzZqhbCNJZdF4Eg3zJN+auI/jAyyKU+VhLu+IkitCZs86a2Alo0N6vcRJtGT16tCCtqFVp3LixLFy4UAoVKpSjypdffin16tUTZCNJLkHYqsPQqOPE0k1fXuvaCX509qcxboUKFQQCqttvvz0Q4Y/d85g4dwiQxo4dqzJnxUX4gxTMDRs2FDiBkouf2dXQd9SEJUePHlUZ2caNGyc//PCD6Tb26hSw+030kobb6zNm1e7XX3+VLVu2qCxjyBaELElm5fnnn9fKhOW3fXHsjwe6OK4abQ6RAAMIQoTNoUjAZwL84O8zUHZHAiRAAiRAAiRAAiRAAukiQP9VushzXBKIJAH66yK5LDSKBNJCgP6/tGDnoLmZQGLgfjIHr5lYgojFCKJPY76GSMNsH7iJU4kLS2OeQcYCIsbq2WefVZcVm5XKlSvLmjVrpFSpUp4fv+QsQjNnzlRZe3SKVQxNnjx5lOAH8YleihGXV7hwYdm8ebOULl3adTd+xzxaxdNWqlRJVqxYIWXLlnVtIxoYzw0z/HjCx0Yk4BsB+td8Q8mOfCBAwY8PENPdRViCHx3BgK6oISzBj5l4Az/Cd9xxh1xyySWhLF3Pnj3lhhtusB0ryJf8xIGdBFC6Bym/X36t4Hz66afqRoITJ06YVtHdb24WesmSJepWAquCmys++ugj00ORXdsgbHUzr/3790vt2rVz3O5w1VVXSdOmTd105bkuDjPIilOgQAHTPjZt2iQNGjSQs2fPao0BccYLL7ygDoJ+Zvxxugkj2TgIf3CI7tq1a+SFP2H91oBRkA4hrQ0iIv/617+UwAX/FuCw71QyTfCzb98+efnll+Xtt9+W48ePO01fKPhxRJRVgQc6fVasmSsJMIAgVy47J50hBPjBP0MWktMgARIgARIgARIgARIgAfqvuAdIgAQSCNBfx+1AAiRgEKD/j3uBBNJAAPFCbdq0yXEx5+DBg2X48OFi8u5ua2UQsRh2lyOnGkfgZ4xgHFgaixd0fM4XX3yhYqyOHDliul9ee+016d69u6cdjyw46HvXrl2qvVsBkV1c4UUXXSTLli2TmjVrurbNEH0h+1DUBT+YHC4VR9atokWLup6rIW7CZdhTp0513Z4NSIAE/CFA/5o/HNmLPwQo+PGHY1p7CUvwA3U4suW8++67lvNF1o1+/fo58vDzZd5uMLNDThSyLSTbHPRLvjHetm3bBKKe06dPm2KzE7MkNghL8DN//nxbVX8QIhonkVGRIkVk/fr1cv311+dgOGbMGOnfv78p2yBsdXzQEipY3SgQpZsAnG6gsJovRBp4hiD8yZcvnxsslnXfeecd6dy5s6u+IPyBMwbCH7MMUK46C6CyU2pnv/dCEE4mXSz4d/HFF18UODCSf+9KliwpP/74o2C/JZdMEPwgmw9ETsOGDRP85icWZKLCM/LLL7+YokzVUae7PplQjwe6TFhFziFAAgwgCBAuuyaBgAnwg3/AgNk9CZAACZAACZAACZAACYRFgP6rsEhzHBKIBQH662KxTDSSBEIhQP9fKJg5CAlkJ4DYBHzDxwW5e/bsEQgeIPbp27evpxiXIGIx7OLWUo0jsIpXAqV69erJ4sWLBbFYOiUOLI15BB0LCBbYUxMnTjRFV6NGDcHF1cWLF9dBm60OYtxwmbpRhgwZIsj4o1ucYkwRuzl58mS5++67XQveIE4yRuAXAAAgAElEQVRD9puoCH6sLuA2WOGS+NmzZ8vVV1+ti0/Vw+XouLAcsZwU/LhCx8ok4CsB+td8xcnOUiRAwU+KAKPQPCzBD+Zq9zKKv+u+5Ich+Dl58qR6+fzwww+zLRN+hJcvXy5NmjSJwvIpG4J+yTcmardXUEc32D0swY/TfgtCROPEyE4wZmdvELa62cBW2YdwOMBtAlZZd9yM4UddZGTp1auXvPnmm667Q9Yu/AZ16tQp5Uw7OHwie9DAgQNd2wFRxaBBg5RzBiKgqBTc6gHB386dO01NirvgB2u2detW5WSAsyyxYE169Oghjz32mBw+fFjq168vp06dysFB9zcwuaHdb2JYIlOIeCZNmqSEThA0JRY4cp555hlp0aKFEqRNmzbNdA/o/hselT2dTjt4oEsnfY4dAwIMIIjBItFEErAgwA/+3BokQAIkQAIkQAIkQAIkkCEE6L/KkIXkNEjAHwL01/nDkb2QQCYQoP8vE1aRc8j1BDJJ8OM1RsOvTRAES8O2MGIB7cRUsGPmzJnSsWNHV7hwmTAuSJ41a5ZqB4EaLsauVq2aq36cYv7QGTJfjR8/Xi6//HJXfadS2e+YR6f+YCsu5h05cqQSaCF+iYUESCA+BOhfi89a5QZLKfjJgFUOU/DjlHFFN1g4DMGP3QtVusUXydsujJd8jGmovzds2GC683UPUk4vq37xRWA6FP1Wxa9xEvt3YoS6VuPaHQQhqmnbtm3afnGsnjkIQBYtWiSFCxdOm23JA0P0g2cCAgUvBcKfcePGSYcOHeS8887z0oVqAwHJ9OnTlUACNrktOKQhy0rv3r0jcWD75ptvpG7dunLw4EHTqcRV8IOMNtjDTz75ZFY6YWOCFSpUUIfmxOxPdg4P3d/AZIDpFPzgHQBzhNjnt99+yzItT5488uCDD6qbgcqVK5f134N0WLl9RuJcnwe6OK8ebQ+BAAMIQoDMIUggIAL84B8QWHZLAiRAAiRAAiRAAiRAAmEToP8qbOIcjwQiTYD+ukgvD40jgVAJ0P8XKm4ORgL+EUBcxJYtW2TUqFHqAtTE2IDEUXTj9pItS1eGH68xGqmQDZqlYVsYsYDJ4pxkLrVq1ZJly5ZJ0aJFtZHt2LFDbr75Zjl+/LhqA8EQYqfy5s2r3QcqOomREjvr3r27PPvss1K6dGlXY3ipHETMo464Cbbi0uixY8f6cpG1l7mzDQmQgHsC9K+5Z8YWwRGg4Cc4tqH1HKbgxypLiDFZ3YNDugU/CIzu1q1baGvkNFAYL/mwwSrrkWGf7kEqiJdfM0Z2gemoH4Tgx2luduNGOZDe6pmrWrWqrF27VkqUKOG0TUP9O8Q2q1evlkceeUSlNPZSGjduLFOmTEn5JghkxIFwYtu2bV7MkMqVK6v0rNddd52n9n41cjpMx03wAyfMqlWrVCalXbt2ZcNUu3Ztefnll6VmzZo50v9miuDn6NGjSlCG9MyJzjynDFNR/p3ya6+H0Q8PdGFQ5hgxJsAAghgvHk3P9QT4wT/XbwECIAESIAESIAESIAESyBQC9F9lykpyHiTgCwH663zByE5IICMI0P+XEcvISeQmAvv27VOxD2+//XaWAMNu/rpxe8l95AbBT1gsDbZhxQJu2rRJGjRoIGfPns2xNXAufO+991xdUD106FAVi4KC9osXL5YWLVq4fuycxEhmHSI2a8SIESnHedkZ6xQX6CUWce/evUokdeDAAS1OEP7gYl9cQM2MP1rIWIkE0kaA/rW0oefAJgQo+MmAbRGm4McpYFz34JBuwQ9SJCIlZFRKWC/5mK9dsHfcBD+6+83NOp85c0ZlA8GBxazgH/Hly5dLkyZNcvzZjm2XLl3krbfecmOKr3WtnrlixYoJMj5VqVLF1/H86uz06dMyYcIElaXES5YdCJkgtmnUqFFKJkFcMmfOHMGtEr/88ovrvpCeFeuPtLcmL4Ku+/PSwOn3O06CHysRFjL6vPHGG9KwYUNLznEX/Ng9E8gmhRt94BywKhT8eHl6crbhgc4fjuwlYwkwgCBjl5YTywUE+ME/Fywyp0gCJEACJEACJEACJJA7CNB/lTvWmbMkAU0C9NdpgmI1EsgFBOj/ywWLzCnGnwDiU5DFB6KL5ItpIQ5A/IlV3IrXOKpMFfykg6WxA8OKBUQs1b333itz58413fzNmzeXBQsWaAlLDh06pMRDxqW7uOB4zZo1UqpUKU8P1tdffy3169cXxLa6KRD+IONPuXLl3DTTqhuE4AcDv/POOyomzE1BbM/w4cOV8KdQoUJumrIuCZBASAToXwsJNIfRIkDBjxamaFeKkuBHV+WcbsFPy5YtZd68eVKgQIFILG5YL/mYrF2w9y233CKLFi2SwoUL23IJ6uU3eVCnDD+DBg1Swe1+F7txL7jgAlm3bp1Ur149x7B27ZBtZuHChWl7Qbd65uwETH5zTaW//fv3S79+/SwPqHZ9w9kxa9YsVzdWWPUHpwnER8lZVXTn9uKLL6p5pEP04yT48ft3MQhhCRwVuL3m6aefziEAg7NrwIABjk6KOAt+vvrqK7nvvvtyOPXcZJEKYl10938m1eOBLpNWk3MJgAADCAKAyi5JICQC/OAfEmgOQwIkQAIkQAIkQAIkQAJBE6D/KmjC7J8EYkWA/rpYLReNJYFACdD/Fyhedk4CqRFAPMqkSZMEcSU//vhjts5q1KghzzzzjMq0AnHAtGnTTAej4Oc/WNLJ0liYMGMBIRBDzM+//5382ucuSw/iPu+4446svTVkyBBBxp9UytatWwWio+PHj7vupk2bNvLcc8/JNddc47qtVYOgYh7B/oUXXpCBAwe6thVCPsRA9u3b1/aCX9cdswEJkEDKBOhfSxkhO/CRAAU/PsJMV1dREfy4EQ6kW/BTpkwZ2bx5c6ApIN3shzBf8u2CvXUD/oN6+U1mhkPq5MmTLVHec889SiHvt3jCjpHd3hk9erQSIpiVSy+9VDZu3Cjly5d3szV8q2v3zEE0hYNDHArSoOJwZHUzhdUcLrroIlm2bJnUrFnTl2kePXpU3abiVviTJ08elSkIWaTCLk6Cn3r16qnMVkWKFPHFNL+FJT/99JM8/PDDMn/+/Gz2QYQHprfddpuW3XEU/MAxgGe4U6dOcurUqWzzbNeuncoeVbRoUa35+70uWoNmYCUe6DJwUTklPwkwgMBPmuyLBMIlwA/+4fLmaCRAAiRAAiRAAiRAAiQQGAH6rwJDy45JII4E6K+L46rRZhIIhgD9f8FwZa8kkBIBxP2NHDlSiX1+++23rL4QX4JMJ7iUNjHTSRDf/DMlw08UWBoLGGYs4OnTpwXiGMRFmZXbb79dxdVAWGJVzp07pzLU4EJlFMRZrV+/XqpVq5bS/kbjL7/8Ul3SbGQOctth+/btZcyYMb7EeQYZ84jYnunTpytRHi40dluwPohF6927t+Nlx277Zn0SIAFvBOhf88aNrYIhQMFPMFxD7TUqgh8EieNF7/rrr3ecfxiCnzNnzqigegSwmxVkW2ndurWjrWFUCPMl3+7g16VLFxU47lSCfPlNHNuOC+r5LVAwxrZjdOONN8ry5cvl4osvzoHJyd507rmVK1dKs2bNTG9z0M3s5LQvwvz7zp075bHHHpMVK1ZoD4sbT5YsWSLFixfXbuNUEZmHcIvKlClTnKpm/b106dIqS1TFihW12/hR0Unw47cQ0k8n08GDB6VDhw7q35jEAgcDxF9NmjTRRhQ3wQ8cAlOnThX8Pic69zBhZPuB089Nal8/10UbegZW5IEuAxeVU/KTAAMI/KTJvkggXAL84B8ub45GAiRAAiRAAiRAAiRAAoERoP8qMLTsmATiSID+ujiuGm0mgWAI0P8XDFf2SgKeCFhdNOuU7SOIb/5xF/xEiaWxGcKMBcSYuDwXF8aaZfnJnz+/IG7s5ptvttyrO3bsUH83MvF07NhRiVfy5s3raX8nN0LWJVyi/corr3jqL1++fCo+Bvv/vPPO89QHGoUR84iYNoj1tm3b5snOypUry+zZs+W6667z1J6NSIAE/CNA/5p/LNlT6gQo+EmdYdp7iIrgp2rVqrJ27VopUaKEI5MwBD8wwu6Q4/eLafKkv/jiC3n55ZdlxIgRguwudiXMl3w7Jngx7tatm+P6hfHyCyPs9gn+HkTWHNxYgL0xb948Uw54IX/77bdNswo52WvX1hG6Q4VDhw6pw8KAAQOkUaNGOWrbiRxwsFuzZo3UqVMnVTNM2+Mw+eyzz6pbHyDa8CsjE/pdvXq1PPLII7Jnzx4t2ydMmKBuQvC7uD2s9erVS2CLXyx05oMbMyCSQ6Ycs4JDOniijh/FLyfTzz//rMSbH374YQ6z8NuJPe+GY9wEP/gtwnOTLPapVKmSEryVLVvW1XL5tS6uBs3AyjzQZeCickp+EmAAgZ802RcJhEuAH/zD5c3RSIAESIAESIAESIAESCAwAvRfBYaWHZNAHAnQXxfHVaPNJBAMAfr/guHKXknAFQFkY0G8CDL3JGcBQTzLqFGj5MILL7TsM4hv/nEV/ESRpbFwYcYCYkzE1jRv3ly2bNliunec4iSHDh2qssug4DyJC9ZbtGjham/rVHYbX5XcJ2LjIBpyczFuYh9hxTz++uuvKqtS9+7dBWIntwUCJ1zajqxLbmKi3I7D+iRAAvYE6F/jDokSAQp+orQaHm0JU/CD7BgtW7Y0tRQB2UjrqKPsDkvwY/fy7GfqSTMgxth4Ab711lttVzesl/yTJ0/KHXfcYRo47ybYP6yX308//VTdHnDixAlLfjp83TxaTnOzE0VBmY9sOThQmhVkUEGGksRUu25ss6v7zjvvyP333y9/+ctfTDNX2f1OoN8gBSgHDhyQunXrqow2yHLk9dBlNX+7A3xym1q1aqkUtkWLFvULfVY/bg5rQe4Fq4k57QG00xX96cDzw8lkiMWQvjq5XHvttbJq1SopWbKkjjlZdeIk+Pn666+lfv36grVLLq+99ppyDLgtfqyL2zEzsT4PdJm4qpyTjwQYQOAjTHZFAiET4Af/kIFzOBIgARIgARIgARIgARIIigD9V0GRZb8kEEsC9NfFctloNAkEQoD+v0CwslMS0Cfw1VdfyX333Zcj84ebjB5BfPOPo+AnqiyN3RBWLGDi7kPcZqdOnUw3pN1l0LhkukGDBrJr1y7VNsjYKvRvxFc9+uij8uOPP+o/QP+/JoRImKuX2C+nuMD3339fWrVq5domqwYQ+0DcN3HixBwX/eoM8uKLL0q/fv0o+tGBxTokEAAB+tcCgMouPROg4Mczuug0DFPwM2PGDHXwMCvPP/+8DBw4UAtMWIIfO4ESDMWL49ixY31/KTJehA8fPiwbNmyQKlWq2HIJ6yX/2LFj0qxZM9m+fXsOe5AlYuPGjQIhglMJ6+XXzl7DxkGDBqnbLfwqEBdB1IZ1Sy7FihWzXU+s+0033STffPONpTlunhPdOSE1LURl+/btU2tYvnz5HE3txF6ojMxcyPIDEYXfBTcr9OnTR/3P+PHj/e4+q7/PPvtM7r777qwDqNlASH2MTGQ1atQIzI79+/erbEtmGWkSB0XmlrZt2wZmR3LHTnsA9d0IN50M98PJhExpcCocOXIkx3Ben/24CH4gdnr88cdl3LhxOeaeSnYzP9bFae1zw995oMsNq8w5pkCAAQQpwGNTEkgzAX7wT/MCcHgSIAESIAESIAESIAES8IsA/Vd+kWQ/JJARBOivy4hl5CRIwBcC9P/5gpGdkIB7Avj+j1g5iDFOnTqVrYN27dqpTB664oUgvvnHSfATdZbG4oYVC5i4mRCn2KhRI0GsjVnp0qWLugg4+TL3ZKHQkCFDBBl/gi7IcIUsOIiNcSv8efjhh5WIBplw3JSwYh6TbUJsHzIouRX+5MmTRzFCPBcLCZBA+AToXwufOUe0JkDBTwbsjjAFP6NHj5ann346B7ULLrhA1q1bJ9WrV9ciGpbgB8ILZBY5ePCgqV1Qr69cuVJlkfGz4OW4R48eKtvLokWLpHDhwrbdh/WSDyFC7dq1BRlXkgsECm+//baW+CnMl9++ffuqVLZW5cYbb5Tly5fLxRdf7MsS2j1PSH26YMECgWjErJw5c0a9YCPrkFVBlhtkJbniiit8sRedGPsNQiWISAoUKGDaN55dPMNWpX379gJRn9vDkN1EEg+TyO7TunVr0+oQYTRs2FCQqciqjg4wPOsdOnRQmZSsip3Qxlj/nj17agsYzcaBuAbZVzAfqwKhGkQrYRan58nPzGd+OJkSUwYnc/Ka3Ssugp+9e/eqf5vMfq8bN27sOVuWH+sS5p6N6lg80EV1ZWhXRAgwgCAiC0EzSMADAX7w9wCNTUiABEgg6gTgo5g7d67gQ/3333+v7a9M17zg23nmmWdk6tSpgo/+11xzjbrsB5emmJzF0mUmxyUBEiCByBOg/yryS0QDSSBMAvTXhUmbY5FAtAnQ/xft9aF1GUoAAhX4OSC2+O2337LNEpduI+anUKFC2rMP4pt/XAQ/cWBpLGRYsYDJG8e4lNlsQ5nFBJ07d046d+6sMuag+Bk3pLupT58+rURvyISDjDi6Zfr06ZYX11v1EWbMo5kNiN2E73PKlCm605TSpUuruFzEHLKQAAmES4D+tXB5czR7AhT8ZMAOCUvwgxe8jh07KkFBctEVthjtwhL86AgwKlWqJCtWrBBkuPGjIMsK1PJff/21+pCuo3gP6yUfWWsgqsBaJhc7MUZy3TBffjdt2qQyfJw9e9Z0eXDrwOrVq6VevXp+LJ98+umnKsgemX6Sy8yZM9UzYFfsDk5GOz8zS3377beC4H+I2yCM6t27t6V5ELchwxMOwFYFe3HAgAG+BVAYexuZoyDCKVeunOnQhggDDo5UswDh2atfv77gt9Gs2GVZMn5Pq1WrZiue0tlsRualbdu2mVa///77lVMnzILUs3fccYftkLq/W052p+pksvv9disyTbQ1LoIfu+c1lb2T6ro4rXtu+TsPdLllpTlPjwQYQOARHJuRQAQI8IN/BBaBJpAACZCAHwTg+/nyyy8FfhlcRpIYTOLWj+uHPbp9fPfdd9K0aVPZvXt3jiZ++6x0bWI9EiABEogrAfqv4rpytJsEAiFAf10gWNkpCcSSAP1/sVw2Gh13Aoizw8W1yWIfr/FqQXzzj4vgJw4sjf0aVixg8vNx6NAhFWe3a9cu00enV69eKr7MODPu2LFDxckdP35c1UdcHIQ0yVmAwngOIfbBZdaIvdMplStXljVr1kipUqV0qqs6YcY82hm1c+dOweXsVjFlyW2T1017wqxIAiSQEgH611LCx8Y+E6Dgx2eg6ejOTvCDHxxkP2nSpEnKpuGF8KabblLCguTiJDRIrh+W4Afj6ggwIJjAoUA3PaoVTNw6iResN998U9wEpNu95DtlbXGzsGPGjJH+/fvnaOL2BTjMl1+o+Nu0aSPLli2znKqfL7VLliwRME8uuoySD0JmRiPd5tKlS1UAQyolcb/p3LDgdKiDLX6mAt26dasgKxIOhU4ZpAwRRtWqVX3J2GT33OsIfiAw27hxo5QvXz6VJVLrjP1kJrJKRbTh1Shki0HWMwTQWBW/slCl6mSy+zcHWbbWrl0rNWrUcI0iLoIfq99rTPiee+5RAVtebjZOdV1cA8/QBjzQZejCclp+EWAAgV8k2Q8JhE+AH/zDZ84RSYAESMBXAkY2n5EjR8qePXtM+46q4Cf5NtFk4934Wn2Fys5IgARIIKYE6L+K6cLRbBIIhgD9dcFwZa8kEEcC9P/FcdVoc6wJ2F1Y+9prr0n37t1dzy+Ib/5xEPzEhaWxoOkS/GB8u7FLlCihRDLXXnutMhUXmQ8bNkz93zhHLl68WFq0aOF6X/rZwI0YRufy7kTbwox5dGLy66+/ypw5c9TvgFNmI6eLtp3G4t9JgAS8EaB/zRs3tgqGAAU/wXANtVc7wQ8MQUaHVq1apWyTVbYBXSFEogFhCn727t2rlOgIdLcryHyCl8BixYp5YoWA/hdeeEEGDhyo2rdv315mzJgh+fLlc+zP7kXbr4/wdtky3Aq2wn75nT9/vrRr184yM03yYcQRuE0F3BQwevToHDXsRCKJlZ2CE4y6Xm/qMNon7zfdGxYSD2pWGLBnsXfB3IugAP0m3siaP39+we8HnkOrYogwIPDy4/CIW2yR9emnn37KMSSEEvfee6+pKYm/p26fC7MOjxw5IniGcRhNLoMGDZJRo0alsl1dt8W+6dOnj0ycONG2LQ6TmH8qN3bYOZlgg1MmJ6d/2yDSbNu2rWsGcRH82P27gL2N56RIkSKu5x+E88+1ERnQgAe6DFhETiFIAgwgCJIu+yaBYAnwg3+wfNl7LiFgd+bQReBX5lXd8bzU07lUxKnfdFyE4WRTXP8O/ydEPlOmTMlxW2zynPzyNfrNav/+/VK7dm1bH+5LL70k/fr183to9kcCJEACGUmA/quMXFZOigS8EqC/zis5tiOBzCNA/1/mrSlnFGECiM94/PHHZdy4cTmsvPTSSz1fQhvEN/+oC37ixNJY7HQKfpxiJQcPHizDhw+Xw4cPZ8sGVKtWLXUhd6oXpvvxWCJ+DHGY8JXbFbcX5oYd86jDAn5RXKT94Ycf2lb3GielYwPrkAAJmBOgf407I0oEKPiJ0mp4tMUpKHrSpEnSrVs3j73/p5ldkLiXGwfCFPzA9meffVZ99HYqEC/Nnj1brrvuOqeq2f4OxTUyiuCDM1Kw6ggcEjuwe8lHxhNksoCoJZVilXkGiv1Vq1ZJyZIltbsP++UX4yGwf8WKFZY2PvroozJ27FjPAhV0/PPPP6uMNFu2bMk2jtuMJ+vXr1dZtZAlxq5A9IOgffTvpuBQA2ES5ouC/YbbF+rUqePYjd2NF8mNcYPDgAEDBNlU3JRvv/1WCd62b9+umumI3xIDonTqO9ljJbSBgGX16tVKDGRWEn9PkT0GGZ+KFy/uNJzl3+2EdnbCI88DajTUCT7zI9OTnZNJJ6jL6d82r5m9kA4XwU14jpLLlVdeKZs3b5bSpUtrkPy/KkH8Jtr9u6CT0ctsAvj38L777pN3333XdH66wkZXcDK0Mg90GbqwnJZfBBhA4BdJ9kMC4RPgB//wmXPEDCSAMzHO6zhzfPbZZwJ/DLKuuClu/RBu+varrk5G7eSxLrvsMnUeNz4Y4wNyly5d/DIp1/WDMx4+wMPvibOubomq4EfHX6HjT9DlwHokQAIkkOkE6L/K9BXm/EjAFQH661zhYmUSyGgC9P9l9PJyclEjYCe6aNy4sSxcuFAKFSrk2uzcKPiJE0tjQdMp+HGKlTSyxSA+rlOnTll70I+LkY3OsE9xWfSiRYukcOHCrvc5GmAeU6dOVT5kxGOaFbcX5vod32PENvXs2TPrkngvk8U3BFzOjFgyq4JLpXG5NAsJkEB4BOhfC481R3ImQMGPM6PI13AKioYC+O23305JCGElEkDGDoh33Cq7wxT8YAERbIHD0jfffOO4nshuAvHIM888IxdeeKFjfais+/btKwsWLMiqC+ZvvPGGVnYfNLJ7yb/gggtk3bp1Ur16dUdbrCpYvcjjHyRkNbr77rtd9e33y6/O4DhkNGrUSE6dOmVa3Q9OVkKd6dOnqyB53fKvf/1LZZCZO3euYxPsMYjyOnToIOedd55jfbO0pTjYoA+dbCzYCwjq1z0A3HDDDeq2ETzrTtl+zFKNYl0gKEMQj11JDOqA2GTp0qXStGlTRx5WFaz2aNmyZdUtKTi8mpXk31Mvgsbkfs2cLX7sV69wkIUKGXawZ+wKRCUffPCB3HTTTa6HgngOmeXwTJmVli1bCm6eKFCggGXfdtmR0AiiHPw2uhHMQTzZuXNn2bdvn+m4yJgDm6+//vpsf8czjX0MQaBZcfpNdBLeYq4bNmyQa665RqpUqaKGeP31123Tdxs3rjg9l4a9cA788Y9/lFdffdWSOX5L3nrrrRx/37Vrl/r3rEKFCq73QqY24IEuU1eW8/KJAAMIfALJbkggDQT4wT8N0Dlk5hPAORxZaJ966imVhVu3+PlxVXdM3XpHjx6VW2+9VVtk0rp1a3n55ZelXLlyukOwngaBxAuacKEPfC8QmRkXsFh1EVXBD7Kz161bVwUCWBVm+NHYGKxCAiRAAv+fAP1X3AokQAIJBOiv43YgARIwCND/x71AAiESWLlypTRr1kyJFpJLKpea5EbBT5xYGmudTsEPbPjiiy9U9h7Eo5gVxI0hjnLWrFnqz6lknTLrH/sUYh/EwhhxMF4ePyfxktuLfZ3ie+DDR7yTbjHizKpVq+YYB+XUp5PfPZXfDaex+XcSIAFzAvSvcWdEiQAFP1FaDY+2OAl+vARFJ5pilRZTN5DfbFp2gp/y5cvLRx99JKVKlfJIxLwZFNAI9NYtEB20a9dOCT1uvPFGlQEHggzw+PHHH1UWGAROQ5iQWLzwtnvJR99uA7uT52j1Eu9WmGT06/TyG8THd3BHqs6BAwdaLiFEXRARuBWgoUMrkY7XbDNuMulgfAhrhg4dqoRpyTcbIEsMbmodPXp0jv2G5wUpPa+66irdrS1OBwSzjhDo/9BDDwmCdDCWYSNsw1z/8pe/yPjx49WzkVh0927yLa5eMk8ljnvo0CElVEkW+TllhUn+PUVmLWRPgj1eCkQWd9xxR460qxCOQCToNnuSFxvM2uiKICH6gXANGat0y8GDB5WAzUrsg36M20Lsgr3ssiMZtjz88MMyceJER3GlbqpfrAdEQcjuZBT8NkDUCXv+/Oc/m2KAiKpjx47q98es4G8QDpqJ8ox/YyEuS8zUZeewwhhYG9zkXLNmTcelQcAXhJ0Q7tgVs1THCBTDf4c4NBXhqaORMavAA13MFozmhk2AAQRhE+d4JOAfAX7w948leyKBHARwScaf/vQn7Qs4Uj0XBxdflAkAACAASURBVLkE+AicePOj3Vi657Yg7c3kvuGjw1kz8UINZC/H+pgFk4BFVAU/OFvjFsvJkyebLlk6L0/J5D3EuZEACWQuAfqvMndtOTMS8ECA/joP0NiEBDKUAP1/GbqwnFY0CYwZM0b69+9vapzZt3ndWeRGwU+cWBrrmG7BT+JlQWZ7C5e+wh9n+BDt4lp092ZiPWOfIl4Tl2anUhADBvGSWcxLVAQ/Z8+eVRdQI44vlYI4VFyi7LdQMBWb2JYEcjMB+tdy8+pHb+4U/ERvTVxb5CT4QYepfFy3ynqCF9MBAwY4Zv0wm5Bd5oKgPt4iaBvB/m+++aZrxroNIBKaM2eO3HXXXbpNVD0nwY+bwO7kga2ELJUqVZIVK1YIMp64LU6ZN/zIKmVmE7KGgC0ELlbF6143C4ZIhRHsQ/A/hA9WaUWt5oCUvcWKFVN/RuDGsWPHTKt63W/obOvWrSpbyfHjx90uv3Z9NwKsZMEPBoHYDplRvKQwXr16tbopBYdTo+j8tpj9niK7EZ5r3GbhtuzevVvdTpsohMKL4HvvvSdt27Z1252v9XX3J/YZ0sIi85mdQAmHTXDH82+VQSdxAiNGjFA3XBuZrRD8ht+WRLGn028j+oOD7LnnnjMV/Rg2PfLII7Jnzx41PPYTMoVZBT4l3qKdmDLXKvuNMSeIgtDWrFgJZBPTD+O3bcaMGVnz0LnZ+IorrlA3hEMwaFZ++eUXefrpp+WVV15Rf8ZaIgjMKlNa5cqVlejIWAOIjiB6xNqYZT7ydUPGrDMe6GK2YDQ3bAIMIAibOMcjAf8I8IO/fyzZEwmYEsBlBG3atFHifZ3iNuOwTp+p1nEzB/izcJbA7YYs4RGA/ww+H1xWZFaiKviBrcjug4zP8Kckl1R80eHR50gkQAIkEB0C9F9FZy1oCQlEgAD9dRFYBJpAAhEhQP9fRBaCZuQOAnbxDvXq1ZPFixdLkSJFXMPIjYKfOLE0FjTdgh/YsWPHDkHMk1NsGM6P2I8tWrRwvR+tGhj71K8Lka1icnCJ+/Lly+Xiiy/Wst3pknOvGX6+//57FTPUu3dvLTusKtnFZCIrE+K3WEiABMIjQP9aeKw5kjMBCn6cGUW+ho7gB0G+48aNU4IXkx8hyzlafWT1KqrAQE4KctQZMmSIynbid9ERjKQyptcPzzpB7XhBRUaQyy+/XNtEq6w4qQiIdA4EOtk7tCeRVHH//v0qOAZZJ6wK9g+C3HEbgU754IMPlDAnMQjeKZBep1+drEQ6/VjV8brfjP50BR9ebHQrljIT/GBciGIg0jMEUDq2IPgI64nUsIlFh5fV7ymeP2S6cZNJySo7Wiq/nzrz163jdn/iVoxhw4ap5y8xixbEIAgiwm82RIQoELhAWJOc8SnZNtxYbWRiWrdunfq/sW5GBild5wMy8iCzGP43BC3IYoVMciNHjswS+mDsnj17KkESnBQ//fSTKSr8bkDMCjEkbt+GUEhnP0OsA5GaVUG2KGTxQcYn/Ju8c+dOlb0NzoL8+fMLxDVwtBhF599K1IW96Kdr166CDHMQuaFv3HCDm1IMwSF+0xAsiOfeSpiE/sAQ4i4If9566y1ljs6zo7vvMqUeD3SZspKcR0AEGEAQEFh2SwIhEOAH/xAgcwgSsLsEJ5lOrVq1lDjISybjoEjb3TCYPCYuAlm4cKGnizyCsj+39Gt3KUWUBT9YH2QOfuaZZ2Tq1KkqI/c111yjPmTDR+TGr51b1przJAESIAErAvRfcW+QAAkkEKC/jtuBBEjAIED/H/cCCYRIwC4WzOtFOYgjQFzCu+++azqT559/XgYOHOh6lna2eu3TMMIqHgh/183OEieWxryjIPhB/Ejnzp0FGdvtShB+aEPwYxYP43qDioiVXx2X62J+yIKuU4IU/CDeZsmSJVK8eHEdU0zrnDlzRl2GDgFWcvEjW5Jnw9iQBHIpAfrXcunCR3TaFPxEdGHcmKUj+DH6Q0YFvNjrCCG+/PJLuf322+Wbb77JZg6yHCBY2C7Tg539X3zxhUqzCEWyVUlVkGI3PkQ/SEOJAAU/SypB/DqCH9iK7Avz58+XKlWqOJqOD+L4GI4A/cQCthC4ILDeS7ESMST3lQoPJ7t0RD/ISoGsFiVLlrTsDkIF1OnXr1+2LDxIrwnRgQ5nJ1ut1sGpndPf3YqarPrDfsLzADv9Kl6eX7sDfoUKFeSNN96Qhg0bOgZ2WPHW3Y92v6cXXnihyjgEMZGRlcaKWWLmlsQMT26yHvm1Hnb9eN2fRhYqOAfALPk3BuIoiEumTZumPQ2s8+jRo9XB1eCL/vv06aO4p1IgQJo8ebLcfffdKnCodu3agts1dIruft67d68S7CAzj9sCwc7w4cNz7O9PPvlEGjVq5HjbitN4rVu3Vs4PZKnS/ffG6FP32XGyIdP+zgNdpq0o5+MzAQYQ+AyU3ZFAiAT4wT9E2Bwq9xLYtm2bQHCByyqcSlQyxBp2WmWRtprH/fffr0QbLOETsDv7RV3wEz4tjkgCJEACmUmA/qvMXFfOigQ8EqC/ziM4NiOBDCRA/18GLiqnFF0CThf/WMUJWM3o5MmT8sc//lFeffVVy0kjps+42DOx0q5du1SsIOIyzApiNXCxsllB7Bkyi3gtfgh+4sTS4BQFwQ9s2bRpk4rTPHv2rOUS+pGZJrnzxExUiD+dM2eO51hT9I1LfxH7klzcCtKCFPzANlwE3L17d6+Pi2pnlsULcU+4SLl69eop9c3GJEAC7gjQv+aOF2sHS4CCn2D5htK7XYA6fnCQsjAxkwHUxC+//LJAnW0WtI7MCBMnTlSZEZJFAP3795fnnntOSzCUPHmIK1atWiU4XOzbt8+RDV5U8MKOAG0dgZJjhwkVcAhCCsUpU6a4aWZZt1u3bjJ27FjPL6Z2L/kIrMdLt7EWRjYHZGsyU4Qb2TYee+wxQRBJYkk1aw32Bm7YxMupTsGLNvZauXLldKq7qoM9jUB0CFasCljhJfqRRx6RihUrqswf4INnBqInHFiTg/4TA+NdGWRT2UpY5KV/zAlMe/To4Sh+0e0fzyWeMzsRnm5fyGKCjCV16tTRbaLq2R3wjY6aNm2qsshY/XZBcIF9j/ETi5vnU0dAecMNNyhxBrLEmP02WT0nzZo1k5kzZ7rKVuQKosfKfu5P/MYggwz+nbFLI22Yikw3uH0GQlQI7Mxu6rXKNKc7XazX7Nmz5eqrr1ZN7G7DSO4TYh+Il5o0aeI4nK4YMrkj7CPcNmJ2Y7fbLEzJfYMv/s1+/PHHs/YqMglhL6Jvp4K1gdgK/w6xZCfAAx13BAnYEmAAATcICcSXAD/4x3ftaHmMCOBinbp166rLCHRK8+bNVcZnrxfv6IyhW0fn43BiXwgEQEAAS/gEKPgJnzlHJAESIIGoEaD/KmorQntIIK0E6K9LK34OTgKRIkD/X6SWg8ZkOgGnb/O6l4+C02effabieiDcsSv33HOPIAtI4nlg+/btgv+OeBUrsYBdfEeql/r4IfiJE0tjfewycKfK1M2z43SJU5kyZWT9+vW+x/Yl76lUhTBjxowRxK0mFi+Zsk6cOCEtW7aUDRs2mGJ0m0UnOc4McXNr1qyRa6+91s0yZdVFTOsdd9whH374Ybb2UfpO4GlibEQCMSVA/1pMFy5DzabgJwMW1i5AHaKZ5cuXqwBsCFISCwLVf//738t1112n/vM///lPWbt2rSC4Orkgs8WMGTPktttucyUyQJpCBCXg4PHXv/7VUxYRBCzjJQgB5MhKA8GQHwXBzlCPQwzyyy+/eOoSDF988UWB+MYp44fdAE6qfoiTkPUiWSh12WWXSb169bICxRE0AjW3WbYWZLxB4HaxYsW053r8+HGBEh5CCrzo/vDDD9ptEytCdFa/fn0pW7asCjy/6qqrPPWT3AhCBawhRD1e19Do0032Fq/G4/nC/t2zZ4+nLpDhCcIF45n11IlFIwQa9ezZUz2vXgtEPkgb7GV9Ew/4eOYTs+Ik25P4m4DnDlm7cFg6fPhwtqpYU2QGQkYeMyGJ2TwTf0+NNnbCCNx+gkCt888/3/I3FL8TCHCCGMlv8aLXtTJrl+r+TP6NsXMIXXLJJUqIguxSOmISq4xzTvN/4oknlDgrOTAOmb2QOciueBGvYS/itzr54G01Trt27dTtOmZiH6ON1yxM2Jtw2OHfzsRy6NAhdXuLkyPQjVDOaR0y8e880GXiqnJOPhJgAIGPMNkVCYRMgB/8QwbO4XInAZ2LJhLJ4AyMLNW4BCOdBWdjnKNwSZBucXu7om6/rOdMwOrGS7Rkhh9nfqxBAiRAAplAgP6rTFhFzoEEfCNAf51vKNkRCcSeAP1/sV9CTiBOBA4cOKDiSczi8Ix5OF3cjFgoZN5BjAMKfIW47PjUqVOmKBBXhPiZUqVKqb9DKINYDsRXQdRx/fXX52jndGmqmYjIzTog3qxhw4Zy7ty5HM2KFCliaVdi5biwNGyGLxUXrCKGyqw0btxYFi5cqBUv44a1Vd0VK1aoS43NYrEQ84gMP7pxVbr2JMcMublwN3kMxM0g9usvf/lLtj8hBg+xkHnz5tU1S10SXrt27RwXhBsduPVpm/V38803q3jGSy+9VNsuo+Lu3bvV78aPP/6Y1RZr895770nbtm1d98cGJEACqRGgfy01fmztLwEKfvzlmZbenAQ/EIBA2LN69WolbnEjNkBQNg4OXbt29fSSaSdk8QIrCIU7Dkfjx49X2V5Onz6tbdaDDz4oI0aMkMsvv1y7jVVFJ8HP1KlTlaAl8RCnOyhe2NH/7373O9cv504vubo2GPWCSi8JNniBh/gq8YVXxz4ExT/77LPqgBvGbbnYYwjwx97RtRXPIQR7OLwEKRjBgXPr1q1KmLJ582YdfKrOlVdeKS+88IISOngVvhmCn6eeekrwP+gHwgQc1jD3v//979r2wMGBAymylEH046YYex7OBtwugT0BEQeEk7gtwg0XjIt9hXZ+/E64mYfXutifcBQNGTJE+/cQGXTGjRsnOLAmvuSaCX7we4QsYVZZmuzsdiNKw3M9efJkFcRkVpyEOW3atFH/LnhZN2QfgwgRmYGsiluxqFuBKoLwIKiyElNBBIzfEzNnThjiR6/7M0rteKCL0mrQlggSYABBBBeFJpGAJgF+8NcExWokkAqBZF8LLmbBWczOJ4XLEqZPn+7qw2UqNpq13bFjhzr34XIYFLwT40Oq2aUzRnu3H0f9tjk390fBT25efc6dBEiABP5DgP4r7gQSIIEEAvTXcTuQAAkYBOj/414ggRAJ6F6gg/iBwYMHq9i80qVLK2HMzp07VawJso0Y3/UhDoKPEN/7IdCwKrgU9NFHH1XCH8QnoSBubMCAAaZxY05imhtvvFHFzOCyZy/F6UJWCF9at25t23VcWBqTOHbsmDRr1kyQXcms4MLsjRs3CrLrhFHge0YczLJly7INh3Pj4sWLlRjI72IWM4S4QVxc26pVK1cxjGaCpUqVKgn+O1i6KXYCNPSD2LdZs2Zp++KtYivx3CBuyM2l2djnuEgdMViJ5eGHH1YXcQUZM+iGIeuSQG4iQP9ablrt6M+Vgp/or5GjhTqCHyMlJxT7X331lToQfPDBB/L1118LUgEaBcHBFStWVJl8oApGILfXAH5HwyNWAQEKEB1AYb1q1aocbCC6QJYapEjFS7ldRga3U9MR/Bh9GuIDZHr56KOPlPI8seDwh0xId955p9x6661SvHhxt+bEtr6xv/HijUMKMh4limogBAEfvFSDDdJd4sXf71sKdADCVhzscJuDYasRJIMX9PLlyyv7cFMG7A37OYTYZtGiRYIAEYiAEvcZ7Ktatar6ncCNFFdffXXg9v3jH/9QYhscNM2eT2Pf4/lE6lWdrDE665RcBzebIGMZfj+xbvg9xUHdKPidQAamTp06qWcwrs8f9iJEotifyPzz/fffZzmRjH8nkEL2D3/4g+UzZBzeIZoaNGiQ9OjRI2UeONwi2w/EONibiVnHIPLBntR9ZvBvH4R3r7/+ugpYw77GbzsESTVr1kzpdwF2fv7550pIiucIYxmZqcAFh3G3YjTsMfSDLFxwiCVmzcOa4AYSN/sOziNkQDJEbPgtRJYviJW82ObleYpzGx7o4rx6tD0EAgwgCAEyhyCBgAjwg39AYNktCSQSSPbjQUQD/5vdR/r8+fOrD/TIrJuOgjMOLkvBxRpGgT8At5PiZlCrQsFPOlbrP2NS8JM+9hyZBEiABKJCgP6rqKwE7SCBSBCgvy4Sy0AjSCASBOj/i8Qy0IjcROCTTz6RRo0aZV2i43XuEMQgtgEZQ9xevu0kFkAMYefOnS1Nw9kCIg3E47gtR48eVfFZ27Zts2yKi3RnzJjhKGaIA0tjkvPnz5d27doJ/KpWBZcQIz4jrGJmEy7rReyTnzGQxnzMBD/G33r37i2jRo3Sik1BjNDtt9+uYgCNgmxBsBuxPW4KxHRgjguErQpESYhLAxudYhe36+bCXewVXAiPrEWJl/ciGxREfkGskc78WIcEcjsB+tdy+w6I1vwp+InWeniyxo3gx9MAbBQ4ATeCn8CN4QAkQAIkQAIkQAK2BHig4wYhAVsCDCDgBiGB+BLgB//4rh0tjxGBZD8eMpPisgBcYGBkzzGbDj70IbsxsuqEXfbu3auy++C2TxQIkN5//32VWRSXRFgVCn7CXqn/G4+Cn/Sx58gkQAIkEBUC9F9FZSVoBwlEggD9dZFYBhpBApEgQP9fJJaBRuQmAgjif+GFF2TgwIGepo2LReGDQ9YPI7vHypUr1WWmdmISYzBc2gOfotmluWiPzD3ILm7nl0RfEFjg8mWMq3up8uHDh9XFsBCaOBVkJIIAxO5y3yizTJwfxE3IErNv3z7baWNt33jjDXnwwQcDv2QZhuCCcVw8vWXLliy7cAkVxDdBFDvBD8aDGObpp59WAhezy5RxUTEuQ+/WrZucOnUqy8QSJUoo37Tby7FwMfdLL72k9Szikm5cxosLn52KXdyu0RYXfg0fPlxlUjLL0gNhHC4nhggsseB5g9iuWLFiTmbw7yRAAgERoH8tILDs1hMBCn48YYtWIwp+orUeXqyh4McLNbYhARIgARIggfQQ4IEuPdw5amwIMIAgNktFQ0kgBwF+8OemIIEQCJgJfvCBEplRJ06caGkBPqojm061atVCsDL7EMgy2qdPn6z/iCCAV199Vdq0aUPBT+iroTcgBT96nFiLBEiABDKZAP1Xmby6nBsJuCZAf51rZGxAAhlLgP6/jF1aTizKBCBcgJhl2LBhrsysUKGCCvavUaNGtnaHDh2SBg0ayK5du2z7g1Bi7NixUrBgwax6S5YsUUIGiD+QURyiHDcFghz4JyGEgAjhySefVGIgFKPvf/7zn7Jx40bZs2ePm64FAphrr71WzfeSSy7J1rfRUZRYGjb97W9/U75SsPzoo4/kxx9/dDVvCECqVq0q1atXt5y3qw4tKkMwBR+v4YMuU6aM8jeXK1fOj+5z9JEo+DnvvPMEghurcvHFF0v9+vWlZMmSqsqnn34q27dvz5bpBv8d/miwRqYrp3LmzBmBoGn37t3y2WefyV//+lfB/nFTsA9vuukmZVfPnj0Fwp3kkujvN87hdmI8PNd169aV888/X/Cs4EKt7777Llu32BP4zXjsscccM1+5mQ/rkgAJuCdA/5p7ZmwRHAEKfoJjG1rPFPyEhjqwgSj4CQwtOyYBEiABEiAB3wnwQOc7UnaYWQQYQJBZ68nZ5C4C/OCfu9abs00TATPBz6JFi+Tzzz9XH+rPnj1raRluusRHet1bNP2YYnIAAT68L126VN2gePvtt1Pw4wfkAPqg4CcAqOySBEiABGJGgP6rmC0YzSWBYAnQXxcsX/ZOAnEiQP9fnFaLtmYUAQgA5syZI4888oj88ssvjnODMAOZfawy3sybN086dOiQQxCBjpE5BVl98HcILRKLXXyao1FJFa688krZvHmzlC5dWv0lyL4Th44KS8MmOz9cqkzdtrern5zFvVevXkoQE5SvGYKfDRs2KF9ypUqVlNjm448/ltdff11mzJjhSnxTuXJlJVRq2LChtr3/+Mc/HP3Xbvji0q5WrVrlaGL4+2EbMvRAYAdBHbJnjRkzRj0jbkr79u1Vu8svv9xNM9YlARIIiAD9awGBZbeeCFDw4wlbtBpR8BOt9fBiDQU/XqixDQmQAAmQAAmkhwAPdOnhzlFjQ4ABBLFZKhpKAjkI8IM/NwUJhEDASvBToEAB6dy5s8yaNcvSiqBvXTQb+J133lF2GaV58+bqFlDcyEjBTwgbxuMQFPx4BMdmJEACJJBBBOi/yqDF5FRIIHUC9NelzpA9kECmEKD/L1NWkvOILYGTJ08q3xoyaidmHIGwp3bt2tKpUye58847pXjx4o5zRBadJ554IktQULZsWZWFpHv37kr0k+mFLN2tMIQ22Bso+fPnVxmecKlTOgp8y99++62sXLlSZYbaunWrwG9uFDwPFStWlNtuu00gHIJgKChhUtDzR6YhZBj64IMPZNmyZfLVV1/JsWPHsoZFFiFkzHLz7AdtM/snARL4PwL0r3E3RIkABT9RWg2PtlDw4xFchJpR8BOhxaApJEACJEACJOBAgAc6bhESsCXAAAJuEBKILwF+8I/v2tHyGBGwEvwULlxYVqxYIS1atDC9mdOY4pAhQ2To0KGhzBg3EULgs2XLFjUe3oPfe+89adu2rejckPj888/LwIEDQ7GVg2QnQMEPdwQJkAAJkAD9V9wDJEACCQTor+N2IAESMAjQ/8e9QAIkQAK5kMDp06elTZs2SnCCcssttwiyzsMnzUICJEACJGBNgP417o4oEaDgJ0qr4dEWCn48gotQMwp+IrQYNIUESIAESIAEHAjwQMctQgK2BBhAwA1CAvElwA/+8V07Wh4jAnaCn+QPr2bTqly5srp9sVSpUoHPeunSpdKyZUv597//8/NQq1Yt9VG4aNGiFPwETj+1ASj4SY0fW5MACZBAJhCg/yoTVpFzIAHfCNBf5xtKdkQCsSdA/1/sl5ATIAESIAH3BDZt2iQNGjSQs2fPqsYTJkyQ3r17u++ILUiABEgglxGgfy2XLXjEp0vBT8QXSMc8Cn50KEW7DgU/0V4fWkcCJEACJEACiQR4oON+IAFbAgwg4AYhgfgS4Af/+K4dLY8RATvBD6Yxf/58adeuXZbIxmxqYXyQNRMfTZ8+Xe677z5lUjoz/Pz666/y1VdfCUQty5cvl127dgm4/vbbb1m48uTJI6VLlxYIpJo1ayatWrWSq6++Ws4777xQdwuyJK1bt07mzZsn69evl3379sm//vWvLBsuvvhiZRcyKXXs2NE3G1MV/Jw8eVIWLFggU6ZMkc2bNwv+f5RChQpJvXr1pFevXiobVb58+QLjiTHnzp0rI0eOlD179vh28ygEbF9++aXAH/vOO+9IgQIF1BpVr17dci5os3v3bpk8ebJaS9hjlAoVKqi169atm1xxxRWB8Uju+MyZM0r8h3Vau3atfPPNN6Z7Cxm57rzzTqlUqZLK0sVCAiSQewjQf5V71pozJQENAvTXaUBiFRLIJQTo/8slC81pkgAJkIBBAH6tPn36yMSJE9V/KlOmjPJTlitXjpBIgARIgAQcCNC/xi0SJQJx+MLDA6fDjqHgJ0qPlDdbKPjxxo2tSIAESIAESCAdBHigSwd1jhkjAgwgiNFi0VQSSCJA/wu3BAmEQMBJ8AOBCMQfW7ZssbTm2muvlVWrVknJkiUDsxgffZs0aZJ162NyZqF0CH5++eUXmTRpkrz44ovy448/up77JZdcIk888YR0795dLrzwQtftdRvgI/rnn38uAwcOFGRJclNg4/PPPy+dOnWSggULummara5XwQ8YDx48WAUAJAqozAyB0OWNN96Qhg0b+iokgSjq5Zdfltdee00gPDPKLbfcIosWLZLChQt74pIsIDI6ueCCC2wFPzt37pQuXboo4ZNTad++vdqjxYoVc6rq+e9///vf5amnnlJCHzcF6zV69Gi56667Qhe+ubGTdUmABPwjQP+VfyzZEwlkAAH66zJgETkFEvCJAP1/PoFkNyRAAiQQFwJ79+6Vm2++WQ4cOKBMxkU+uFCKF8PEZQVpJwmQQDoJ0L+WTvocO5kABT8ZsCco+In/IlLwE/815AxIgARIgARyDwEe6HLPWnOmnggwgMATNjYigUgQ4Af/SCwDjch0Ak6CH8wfWUc6d+5si2LmzJkqq0gQ5dy5c2r8WbNmZXUPEQoELEYJU/ADAc0HH3wg9957r0CQklwggKpVq5YSMRw+fFiJN44dO2aJpkSJEjJ79mxp1KiR7/j2798vffv2NRVjIJuPIVY5ePBgtmwsyYZAnIE1rlGjhicbvQh+ICK7++675ciRI9pjIpPSuHHjVKBAKkECyHoEcdSIESNk27ZtpuN7FfxAQDR27Fh55ZVXTJlbCX4gEIKwBgEQbgr2I/Zr2bJl3TRzrIs907NnT9dCn+SOsafwG4PMUiwkQAKZTYD+q8xeX86OBFwSoL/OJTBWJ4EMJkD/XwYvLqdGAiRAAmYE4BNDhh+U/Pnzq4zRderUISwSIAESIAENAvSvaUBildAIUPATGurgBqLgJzi2YfVMwU9YpDkOCZAACZAACaROgAe61Bmyh4wmwACCjF5eTi7DCfCDf4YvMKcXDQI6gp9Dhw5JgwYNZNeuXZZGQ+CybNkyKVq0qO8T27Fjh7r18fjx46rvMmXKCDL+lCtXLmussAQ/EIKMGjVKhg0blmOePXr0UAKR4sWLZ/ubkWGna9euluIRCFXmzJmjsp34UTDm9OnTBWPCZqMgMxLsb9mypRQoUCDrv6P+l19+qQQl77//vqkJ+fLlkxkzZki7du1ci2ncCH5+/fVXJYbp16+fMlzCuAAAIABJREFUY1YfM0PBEtlmWrdu7RolngdkbErO5mPWkRvBj46AyBjDTPDz7bffCrL1bN++3fWc0KBx48Yyb948355PMzHWDTfcIIMGDVLCNTwD2FPIfLV48WIZMmSIfP/995a2Y87Y/7fddpun+bERCZBAPAjQfxWPdaKVJBASAfrrQgLNYUggBgTo/4vBItFEEiABEvCLQHI2eWSWhx8vlcziftnGfkiABEggDgToX4vDKuUeGyn4yYC1puAn/otIwU/815AzIAESIAESyD0EeKDLPWvNmXoiwAACT9jYiAQiQYAf/COxDDQi0wnoCH7AwM5XhL/jnRSB/S1atPAVGUQDuPFx4sSJWf0OHjxYhg8fnk10EobgB6INCGJeeumlHHMEnwEDBtgKYU6fPq3mMnnyZFNGpUuXVtmAKlasmBJDMzshgnnuuefk8ccfFwh3rArENn/605+UcMOseBUm6Qp+7ARVbqAgqw1EKSVLlnRshj22detWGTp0qMrqo1t0BD9uBETGuMmCn02bNinxkptMR2ZzgJCpf//+utMzrQdWU6dOlS5dumSJsWDvm2++qbIxIauVWcG+wjP8xBNPWGaSwr5EFq+2bdumZCMbkwAJRJcA/VfRXRtaRgJpIEB/XRqgc0gSiCgB+v8iujA0iwRIgASCIDB//nx1mRB8TChBZo0Pwn72SQIkQALpJkD/WrpXgOMnEqDgJwP2g53gJ2/evLJ69WqpV69eBsw0c6dgF8SBm0bx8RVryUICJEACJEACJJB+AjzQpX8NaEGkCTCAINLLQ+NIwJYAP/hzg5BACAR0BT979+5VWXYOHDhgaVUQNzJ+/fXXUr9+fYGdKBdddJHK7lOtWrVsdoQh+HnnnXekc+fOOebvZt5Hjx6VW2+91TLTT69evWTChAmuM+gYRkEw07dvX5k0aVKWnRDpvPvuu9KhQwetfp1sxBogm1PNmjW1d6iO4Of888/PIai65ppr5P7771eCF2SNwTqvWLFCxowZI3v27LEdHxx79+7taOO5c+fUusLfWahQISlWrJj89NNPcvLkSdu2OoIfiHWQHevs2bMCQReKsZetOk8U/Hz00Ucq642R3QptLrvsMiWsu+mmm1TGnsOHD6vsOGvXrrW11ywzliOchAoIxMA499xzT5bYp3z58rJo0SKpUqWKVlcrV65UmYoS55PY0Mve0hqYlUiABCJBgP6rSCwDjSCBqBCgvy4qK0E7SCD9BOj/S/8a0AISIAESCIVAss8RmcjXrFkjpUqVCmV8DkICJEACmUCA/rVMWMXMmQMFPxmwlh9//LH6EH/q1CnT2bz//vvSqlWrDJhp5k7hgQcekGnTpplOUOdjduaS4cxIgARIgARIIHoEeKCL3prQokgRYABBpJaDxpCAKwL84O8KFyuTgDcCuoIfBPs/++yzMnLkSMuBICxBhpSmTZt6M8akFbKuDBs2LOsvVoKYoAU/+/btk0aNGgkESMkFQqB7771Xe84zZsyQ++67z7R+KqIMrNELL7wgAwcOzNb36NGj5cknn9QS+xgNnTI6ufUPOgl+5s2bpzIQGdmTatSoIW+99Zb87ne/M7UbGWNeeeUV6devX5b4JBlorVq1lDAJohingucA+9cIMHDKdIT+dBhAgPXtt9/KVVddlZVZCXuoZcuWsnv3blOzDMEPbICYzBDHQPQERhDXmJwB5bPPPpM2bdrIN998YzldXRGUWQfw6aP/3377Tf3Zqzhn9uzZ0qlTp6ybXJPHgrAQ+0Vn3ZzWlX8nARKIFgH6r6K1HrSGBNJMgP66NC8AhyeBCBGg/y9Ci0FTSIAESCAoAvBbPv/889myiuP/T/ZjBjU++yUBEiCBTCFA/1qmrGRmzIOCnwxYR9zU16xZM8uPdqNGjcr2ApcBU86oKZw5c0aQxWfx4sWm80LgwebNm+Xyyy/PqHlzMiRAAiRAAiQQVwI80MV15Wh3SAQYQBASaA5DAgEQ4Af/AKCySxJIJqAr+EG7HTt2qCw/Vtk5UKdjx44yffp0XzJDHzp0SGVH2bVrlzI7f/786tbHOnXq5FjIoAU/EJf06dPHdAO5vdwIgoy6devKwYMHc/SHd/vly5dLkyZNXG9WiGaQxccQZKADCGeWLFmisuO4KU7+XbdZ3O0EP9hTuDwKPmOIbpC9B5l5zjvvPFuTnURobm1MHuzYsWPKx719+3ZTO3QEP1YTsNtPEPy89tprSuiGvXLFFVfIlClTpGHDho6irU8++UQJ06yeUa82f/fdd0rIlyhSwnNuJVyzW7jTp0+rfYrMQFaFAR9unlbWJYH4EKD/Kj5rRUtJIAQC9NeFAJlDkEBMCND/F5OFopkkQAIkkEgAfrmtW7fK2LFjBRmqkZEaF9fAN3z11Vdn8+uZXdxTsWJFWbVqlfJ7sZAACZAACegToH9NnxVrBk+Agp/gGQc6Am4txI2Wc+fOtRynUqVKsmLFCilbtmygtrBzbwTWr1+vggrOnj1r2QFu+RwwYIDjR2ZvFrAVCZAACZAACZCAGwI80Lmhxbq5kAADCHLhonPKGUOAH/wzZik5kSgTcCP4wYdciF4mTpxoOSU7UY5bDsmiCDsxUZCCn3PnzqmP1RDUmBW3gp8TJ06oDC8bNmww7c9txiB0gqwxEM1gPY2Cc8J7770nbdu2dYtenDK4o0M3ogw7wY9hHDLGwKfsRuxkl3kJ/SJjELIAeS1du3aVyZMnmzb3Kp5BZ9u2bVMZgiB+MStYOzxvjRs3FuyHSy+9VHsKyVmxEhuin40bN0r58uW1+8P+x3M/adKkrDapzB2dIBMYngHM0axUrlxZifuMjEvaxrIiCZBApAnQfxXp5aFxJBA2AfrrwibO8UggugTo/4vu2tAyEiABEjAlgNjQvn37ZvMVJVa85JJL5A9/+IN07txZcKHOiBEjVJxoYvF6kQyXhARIgARyOwH613L7DojW/Cn4idZ6uLIGH5SHDBkib775pmO7G264QWbMmCFVq1Z1rMsK4RCAoh43K+IDLj6W2xXctolbNx999FEpWLBgOAZyFBIgARIgARIgAVMCPNBxY5CALQEGEHCDkEB8CfCDf3zXjpbHiIAbwQ+mtWnTJpV1x+6imF69esmECRNSuijm6NGjcuuttyphBAreeZGNukWLFqZ0gxT8OPXtVvCDCTzwwAMybdo007m4EdKgAwgyunfvnkOYUqtWLVm2bJkULVrU9Y5EdqWbbrpJZZixKm7sdBL8QOzzwQcfqDHdFAhGHnroIZUBx6zcf//9MnXqVDddZquLS4+efPJJ0/apiF72798vtWvXlgMHDljahuw5ENkUKlTIlf12z6iXDFJm/c2cOVOJ4LwWnf2V6hhebWM7EiCB4AjQfxUcW/ZMAjEkQH9dDBeNJpNAQATo/wsILLslARIggaAIOF3k4jRu+/btVcxovnz5nKry7yRAAiRAAkkE6F/jlogSAQp+orQaNracOXNGfbjfvXu3/Pzzz+pGyh9++MG19RdffLH8/ve/V7cKIvMPxCYFChRw3Q8buCfwt7/9TV599VXV8LPPPpO//vWvAhW+mwLhD9YOH+PPP/986dmzp0DMxUICJEACJEACJBAeAR7owmPNkWJJgAEEsVw2Gk0CigA/+HMjkEAIBNwKfiAuwe2Ms2bNsrQO4g1kkK5WrZrnGaD/Tp06ZbVv3ry5LFiwwPLiGSdRDjpyI1BJNNypby+Cn6efflpGjx5tygeX7AwaNEibnVW2bvhue/furd1PYkWddXaTichO8IP9AmFSzZo1Pdn6+uuvK8GTWUGGnIULF7oWzRh9jRkzRvr372/adyqCn+TnLnkAr2If9HPkyBGVPWjnzp2mdiNTlW7WJ7N94CVLULIh+LZw1113KRGfVcHf8TuQN29eT/uCjUiABKJHgP6r6K0JLSKBNBKgvy6N8Dk0CUSMAP1/EVsQmkMCJEACTgSQ3Qd+Ry8FsaHI9lO2bFkvzdmGBEiABHI9AfrXcv0WiBQACn4itRzWxjh96PYyjVQ+knoZL7e3cbpZ0wsfLwEOXsZhGxIgARIgARIggf8jwAMddwMJ2BJgAAE3CAnElwA/+Md37Wh5jAi4Ffxgavgoi0w7v/32m+VMBw8eLMOHD/eU5ef06dPSpk0bJQIxilO2Dx1fpVfBD2yw+pCdP39+WbNmjdSpU8fVqttljnGTlcZKmHPBBRfIunXrpHr16q7sSqy8detWgdDq+PHjOfq49tprZdWqVVKyZEmt/u38kKn6hJcsWSItW7Y0tSPVvoOy207wk+raOYlp3DwHX375pdSrV09++umnLL5gDdFQqpd2de3aNUdWqsRFRODHxo0bpUyZMlp7jJVIgASiT4D+q+ivES0kgRAJ0F8XImwORQIRJ0D/X8QXiOaRAAmQQDIBJ5+OFbErrrhCEFfIi8S5p0iABEjAOwH617yzY0v/CVDw4z9T9kgCJEACJEACJEACJJDBBHigy+DF5dT8IMAAAj8osg8SSA8BfvBPD3eOmssIeBH8mAlykrEhSB+ZZ8qVK+ea6NKlS5WA49///s/PQK1atZT4p2jRopZ9BS34+eSTT6RRo0Y5xC/t27eXGTNmSL58+VzN0y/Bj5kgA4ZUrVpV1q5dKyVKlHBlV3Ll/fv3y7Bhw2Tq1KkqMzjm+cADD8iIESMEmV50S1DCGYz/8ccfS/369eXUqVM5zLnyyitl8+bNUrp0aV1Ts9ULyu4TJ06oPb5hw4YcdqUq+EGHWKNp06aZztmN4McsexKyTyELVarF7hlA3wULFlR7uEaNGqkOxfYkQAIRIUD/VUQWgmaQQDQI0F8XjXWgFSQQBQL0/0VhFWgDCZAACbggYJdt26qb8uXLy6JFi6RKlSouRmJVEiABEiCBZAL0r3FPRIkABT9RWg3aQgIkQAIkQAIkQAIkEHkCPNBFfoloYHoJMIAgvfw5OgmkQoAf/FOhx7YkoEnAi+AHXc+fP1/atWuXJcoxG27IkCEydOhQTUv+Uw2iknvvvVfmzp2b1e61116T7t272/YTtOAHg0P0061bN9m2bZsSvvTq1UtGjhwphQoVcjVHVPZL8GP1gf2uu+6SWbNmSd68eV3bFkSDoIQzsDWOgh+7/eqH4Mduf0GsA9GOU7HKFDRp0iT1HKRaxowZI/3797ftBpmE2rZtm+pQbE8CJBARAvRfRWQhaAYJRIMA/XXRWAdaQQJRIED/XxRWgTaQAAmQgAsChw8fVhcjffHFF1qtkMn91VdfdXV5kFbHrEQCJEACuZAA/Wu5cNEjPGUKfiK8ODSNBEiABEiABEiABEggegR4oIvemtCiSBFgAEGkloPGkIArAvzg7woXK5OANwJeBT8///yzNG/eXLZs2WI5cOXKlWXNmjVSqlQpbeM2bdokDRo0kLNnz6o2un2EIfjRnoRGRT8EP+fOnZOOHTsKRBHJpUuXLvLWW29pWBJOlSAFP1ZZjjCzqGb4Safg5/7771cZm5zKgQMHpG7duvLdd985VQ3s726yEQVmBDsmARLwjQD9V76hZEckkAkE6K/LhFXkHEjAHwL0//nDkb2QAAmQQKgE4I/DJS27du2yHBd+uRdeeEFwMdF5550Xqn0cjARIgAQylQD9a5m6svGcFwU/8Vw3Wk0CJEACJEACJEACJJAmAjzQpQk8h40LAQYQxGWlaCcJ5CTAD/7cFSQQAgGvgh+YhkwfPXr0sLVywoQJ0rt3b62Z/Pvf/5Y+ffrIxIkTs+rrBvzHQfCD+eFjOD50z5gxQ2UzMiu6gowjR47ILbfcIjt37szRjS43rYXxoVKQgp/kPZxoLgU/ORdPd39t2LBBGjZsKBCWpatEbR+niwPHJYFMIUD/VaasJOdBAr4QoL/OF4zshAQyggD9fxmxjJwECZBAbiRw8uRJdeHQ2LFjsy6MQSb0evXqqczoLVq0UFnSWUiABEiABPwjQP+afyzZU+oEKPhJnSF7IAESIAESIAESIAESyEUEeKDLRYvNqXohwAACL9TYhgSiQYAf/KOxDrQiwwmkIvg5dOiQysZjd5NjjRo1ZMmSJVK8eHFHkjt27JCbb75Zjh8/ruqWKVNG1q9fL+XKlXNsG2XBz9GjR2Xy5Mkybtw4+eGHHxznoivI+PTTTxWvEydO5OgzakKJdAl+ihQpovbQ9ddf78jdrEJQdschw8/8+fPVDazJpWnTpnLVVVd54um2UZs2beTWW29124z1SYAEIkqA/quILgzNIoH0EKC/Lj3cOSoJRJEA/X9RXBXaRAIkQAIkQAIkQAIkEEkC9K9FcllyrVEU/OTapefESYAESIAESIAESIAEvBDggc4LNbbJRQQYQJCLFptTzTgC/OCfcUvKCUWRQCqCH8znv//7v+XJJ5+0ndrMmTOlY8eOtnWQ/ebZZ5+VkSNHZtV79NFH1Q2RJu+7OfqKmuAH89m6dasMHTpUli5dms3ePHnySMmSJeXgwYOmTHQFPxBStWzZ0rQPCn7+g+WCCy6QdevWSfXq1T09frlZ8GP1bL///vvSqlUrTzzZiARIIHcToP8qd68/Z08CSQTor+OWIAESMAjQ/8e9QAIkQAIkQAIkQAIkQAKaBOhf0wTFaqEQoOAnFMwchARIgARIgARIgARIIFMI8ECXKSvJeQREgAEEAYFltyQQAgF+8A8BMocggVQFP3v37lVZZg4cOGAJ85ZbbpFFixZJ4cKFLesk93PRRRepzCzVqlXTWqSoCH5Onz4tc+fOleHDh8uePXuy2V6hQgUZPHiwtG/fXl555RVLoZSu4MdOjELBz3/QU/CT8/HR3V9du3ZVmamSy6RJk6Rbt25azyUrkQAJkEAiAfqvuB9IgAQSCNBfx+1AAiRgEKD/j3uBBEiABEiABEiABEiABDQJ0L+mCYrVQiFAwU8omDkICZAACZAACZAACZBAphDggS5TVpLzCIgAAwgCAstuSSAEAvzgHwJkDkECqQp+zDLzJFPF++rixYulRYsWlsAhgOnTp0/W37t06SIQFuTNm1drkdIt+Pnll19k/PjxMnr0aIHoJ7Fg3siW8rvf/S4rW5FdZiRdQYZdH6NGjZJBgwZpsQujUlCZcmB78h5OnA8FPzlXV3d/PfDAAzJt2rQcHURNTBbG/uUYJEAC/hCg/8ofjuyFBDKEAP11GbKQnAYJ+ECA/j8fILILEiABEiABEiABEiCB3EGA/rXcsc5xmSUFP3FZKdpJAiRAAiRAAiRAAiQQCQI80EViGWhEdAkwgCC6a0PLSMCJAD/4OxHi30nABwKpCn5gwo4dO1SWn+PHj1ta1Lx5c1mwYIEULFgwR51Dhw5JgwYNZNeuXepv+fPnlzVr1kidOnW0Z5guwc/Jkydl4sSJMnTo0GxCnzx58kj37t1VRp/SpUvnmEfQgh9dUYc24BQrUvCTHaDdfk1VpISR/NhfVoIfCPMgbmMhARIgAbcE6L9yS4z1SSCjCdBfl9HLy8mRgCsC9P+5wsXKJEACJEACJEACJEACuZkA/Wu5efWjN3cKfqK3JrSIBEiABEiABEiABEggwgR4oIvw4tC0KBBgAEEUVoE2kIA3Avzg740bW5GAKwJ+CH6Q5QciAAhfrApEPCtXrlTCoOTyzjvvSOfOnbP+c/v27WXGjBmSL18+7bmELfj59ddfZc6cOUrUg+w+iaVNmzZKEHH55Zdb2u+HIMOuj8aNG8vChQulUKFC2gyDrEjBT3a6cRb8tGzZUubNmycFChQIcsuwbxIggQwkQP9VBi4qp0QC3gnQX+edHVuSQKYRoP8v01aU8yEBEiABEiABEiABEgiMAP1rgaFlxx4IUPDjARqbkAAJkAAJkAAJkAAJ5F4CPNDl3rXnzLUIMIBACxMrkUAkCfCDfySXhUZlGgE/BD9gsmnTJpWl5+zZs5aIOnbsKNOnT5e8efNm1fn5558F2X+2bNmi/hvebRcvXiwtWrRwhTpMwc/BgwelZ8+eKmNRYilRooS8++670qRJEzUPuxK04Kd8+fLy0UcfSalSpVxxDKoyBT/ZycZZ8FO1alVZu3atYL+zkAAJkIAbAvRfuaHFuiSQ8QTor8v4JeYESUCbAP1/2qhYkQRIgARIgARIgARIILcToH8tt++AaM2fgp9orQetIQESIAESIAESIAESiDgBHugivkA0L90EGECQ7hXg+CTgnQA/+Htnx5YkoE3AL8HPuXPnVJaeWbNmWY59wQUXyLp166R69epZdZYuXSrIGIIsQSgQ/0BIU7BgQe05oGJYgp9t27bJXXfdJfv27ctm34033qjstsvqk9jAD8HP/PnzlS1mBaKq1atXS7169VxxDKoyBT/ZycZZ8INnE4KfGjVqBLVd2C8JkECGEqD/KkMXltMiAW8E6K/zxo2tSCATCdD/l4mryjmRAAmQAAmQAAmQAAkEQoD+tUCwslOPBCj48QiOzUiABEiABEiABEiABHInAR7ocue6c9baBBhAoI2KFUkgcgT4wT9yS0KDMpGAX4IfsFmxYoXKzPPbb79ZourVq5dMmDBBZcA5ffq0tGnTRpYtW5ZVf+bMmYJMQG5LGIKflStXSvv27eX48ePZzLv55ptlzpw5cumll2qb7Yfgx05EA0Oef/55GThwoLZNQVak4Cc73TgIfvr27aueVbMSpb0V5L5l3yRAAv4SoP/KX57sjQRiToD+upgvIM0nAR8J0P/nI0x2RQIkQAIkQAIkQAIkkNkE6F/L7PWN2+wo+InbitFeEiABEiABEiABEiCBtBLggS6t+Dl49AkwgCD6a0QLScCKAD/4c2+QQAgE/BT8mAl4kqdw0UUXyfr166VatWrqfzdp0kTOnj2rqtWqVUuJf4r+P/buBEyK6mz7+H0hoCwKKIpE3HBDxTf4ooAgEI2yBTSCCwqKiVExuLxJFAwQF1RU3BIVRf00QRRRAySCCO4gIms0cQFBUQyKLLJvsvnxVKYnPT29VHdXd9fyr+uaq3Hm1DnP+Z0aZGrq7lOnTtYzL3TgZ/bs2c7uQ4lhH5uP1dyiRYusavYi8DNv3jy1a9dOmzdvTjp2+/btNXHiRNWuXTur2tw0trW+7LLLHJM+ffpkPIXAT0WiIAR+0l2j+XyvZrxYJC1fvlz9+/fXoEGDdPTRR7s5hTYIIBAAAe5fBWCRKBGB4glwv6541oyEgN8FuP/n9xWiPgQQQAABBBBAAAHfCHB/zTdLQSGSCPxwGSCAAAIIIIAAAgggkIUAP9BlgUXTKArwAEEUV505h0WAX/iHZSWZh68FvAz82ETHjRunc889Vz/8kPi/4P8yDB48WDfddJMuueQSjRkzpvwLtpvI1VdfnZNXIQM/3333nTp37qw5c+ZUqu26667TAw884OxYlM3hReBn6dKlatWqlb7++uukQ1evXl1vv/22TjnllGxKc9U2FtYaMmSIq12ECPxUZA1C4Cfdmtn1PmnSJGdHr0IcL730ks4++2zdd999+u1vf1uIIegTAQRKIMD9qxKgMyQC/hXgfp1/14bKECi2APf/ii3OeAgggAACCCCAAAKBFeD+WmCXLpSFZ/eb0dIQ8ANnadwZFQEEEEAAAQQQQCCJAD/QcVkgkFaABwi4QBAIrgD3X4K7dlQeIAGvAz/r1q1zdn2ZNWtWSoWDDjpIjzzyiLMzTGzHnCZNmjjhlAYNGuSkV8jAz4gRI3TVVVdVqqtq1ap66623dOqpp2ZdsxeBn02bNjmhiDfeeCPl+LYLj9VvtXp1bN++Xb169dL48eNdz5/AT0X9IAR+/vnPf6pt27basGFD0kuna9eueuGFF1SjRg2vLi2nn9hOYa+++qrsw3YB40AAgXAIcP8qHOvILBDwSID7dR5B0g0CIRDYFf/G0Lt27cr6DTVCYMAUEEAAAQQQQAABBBDIKGBvtFelSpX4dvazdYVPZOyEBgh4KEDgx0NMukIAAQQQQAABBBAIvwAPTIR/jZlhXgI8QJAXHycjUFIBAj8l5WfwqAh4Hfgxt1QBmXjTWrVqyQIrsePmm2/WLbfckjN7oQI/6QJMjRs31owZM3IKKXkR+DGsa6+9VrYzUqqjZs2amjZtmpo3b56zbeKJr732mrOzi4W0pk6dqvr162fsm8BPRaIgBH7WrFmjDh06aO7cuSnXd9SoUerdu3fG9c+mQez6Ovjgg/Xuu+/KAoIcCCAQDgHuX4VjHZkFAh4JcL/OI0i6QSAEAt9Lqh6bx/fffy/brZYDAQQQQAABBBBAAAEEKgps27ZNe+65Z/wnt0mq8AnMECimAIGfYmozFgIIIIAAAggggEDgBXhgIvBLyAQKK8ADBIX1pXcECilA4KeQuvSNQJlAIQI/y5cv109+8hMtWLDAlbM90P/OO+/o8MMPd9U+WaNCBX7mz5/v7OCzevXqSsO2b99eEydOVO3atbOu26vAz+TJk9WlSxfZO7ulOrzcicUCUN26dXPWq1+/fk7YKMnPI5VKIfBTkSQIgR+rOFOgrG7dupoyZYpatGiR9fdApu/jnj17ygJFXu5O5UmRdIIAAjkLcP8qZzpORCCMAtyvC+OqMicEchNYI6lu7FT72btevXq59cRZCCCAAAIIIIAAAgiEWMDepGvfffeNn+FaSfzjOcRr7vepEfjx+wpRHwIIIIAAAggggICvBHhgwlfLQTH+E+ABAv+tCRUh4FaAwI9bKdohkIdAIQI/Vk66QEtiudddd50eeOABV8GRVFMtVODnlVdecQI1yQ4LAk2aNEl777131ivgVeDHbbjq0UcfVd++fbOuM/4ECxXdc889GjBggLNWNnfb6cfNQeCnolJQAj9uAmVHHXWUbFeeQw891M2lkLJN/PVljf7+97/rrLPOyqtPTkYAAX8JcP/KX+tBNQiUWID7dSVeAIZHwEcCX0g6LFbP559/LttNlwMBBBBAAAEEEEAAAQQqCixevFihlpw5AAAgAElEQVRHHHFE/Ce/lJT7O+kBjECeAgR+8gTkdAQQQAABBBBAAIFoCfDARLTWm9lmLcADBFmTcQICvhEg8OObpaCQMAsUKvDzxRdfqG3btvr666/T8tkOIbZbTNOmTfNiLlTgJ11QxXYmmjlzpho1apR17V4FfmzgW265RbfeemtG53x3Yhk7dqzOP/987dq1Sy1btnR2dqlTp46ruRP4qcgUlMCP7ejUsWNHzZo1K+06H3/88frb3/6mI4880tX1kKxR/PV18skny8J2++23X879cSICCPhPgPtX/lsTKkKghALcryshPkMj4DOBOZJOitU0Y8YMnXLKKT4rkXIQQAABBBBAAAEEECi9wHvvvafWrVvHFzJX0smlr4wKoipA4CeqK8+8EUAAAQQQQAABBHIS4IGJnNg4KToCPEAQnbVmpuETIPATvjVlRj4UKFTgx3bruOmmm3T77bennfVll12mESNGqGrVqnnplCLwk+0uN/ETHDp0qAYNGpR0zpdccolGjhzp2uOzzz5Tu3btZGuZ7rBw1csvv5z4C6GM4+zcuVMPP/ywfvvb3zphHzuee+459ezZM+O5sQYEfipSBSXwY1U/88wzuvjiizOudf369TV69GidccYZWe3WZX9X2PVx4YUXavPmzc44o0aNUu/evTOOSQMEEAiWAPevgrVeVItAgQW4X1dgYLpHIEACf5dUvrXniy++qHPPPTdA5VMqAggggAACCCCAAALFEfjrX/+q8847L36wlySdXZzRGQWBygIEfrgqEEAAAQQQQAABBBDIQoAHJrLAomkUBXiAIIqrzpzDIkDgJywryTx8LZAY+DnppJP06quvql69ennX/dFHHzm7/KxduzZpX9WrV9fbb7/tybv3ugn8DBw4UHfccUdW83r99dfVoUMHWSgh2WG/XHn22WdVrVo1V/1u375dDzzwgH7/+9+Xh2cST/zpT3+qv//976pVq1aFLy1ZskTr16/XCSecUOHzbsNVdpLVaSGsa665RjVq1MhY89KlS3Xttddq/Pjx5W3bt2+viRMnqnbt2hnPjzUg8FORasOGDerSpYumT59eydDWZerUqbJdbnI9vNxBynb56datm7MTl5vj0ksv1W233eZq5yu7ni34ZoGy2GF/Z9j14nb3KDc10QYBBPwhwP0rf6wDVSDgEwHu1/lkISgDAR8IPCTp6lgd9rNM//79fVAWJSCAAAIIIIAAAggg4C+BYcOGacCAAfFF2Y31a/xVJdVESYDAT5RWm7kigAACCCCAAAII5C3AAxN5E9JBuAV4gCDc68vswi1A4Cfc68vsfCLwz3/+0wnlWADBjkMOOUQzZ85Uw4YN867QgigWLBk+fHjSvrp27aoXXnjBVfAkUzGrVq2SBVE++eSTlE2z3TnHOpo/f75OPfVUrV69Omm/VapUcebQo0ePTCXKwjMWhnjjjTfStrXxJk2apL333ru8nYV9fvazn+nOO+90wheJx3fffafOnTtrzpw5GeuIrfOtt97q9LXffvtVOMdCSeZ4//33O7u7xHb1sUY1a9bUm2++qZYtW7oaJ9Zo3LhxKY1yCRDFD54YWov/mtU7bdo0NW/ePKt63dSdTzguXc029ksvvZR0nd1OwsvAj41pYR/buWfbtm1uS3Da9+nTx9l9yv4+iYXiLAA4d+5cZxefxOvLQoAWsrO/kzgQQCB8Aty/Ct+aMiME8hDgfl0eeJyKQMgErpP0x9icfvnLX+rJJ58M2RSZDgIIIIAAAggggAAC+Qtcdtlleuqpp+I7+j9Jf8q/Z3pAIDcBAj+5uXEWAggggAACCCCAQEQFeGAiogvPtN0K8ACBWynaIeA/AQI//lsTKgqhQOIONvkGJBKJ3nvvPf3kJz+pFBSwf8NaqKVTp06eqGYK5tggyYI0mQZ3s3OQmVnoxwI5yY4tW7booYce0uDBg2VhGjtsB6U1a9YkbV+3bl0nYNG0aVPn6zY3C0ctXrzYMbNgT7Jj9uzZ6tixY8odlVLN1YIYBx54oPPlrVu3auXKlSlZLEhyww03KMnPIGkp0wVQGjdurBkzZqhBgwaZliPp1xNDa4mN0pllGjBd3fmE4zJdr2PHjlX37t0zlZfy67ZrztChQ5N+PdUOUukGs/DePffck/jugTnXl+rEXK8vzwuhQwQQKIgA968KwkqnCARVgPt1QV056kbAe4EOkqbEum3RooVmzZrl/Sj0iAACCCCAAAIIIIBAwAXsjdjs90BxR0dJrwZ8WpQfYAECPwFePEpHAAEEEEAAAQQQKL4AD0wU35wRAyXAAwSBWi6KRaCCAIEfLggEiiCQLBhgu2706tXLk9F37Nihiy++WGPGjKnQX767uiQWZ/1feOGFaWtODNK4neDDDz/s7FSU6ejbt6+uv/56HXbYYU7TL7/8Uo888ogeffRRWejHDgsH2bsV2y4nV111VcoujzjiCPXv31+2s48FLSwodPnllzu7JcV2Skl2sgVFzj///Aq78mSq2+3X3YyfrC8Li/Tu3VujR49OOtS+++6r6dOn69hjj3VbSoV2kydPVpcuXWTjJDvuuuuunIIqdu327NlTZprsqFq1qt566y0nSJbtYTv4nH322SlPGzhwoO64445su3Xa27V2zjnnaMqU8mfmKvRz6KGH6t1339VBBx2UVf92Dfbr109PPPFEVue5bZzr9eW2f9ohgEDpBbh/Vfo1oAIEfCTA/TofLQalIFBiAdte+JtYDfbz7vfff5/1m0yUeA4MjwACCCCAAAIIIIBAQQXs9x977rln+ZvKlQ32I0nLCjownSOQRoDAD5cHAggggAACCCCAAAJZCPDARBZYNI2iAA8QRHHVmXNYBAj8hGUlmYdvBVLtCHPSSSc5O8nsv//+ntT+2muvOTv57Nq1q7y/5557zglTeHFYKObMM8/UokWLMnaXS6hg6dKlTv8LFizI2H+6Bs2aNdPzzz+vo48+WhMmTNBZZ53luj/blcWCJ3Xq1El7jv3SZ+TIkbrssss8Df1YYGfEiBGqVauW65pjDT/++GNnl6dVq1alPNd2o7nxxhuzfqjLQigWTnvxxRdT9n3yySfrlVde0X777ZdV7fPmzVO7du20efPmlOddeumlevzxx9OGsBJPdlOz7Xr0xhtvlIfHsincdoc644wzKu2qFd/HqFGjnBBWtofVfu211zrXgpeH2+vbyzHpCwEEii/A/avimzMiAj4W4H6djxeH0hAogcAXkv7zzhmSswPsKaecUoIyGBIBBBBAAAEEEEAAAX8KvPfee2rdunV8cV9KOtyf1VJVVAQI/ERlpZknAggggAACCCCAgCcCPDDhCSOdhFeABwjCu7bMLPwCBH7Cv8bMsEQC9tD+Cy+8oF//+tdav3590iqaNGni7ERjD9kk+fdmVpUn7jiSawAjcVALt9gOK1dccYU+//xz1zXZ7if33XefDj/c/e9C8t05x6yHDRtWHpiZP3++szPM6tWrM9bdtm1bZ70OPPDAjG2tgblYoMh2PEoXVnHVmeTsNHT77bdnFWqJ1WG/hLLwkZuw1C233OLskOQ2VGTXle1Q9cADD2ScykUXXeTstLTPPvtkbGsNPvvsM/385z+XhZUyHTfddJMTVqpRo0amps7uO7bj0JAhQzK2tXW3XZEaNWqUsW3Me9asWc4OT//+97/TnmM7TdlOXhY622OPPVz1H2tkf3/cfffd+sMf/pDVeakad+jQQRYAtJ2eOBBAINwC3L8K9/oyOwSyFOB+XZZgNEcg5ALPSSp/RxD7ecN+DuVAAAEEEEAAAQQQQACB/wjY75cGDBgQzzFG0oX4IFBKAQI/pdRnbAQQQAABBBBAAIHACfDAROCWjIKLK8ADBMX1ZjQEvBQg8OOlJn1FVuDLL790AhEWNLDjX//6l/7xj3/IHtp3c1j4olWrVrIdR+ywUMNvfvObrHceGTNmjBNAseOhhx7S1Vdf7Wb48jZr1651ghKxgMzixYs1c+ZMbdq0Kat+4hv/6Ec/ckI3sV1zWrZs6YRTkh257pxjAZNnn31WP/vZzyoEpxJDUKkmkU8YYuHChc4uLnPmzMnJqH79+k7gxHaLcRv6+uCDD/TII48419lHH32U0/occcQRatOmjerWrVvhWov1vXPnTmdOFsaJ3zUq0ySrVKniXMf2LngNGzZ0Qjo2hh2xvtetW6fp06frm2++ydRdha9Xq1ZNxx13nJo3by4Ly11zzTXaa6+9tHXrVud6t92n7JqdNm2a6++92AC205bVfMABByj+Go3ve8WKFU7fa9asyaru+O/vdNd/sk6nTp3qfL9kE7ZL7McCXhZ+chOWympiNEYAAV8KcP/Kl8tCUQiUSoD7daWSZ1wE/Cnwa0nDY6V17NhRkydP9melVIUAAggggAACCCCAQAkEOnXqpClTpsSP3E/SIyUohSERKBcg8MPFgAACCCCAAAIIIIBAFgI8MJEFFk2jKMADBFFcdeYcFgECP2FZSeZRUoF58+apXbt2nuz0YhOxnUEsWGDBhmwOC1LYQzv2+vbbb6tBgwbZnK5ly5Y5waOvvvoqq/OyaXzJJZdo5MiRaU/JJuRgOwlZ+CXVzjyzZ892TCzMlHhYgMR21bHgSD5hCAvH2O5EAwcOdB3MsPFst51+/fq53m0nVr/tLGS7xnhxJF5rXvZ9yCGHOIExC/7Y4WXf7du318SJE1W7dm1t3LhRXbt2lV03Xhzx12gh+3ZbqwXXbHceC0+tXLnS7Wk688wz9cc//tEJSXEggEB0BLh/FZ21ZqYIuBDgfp0LJJogECGBJpLmx893w4YNzs9UHAgggAACCCCAAAIIRF3Afhew9957JzIcu3uXzAVRt2H+pRUg8FNaf0ZHAAEEEEAAAQQQCJgAD0wEbMEot9gCPEBQbHHGQ8A7AQI/3lnSEwIIeChguyPZuw0PHz7c2Q0mtsuQhXT+93//V+edd57OP/98HXzwwRlHtV14bMck6892q7FdXGxXHtv5JBZGydiJiwa2Q5HtMmOBppdfflmfffZZed22840FYCyoctFFF+m0006TzYUDAbcCFiyza9l28rJ3GbQ/x+82VK9ePed7w3b5sgBUtoE/t3XQDgEE/C3A/St/rw/VIVBkAe7XFRmc4RAIgMDHksrfEcB2yrWfTzkQQAABBBBAAAEEEIi6wOjRo9WrV694hk8kHR91F+ZfegECP6VfAypAAAEEEEAAAQQQCJAAD0wEaLEotRQCPEBQCnXGRMAbAQI/3jjSCwIIIIAAAggggAACJRfg/lXJl4ACEPCTAPfr/LQa1IKAPwTukjQgVkr37t2d3Wo5EEAAAQQQQAABBBCIukCPHj00bty4eIa7Jd0YdRfmX3oBAj+lXwMqQAABBBBAAAEEEAiQAA9MBGixKLUUAjxAUAp1xkTAGwECP9440gsCCCCAAAIIIIAAAiUX4P5VyZeAAhDwkwD36/y0GtSCgD8EWkqaGV/Kt99+y+6g/lgbqkAAAQQQQAABBBAokcDy5ct14IEHJo7eStKsEpXEsAiUCxD44WJAAAEEEEAAAQQQQCALAR6YyAKLplEU4AGCKK46cw6LAIGfsKwk80AAAQQQQAABBBCIvAD3ryJ/CQCAQLwA9+u4HhBAIJnAB5J+HPvC3Xffrf79+yOFAAIIIIAAAggggEBkBYYNG6YBA8o3wjSHf0pqFlkQJu4rAQI/vloOikEAAQQQQAABBBDwuwAPTPh9haivxAI8QFDiBWB4BPIQIPCTBx6nIoAAAggggAACCCDgJwHuX/lpNagFgZILcL+u5EtAAQj4UuB6SffEKjv66KP16aef+rJQikIAAQQQQAABBBBAoBgCxxxzjBYuXBg/1A2S7i3G2IyBQCYBAj+ZhPg6AggggAACCCCAAAJxAjwwweWAQFoBHiDgAkEguAIEfoK7dlSOAAIIIIAAAggggEAFAe5fcUEggECcAPfruBwQQCCZQH1JKySVPzf27LPP6qKLLkILAQQQQAABBBBAAIHICYwePVq9evWKn7f9LH2ApFWRw2DCvhQg8OPLZaEoBBBAAAEEEEAAAb8K8MCEX1eGunwiwAMEPlkIykAgBwECPzmgcQoCCCCAAAIIIIAAAn4U4P6VH1eFmhAomQD360pGz8AI+F5ghKQrY1W2aNFCs2bN8n3RFIgAAggggAACCCCAgNcCLVu21OzZs+O7fUxSX6/HoT8EchUg8JOrHOchgAACCCCAAAIIRFKAByYiuexM2r0ADxC4t6IlAn4TIPDjtxWhHgQQQAABBBBAAAEEchTg/lWOcJyGQDgFuF8XznVlVgh4IXCCpH/Fd8QuP16w0gcCCCCAAAIIIIBAkASS7O5j5f+PpA+DNA9qDbcAgZ9wry+zQwABBBBAAAEEEPBYgAcmPAalu7AJ8ABB2FaU+URJgMBPlFabuSKAAAIIIIAAAgiEWoD7V6FeXiaHQLYC3K/LVoz2CERL4GlJF8emfPzxx+ujjz6KlgCzRQABBBBAAAEEEIi0QNOmTfXxxx/HG4ySdEmkUZi87wQI/PhuSSgIAQQQQAABBBBAwM8CPDDh59WhNh8I8ACBDxaBEhDIUYDAT45wnIYAAggggAACCCCAgN8EuH/ltxWhHgRKKsD9upLyMzgCvheotMvP3Xffrf79+/u+cApEAAEEEEAAAQQQQCBfgWHDhmnAgAGJ3bC7T76wnO+5AIEfz0npEAEEEEAAAQQQQCDMAjwwEebVZW4eCPAAgQeIdIFAiQQI/JQInmERQAABBBBAAAEEEPBagPtXXovSHwKBFuB+XaCXj+IRKIrAQ5Kujo1UrVo1LViwQI0bNy7K4AyCAAIIIIAAAggggEApBBYvXqwmTZpo+/bt8cM/LOmaUtTDmAikEyDww/WBAAIIIIAAAggggEAWAjwwkQUWTaMowAMEUVx15hwWAQI/YVlJ5oEAAggggAACCCAQeQHuX0X+EgAAgXgB7tdxPSCAQCaB+pIWSaoba9i9e3eNHTs203l8HQEEEEAAAQQQQACBwAr06NFD48aNi69/raSjdofhVwV2UhQeWgECP6FdWiaGAAIIIIAAAgggUAgBHpgohCp9hkiABwhCtJhMJXICBH4it+RMGAEEEEAAAQQQQCCsAty/CuvKMi8EchLgfl1ObJyEQOQEfi1pePysH374YfXr1y9yEEwYAQQQQAABBBBAIPwCw4cP19VXl29yGZuw/eP3kfDPnhkGUYDATxBXjZoRQAABBBBAAAEESibAAxMlo2fgYAjwAEEw1okqEUgmQOCH6wIBBBBAAAEEEEAAgZAIcP8qJAvJNBDwRoD7dd440gsCURCYJKlz/ETnzp2r5s2bR2HuzBEBBBBAAAEEEEAgIgLz5s3TSSedlDjbVyR1iQgB0wygQBACP+sk7ROz/eabb9SwYcMAUlMyAggggAACCCCAQNAFli1bph/96Efx01gvqU7Q50X9CHgowAMEHmLSFQJFFiDwU2RwhkMAAQQQQAABBBBAoFACBH4KJUu/CARSgPt1gVw2ikagJAJNJP1TUvXY6CeeeKJmzpyp6tXLP1WSwhgUAQQQQAABBBBAAAEvBLZt26ZWrVrp/fffj+9um6QfS1rgxRj0gUAhBIIQ+Jkn6X9jk582bZratm1bCAv6RAABBBBAAAEEEEAgrcA777yjdu3axbexf6tWetsHGBGIsAAPEER48Zl64AUI/AR+CZkAAggggAACCCCAAAL/ESDww5WAAAJxAtyv43JAAIFsBC6X9Hj8CRdccIHGjBmTTR+0RQABBBBAAAEEEEDAlwI9e/bU888/n1jbFZKe8GXBFIVAmUAQAj/2nXV+bMWeeuop/eIXv2ABEUAAAQQQQAABBBAousCf//xn/fKXv4wf1/6t2rPohTAgAv4V4AEC/65NFCursnsXtgckjZI0N4oAWc6ZwE+WYDRHAAEEEEAAAQQQQMCvAgR+/Loy1IVASQS4X1cSdgZFINACIyRdGT+D3/3ud7r33nsDPSmKRwABBBBAAAEEEIi2wPXXX6/77rsvEeExSX2jLcPsgyAQhMDPrZJuimG2bt1a7777bhBsqREBBBBAAAEEEEAgZAJt2rTRjBkz4mc1RNLNIZsm00EgHwEeIMhHj3MLIWChzOckvS7pdklTCzFISPok8BOShWQaCCCAAAIIIIAAAggQ+OEaQACBOAHu13E5IIBALgJ2H7Vd/Im33367Bg0alEtfnIMAAggggAACCCCAQEkF7rjjDg0ePDixhmmS2pe0MAZHwKVAEAI/x+x+1/QF8fN58803ddppp7mcIs0QQAABBBBAAAEEEMhf4K233tLpp5+e2FETSZ/m3zs9IBAaAR4gCM1Shmoi8yXZ39d2vFMW/Hk1VDP0ZjIEfrxxpBcEEEAAAQQQQAABBEouQOCn5EtAAQj4SYD7dX5aDWpBIDgCh5S9edJh8SXffffd6t+/f3BmQaUIIIAAAggggAACkRcYNmyYBgwYkOjwZVnY56vIAwEQCIEgBH4Mcqyk7jHRzp07a9KkSYEApkgEEEAAAQQQQACBcAh06dJFr7zySvxkxknqEY7ZMQsEPBPgAQLPKOnIQwG7n2D3FeKPD8qCP4mf93DYwHVF4CdwS0bBCCCAAAIIIIAAAggkFyDww5WBAAJxAtyv43JAAIFcBVpKekNSrfgO2OknV07OQwABBBBAAAEEECi2QIqdfTbtfqPQn0qaVex6GA+BXAWCEvjpJKnC05VDhgzRH/7wh1znzXkIIIAAAggggAACCLgWsF9eJPm3Z2dJk113QkMEoiHAAwTRWOcgzvJ9Sc2SFP4vSXdLGh3ESXlcM4Efj0HpDgEEEEAAAQQQQACBUgkQ+CmVPOMi4EsB7tf5clkoCoHACHQo+11YhefLfve73+nee+8NzCQoFAEEEEAAAQQQQCB6Atdff73uu+++xInbz8iWSXg1eiLMOMgCQQn8mLG9g/o58divv/66fvpTC9lxIIAAAggggAACCCBQGIE33nhDZ5xxRmLn4+N3oCzMyPSKQCAFeIAgkMsWiaK7SXopzUwXSBpaFvzZGQmRypMk8BPRhWfaCCCAAAIIIIAAAuETIPATvjVlRgjkIcD9ujzwOBUBBByBn0maIKnCM2YXXHCBnn76aVWvXh0mBBBAAAEEEEAAAQR8I7Bt2zZdcsklev755xNrsp+P7bmBl31TLIUg4FIgSIGfhpLsHXkbxOZWt25dTZgwQaeeeqrL6dIMAQQQQAABBBBAAAH3AtOnT1e3bt20du3a+JOWSzpR0jL3PdESgcgI8ABBZJY6kBP9QNKPM1S+WNKdkv4iaUcgZ5l70QR+crfjTAQQQAABBBBAAAEEfCVA4MdXy0ExCJRagPt1pV4BxkcgHAK204+9UXOt+OmceOKJeuKJJ9S8efNwzJJZIIAAAggggAACCARaYN68ebr88sv1/vsWN6hwbCp7Y2d29gn0Cke3+CAFfmyVekj6a/xy7bPPPk7op127dtFdRWaOAAIIIIAAAggg4LnAtGnTnLDP+vXrE/u2f5PaLzU4EECgsgAPEHBV+Fmgo6TJLgv8t6Rhkp6Q9L3Lc4LejMBP0FeQ+hFAAAEEEEAAAQQQKBMg8MOlgAACcQLcr+NyQAABrwRaShqz+82SDkvs8OGHH1a/fv28God+EEAAAQQQQAABBBDIWmD48OG6+uqrk533paSekmZl3SknIOATgaAFfozN3mn3xni/2rVra+zYserQwd5QggMBBBBAAAEEEEAAgfwEXn31VfXo0UMbN25M7Oiu3Q9+/z6/3jkbgVAL8ABBqJc3FJN7R1I22wTbrm4W/HlU0pZQCKSeBIGfkC8w00MAAQQQQAABBBCIjgCBn+isNTNFwIUA9+tcINEEAQRcCxwiaZSkSu/K3L17d91zzz1q3Lix685oiAACCCCAAAIIIIBAvgKLFy/WDTfcoHHjkr538zRJF0v6Kt9xOB+BUgoEMfBjXndIGpgIN2zYMOeblgMBBBBAAAEEEEAAgVwF7JcR/fv3T3b6UEmDcu2X8xCIiAAPEERkoQM8TftF9NQc6v9O0gOSHpS0IYfzg3AKgZ8grBI1IoAAAggggAACCCDgQoDAjwskmiAQHQHu10VnrZkpAsUUGCHpysQBq1Wrpttvvz3V79mKWR9jIYAAAggggAACCERAwHIDgwcP1vbt25PN9jFJfSPAwBQjIBDUwI8tzW2SBieu0UUXXaQnnnhCNWvWjMDyMUUEEEAAAQQQQAABrwQ2b96syy+/XKNHj07W5e2S/uDVWPSDQIgFeIAgxIsboqm9Ien0HOezTtJDku6TtDbHPvx6GoEfv64MdSGAAAIIIIAAAgggkKUAgZ8swWiOQLgFuF8X7vVldgiUUuBySQ9Lqp5YxPHHH6+BAwfKnuHiQAABBBBAAAEEEEDAawF7tmvo0KH6+OOPk3W9TdLVkp7welz6Q6BUAkEO/JjZrZJuSsQ77rjjnG1iu3TpUipXxkUAAQQQQAABBBAIkMArr7yi66+/Xp988kmyqodIujlA06FUBEopwAMEpdRnbLcCLSTNcts4RbuNkh6VdI+klXn25ZfTCfz4ZSWoAwEEEEAAAQQQQACBPAUI/OQJyOkIhEuA+3XhWk9mg4DfBJpIun/3/dbOyQpr0aKFrrvuOoI/fls16kEAAQQQQAABBAIqYEGfP/3pT5o9e3aqGbwi6beSFgR0ipSNQFKBoAd+bFLnlaXw6iTO8LLLLtOdd96p/fffn+VHAAEEEEAAAQQQQKCSwMqVK513GPt//+//JdOxXRzs3clehA4BBFwL8ACBayoallhgsqSOHtSwRZL9T+ROScs86K+UXRD4KaU+YyOAAAIIIIAAAggg4KEAgR8PMekKgeALcL8u+GvIDBAIgsCvJd0hqW6yYo8++mjZM1x9+vRRg2Ox3pgAACAASURBVAYNgjAfakQAAQQQQAABBBDwicDy5cs1cuRIPfnkk1q4cGGqqtZKGiTpEZ+UTRkIeCoQhsCPgRxdFvppl6hTr149J/Rz5ZVXegpHZwgggAACCCCAAALBFnjsscf0+9//XmvWrEk2kWllYZ+UPykGe/ZUj0DBBHiAoGC0dOyxwI8lfeBhn7Yt+F/Kfqn9lYf9FrMrAj/F1GYsBBBAAAEEEEAAAQQKKEDgp4C4dI1A8AS4Xxe8NaNiBIIqUF/SzZKuTjeB7t27q0ePHjrrrLNUu3btoM6VuhFAAAEEEEAAAQQKKLBx40a99NJLGjt2rMaNG5dppIcl3br736GrMjXk6wgEVSAsgZ+Y/58kXZtsMdq1a6cBAwaoS5cuQV0r6kYAAQQQQAABBBDwQODll1/WsGHDNG2aZXqSHg9Kus6DoegCgSgK8ABBFFc9uHN+SVI3j8vfsftNSUZLuk3SZx73XejuCPwUWpj+EUAAAQQQQAABBBAokgCBnyJBMwwCwRDgfl0w1okqEQiTwAmSbpB0caZJdezYUaeffrratm2rVq1aKcm/YTJ1wdcRQAABBBBAAAEEQiDwww8/aObMmXrnnXf05ptvasqUKW5mNUrSPZI+dNOYNggEWSBsgR9bi9MlDZXUMtnCdOrUSf3799dpp50W5HWjdgQQQAABBBBAAIEsBd566y0n6DN58uRUZ86SNFDSm1l2TXMEEPivAA8QcDUEScDrXX7i575L0ouShkj6JCAoBH4CslCUiQACCCCAAAIIIIBAJgECP5mE+DoCkRLgfl2klpvJIuArAQv+9JN0xe53XM/4fFq1atV04oknqmnTpjrmmGPUuHFjHXTQQWrQoIHq1aunWrVqydoQCvLVGlMMAggggAACCCCQUcDCPNu3b9emTZu0Zs0aLV++XF9//bUWL16sTz/9VB999JHef/99p42Lw37GfVzScII+LrRoEhqBjD9QBXimA8qCP1WSzcG2iLXgT8uWSXNBAZ42pSOAAAIIIIAAAgjEC8yaNcsJ+qTZ4tUeyragz93IIYBA3gI8QJA3YcE6sJ//99gdQLGfke01/s9uP1esc5LVU6ixm0tqUDD1/3T8t7Lgz/sFHiff7gn85CvI+QgggAACCCCAAAII+ESAB2F9shCUgYA/BcL8jIg/xakKAQTqS7p0947ovSXZmzBxIIAAAggggAACCCCQrcA/JT0j6S+SVmV7Mu0RCLpA2G/mHLX7IabbJF2QaqG6dOmivn37qlu3bkFfS+pHAAEEEEAAAQQQiBN46aWX9Nhjj2nSpEnpXJ6X9AdJi8BDAAFPBJIFfjIFNTJ93W9hlCDWG/af/T25eIvQif0P6XZJ7xVhrFyGIPCTixrnIIAAAggggAACCCDgQwECPz5cFEpCwD8C3Cfyz1pQCQJRFLB3ZT5Hkj2kdVwUAZgzAggggAACCCCAgGuBTyRN2B0aHy9pluuzaIhACAWicjPnVEn9y35gTLqMti2sBX+uuMJ2kuVAAAEEEEAAAQQQCKrA448/rhEjRjjbvaY57AfCYZKmB3We1I2ATwUSAz8+LZOyECiJwJSyNyV5tySjZx6UwE9mI1oggAACCCCAAAIIIBAIAQI/gVgmikSgVAJReUakVL6MiwAC7gWaSDpdUltJrXa/W/th7k+lJQIIIIAAAggggEAIBb6UNFPSO5LelLQghHNkSgjkJBC1mzlnlgV/zkil1bBhQyf407t3bzVu3DgnVE5CAAEEEEAAAQQQKK7A4sWL9cwzzzhBn2XLlqUb/I2yoM+rxa2Q0RCIjACBn8gsNRPNQsB29hkSgHcdIvCTxaLSFAEEEEAAAQQQQAABPwsQ+PHz6lAbAiUXiNozIiUHpwAEEHAt0FDSCZKOlXSkpEMk/UhSfUl1d/9+r6akapL4e8w1KQ0RQAABBBBAAAFfCNjvobfvfn5/s6S1klZJ+kbSV5I+kzRf0oeS0j7w5YuZUAQCJRKI6g9BZ+/+C+Pq3e/onjL4Y+vRrVs3J/hz/vnnl2h5GBYBBBBAAAEEEEAgncALL7zgBH0mTLANe9Ier0saLulvmRrydQQQyEuAwE9efAU5eZck+9hZ9hH7c+KrfT2Xr7npO1W/8Z930yZdjbmcb+c8XvZL40Lg27sODSp7F6JC9O91nwR+vBalPwQQQAABBBBAAAEESiSQJPAT1d8Jl2gFGBYBBBBAAAEEEEAAAQQQcC2Q+PtVfn5zTUdDBBBAAAEEoiEQ9X8ctJbUV9LF6Zbbdv2x4M/FF1+sE06wN5PgQAABBBBAAAEEECiVwIcffqhRo0Y5QZ8Mu/lYiaMkjZA0o1T1Mi4CEROwG9K5BkdyPc9N4CTXvnM9L5fwSb5hllRjEsJK/U3YU9JzBfgetW3Gb9j9JiPTC9B3Ibsk8FNIXfpGAAEEEEAAAQQQQKCIAgR+iojNUAgggAACCCCAAAIIIIBAfgIEfvLz42wEEEAAAQRCLxD1wE9sgRuXBX8s/LN3ulVv27atevTo4Xw0atQo9BcIE0QAAQQQQAABBPwgsHTpUo0dO9b5eOeddzKVtKEs5GNBn8WZGvN1BBBAAIFICtj9kI8kHefh7GfvDrz9QdKrHvZZzK4I/BRTm7EQQAABBBBAAAEEECigAIGfAuLSNQIIIIAAAggggAACCCDgrQCBH2896Q0BBBBAAIHQCRD4qbikNSVdKqm3pFMyrfaZZ55ZHv6pX79+puZ8HQEEEEAAAQQQQCALgVWrVpWHfF577TU3Z9qOCrajz58lbXFzAm0QQAABBCIr8HNJ4z2a/QeSbpI0waP+StUNgZ9SyTMuAggggAACCCCAAAIeCxD48RiU7hBAAAEEEEAAAQQQQACBwgkQ+CmcLT0jgAACCCAQCgECP6mX8WRJF5d91M202t26dXPCP507d9YBBxyQqTlfRwABBBBAAAEEEEgisGLFCr3yyitO0GfCBFfPTa8tC/k8I8l2VuBAAAEEEEDAjcA/JJ3opmGaNh9LulnSuN2vib+MybPrkpxO4Kck7AyKAAIIIIAAAggggID3AgR+vDelRwQQQAABBBBAAAEEEECgQAIEfgoES7cIIIAAAgiERYDAT+aVNCPb8cfCP2dmbi6deuqp6tixo/Nx8smWG+JAAAEEEEAAAQQQSCUwZ84cTZkyxfmYPn26W6jXy4I+tqNPGB6ydjtv2iGAAAII5C/QWdKkPLpZuPvcWySNCdn/gwj85HFRcCoCCCCAAAIIIIAAAn4SIPDjp9WgFgQQQAABBBBAAAEEEEAgrQCBHy4QBBBAAAEEEEgrQOAnuwvkcEk9yj5auTm1UaNGTvCnU6dOzuvee+/t5jTaIIAAAggggAACoRXYsGGDE+6ZPHmy87p06VK3c50paWzZxxduT6IdAggggAACCQIzJJ2Sg4r9v2dIWeB0Zw7n+/0UAj9+XyHqQwABBBBAAAEEEEDApQCBH5dQNEMAAQQQQAABBBBAAAEESi9A4Kf0a0AFCCCAAAII+FqAwE/uy3NcXPjnx267OeOMM8p3/znhhBPcnkY7BBBAAAEEEEAg0AIffvhh+S4+r79um/O4Pv5ZFvD5q6T5rs+iIQIIIIAAAskFfiLprSxxLJl6m6THszwvaM0J/ARtxagXAQQQQAABBBBAAIEUAgR+uDQQQAABBBBAAAEEEEAAgcAIEPgJzFJRKAIIIIAAAqURIPDjjfv/SuouqaOkk9x2edRRR5WHf2z3n2rVqrk9lXYIIIAAAggggICvBbZv314e8LFdfBYtWpRNvXMlTZY0XtI/sjmRtggggAACCGQQeFPSaS6Vlkm6U9Jjkra5PCfIzQj8BHn1qB0BBBBAAAEEEEAAgTgBAj9cDggggAACCCCAAAIIIIBAYAQI/ARmqSgUAQQQQACB0ggQ+PHe/eCy4I+FfzpJqu1mCAv7dOrUyQkAtWnTRs2aNXNzGm0QQAABBBBAAAHfCHzwwQd69913naDP5MmTZaEfl8fGsoDPFEn28W+X59EMAQQQQACBbAROkTTDxQkrJd0t6RFJW1y0D0sTAj9hWUnmgQACCCCAAAIIIBB5AQI/kb8EAEAAAQQQQAABBBBAAIHgCBD4Cc5aUSkCCCCAAAIlESDwU3j2M+MCQE3dDrfvvvuqdevWTvgn9rrHHnu4PZ12CCCAAAIIIIBAQQV27typGTNmOAGf2Ovq1auzGfOjsnCPBXxey+ZE2iKAAAIIIJCjwCRJndOcu07SXZIelLQ5xzGCfBqBnyCvHrUjgAACCCCAAAIIIBAnQOCHywEBBBBAAAEEEEAAAQQQCIwAgZ/ALBWFIoAAAgggUBoBAj/FdT+qLPxjO//YDkBV3Q5ftWrV8uBPLARUr149t6fTDgEEEEAAAQQQyEtgzZo1lQI+O3bsyKZPaxzbwWeypEXZnExbBBBAAAEE8hQ4UdI/UvSxXtIDku6XZH+O6kHgJ6orz7wRQAABBBBAAAEEQidA4Cd0S8qEEEAAAQQQQAABBBBAILwCBH7Cu7bMDAEEEEAAAU8ECPx4wphTJ9Xjdv6x8M+R2fbSrFkzZwegWADo0EMPzbYL2iOAAAIIIIAAAkkFlixZUiHg8/777+ci9VlcyMfCPtty6YRzEEAAAQQQ8EBgnKRzEvrZIulPku6RlNU2dR7U48cuCPz4cVWoCQEEEEAAAQQQQACBHAQI/OSAxikIIIAAAggggAACCCCAQGkECPyUxp1REUAAAQQQCIwAgR//LNUJkmznnzZlH/WzLa1x48YVAkAnnGBdciCAAAIIIIAAApkFPvzwwwoBn88//zzzSZVbrJL0btmHBXz+lUsnnIMAAggggIDHAk0lfRjX51ZJj0i6S9JKj8cKcncEfoK8etSOAAIIIIAAAggggECcAIEfLgcEEEAAAQQQQAABBBBAIDACBH4Cs1QUigACCCCAQGkECPyUxt3NqJbWsfBP67LXxm5Oim+z//776+STT9aJJ57ofNiOQEcccUS23dAeAQQQQAABBEImYGEe27Hngw8+cF7nzJmjlStzet55cVzAZ0bCw9QhU2M6CCCAAAIBFhgj6QJJ30t6QtJtklYEeD6FKp3AT6Fk6RcBBBBAAAEEEEAAgSILEPgpMjjDIYAAAggggAACCCCAAAK5CxD4yd2OMxFAAAEEEIiEAIGf4CzzoQkBoGa5lL7vvvtWCABZEOi4447LpSvOQQABBBBAAIEACHzyySdOqCc+4LN69epcK/8gIeCzJNeOOA8BBBBAAIEiCRwp6SNJIyUNkfR1kcYN4jAEfoK4atSMAAIIIIAAAggggEASAQI/XBYIIIAAAggggAACCCCAQGAECPwEZqkoFAEEEEAAgdIIEPgpjbsXo9ZLCADZbkB75NJxrVq1yncAiu0EZK9JfhmQS/ecgwACCCCAAAJFEPjhhx8qhHpiAZ9NmzblOvoOSbZrz7tlH/bnNbl2xnkIIIAAAgiUSKCzpAWSvijR+EEalsBPkFaLWhFAAAEEEEAAAQQQSCNA4IfLAwEEEEAAAQQQQAABBBAIjACBn8AsFYUigAACCCBQGgECP6VxL8SoFvax0E/rslf7s4WCcjqqVq2qZs2aVQgCWQhor732yqk/TkIAAQQQQAAB7wS2bt1aadeeDz74QDt2WEYn58O2/UkM+OzMuTdORAABBBBAAIGgCRD4CdqKUS8CCCCAAAIIIIAAAikECPxwaSCAAAIIIIAAAggggAACgREg8BOYpaJQBBBAAAEESiNA4Kc07sUa9QRJzSSdGPdaN5/BTzjhBCcI1LRpUx177LFq0qSJjjrqqHy65FwEEEAAAQQQSCOwaNEiLViwQPPnz9dHH30kC/Z8+OGH+ZrZTj0fSHo/7uPjfDvlfAQQQAABBBAItACBn0AvH8UjgAACCCCAAAIIIPBfAQI/XA0IIIAAAggggAACCCCAQGAECPwEZqkoFAEEEEAAgdIIEPgpjXspR7V0TnwAyP7cIJ+C9txzTyf4EwsAxf+5evXq+XTNuQgggAACCERCYNu2beWhHgv3xAI+9vr999/na/BtknDPZ/l2yvkIIIAAAgggEDoBAj+hW1ImhAACCCCAAAIIIBBVAQI/UV155o0AAggggAACCCCAAAIBFCDwE8BFo2QEEEAAAQSKKUDgp5ja/h3rkLgdgGJhoEO9KPfoo4+uEAaKhYLq1KnjRff0gQACCCCAQKAE1q1bVyHMY7v2WKhn4cKFXs1jSdmOPfG79/zbq87pBwEEEEAAAQRCLUDgJ9TLy+QQQAABBBBAAAEEoiRA4CdKq81cEUAAAQQQQAABBBBAIOACBH4CvoCUjwACCCCAQKEFCPwUWji4/R9QthNQ/G5AR3s1nUaNGpXvCBQLAdnrgQce6NUQ9IMAAggggEDJBL799lvFwjzxr0uXLvWyJksJvZ+we88KLwegLwQQQAABBBCIlACBn0gtN5NFAAEEEEAAAQQQCLMAgZ8wry5zQwABBBBAAAEEEEAAgZAJEPgJ2YIyHQQQQAABBLwWIPDjtWi4+7NteZpJ+rGkYyU1KXtt4NW099tvP2dHoKOOOkqNGzfW4YcfXv7asGFDr4ahHwQQQAABBPIWWLZsmb744gstXry4/HXRokXOjj3fffdd3v3HdfCtpPmSFpR9/Kss6LPOy0HoCwEEEEAAAQQiL0DgJ/KXAAAIIIAAAggggAACYREg8BOWlWQeCCCAAAIIIIAAAgggEAEBAj8RWGSmiAACCCCAQD4CBH7y0ePcmED9svBPLAAUCwMd7iVRzZo1K4WA4gNBtWrV8nI4+kIAAQQQiLjApk2bKgV6LOATC/ls3rzZa6HFcaGe+IDPKq8Hoj8EEEAAAQQQQCCJAIEfLgsEEEAAAQQQQAABBEIiQOAnJAvJNBBAAAEEEEAAAQQQQCAKAgR+orDKzBEBBBBAAIE8BAj85IHHqRkFasbtBBQLA8Veq2Q8O8sGBx54YMpA0CGHHJJlbzRHAAEEEIiCwFdffVW+Q0/ibj3ffmsb63h+7EwR6rGAj+cJIs+rp0MEEEAAAQQQCLMAgZ8wry5zQwABBBBAAAEEEIiUAIGfSC03k0UAAQQQQAABBBBAAIFgCxD4Cfb6UT0CCCCAAAIFFyDwU3BiBkgiYNddYgDI/ts+ahdCrFq1auVhoPhdgQ499FA1atRIFhbiQAABBBAIn4CFdpYuXaolS5Yk3a1n+/bthZr0xrJgT/xOPbE/J96sKVQN9IsAAggggAACCGQjQOAnGy3aIoAAAggggAACCCDgYwECPz5eHEpDAAEEEEAAAQQQQAABBCoKEPjhikAAAQQQQACBtAIEfrhA/CZwWFnw53BJjSXZa+zPdQtVbNWqVXXQQQc54R97jX0k/nf16tULVQL9IoAAAghkIbBt2zZ9/fXXzocFemJ/Tvzcjh07sug166ZrJH1R9rE47vVTSV9m3RsnIIAAAggggAACpRUg8FNaf0ZHAAEEEEAAAQQQQMAzAQI/nlHSEQIIIIAAAggggAACCCBQaAECP4UWpn8EEEAAAQQCLkDgJ+ALGLHy90sSAooPBFUptEeDBg3SBoIsKFSnTp1Cl0H/CCCAQKgF1q1bVyHAkyzQs3z58mIY7EwS6LGATyzc810ximAMBBBAAAEEEECgSAIEfooEzTAIIIAAAggggAACCBRagMBPoYXpHwEEEEAAAQQQQAABBBDwTIDAj2eUdIQAAggggEA4BQj8hHNdozqrZLsCxQJBBxQLZZ999km5Q1DDhg11wAEHaP/991fNmjWLVRLjIIAAAr4Q2LJli1asWOF8LFu2LGWoZ/369cWsd0WGUE8xa2EsBBBAAAEEEECglAIEfkqpz9gIIIAAAggggAACCHgoQODHQ0y6QgABBBBAAAEEEEAAAQQKK0Dgp7C+9I4AAggggEDgBQj8BH4JmYBLgX0kJQsENZJ0kCTbPaiox957710e/omFgOw1/s8WDIp9rmrVqkWtj8EQQACBTAI7duxwwjsrV64sD/LE/pzscxs2bMjUZSG+brvwfC1padzOPPG79BQ1XVSICdInAggggAACCCDgkQCBH48g6QYBBBBAAAEEEEAAgVILEPgp9QowPgIIIIAAAggggAACCCDgWoDAj2sqGiKAAAIIIBBNAQI/0Vx3Zl1ZwLbbseBPLABkf47/iH2+ZHb77rtvhTBQqmCQhYTsgwMBBBDIRcCCOulCO/EBn9WrV+cyhJfnxII89hr/YeGe2H9v9nJA+kIAAQQQQAABBEIsQOAnxIvL1BBAAAEEEEAAAQSiJUDgJ1rrzWwRQAABBBBAAAEEEEAg0AIEfgK9fBSPAAIIIIBA4QUI/BTemBHCI2DfL8kCQYmfq1HqKVepUsUJ/cR2B7KwUN26dVWvXr0Kr8k+V7169VKXz/gIIJCnwLZt27R27VqtWbMm7au1sdCOhXhiQZ5du3blObonp29JE+CJBXks1JN408OTwekEAQQQQAABBBCIqACBn4guPNNGAAEEEEAAAQQQCJ8AgZ/wrSkzQgABBBBAAAEEEEAAgdAKEPgJ7dIyMQQQQAABBLwRIPDjjSO9IBAvUD/F7kC2Y1ADSQdIsi14fJmsqVWrVqVgkJugkIWH9tlnH64EBBDwSGD9+vUVwjpuAzwW8tm0aZNHVXjezTZJKyWtkLQ8Tahnlecj0yECCCCAAAIIIIBAJgECP5mE+DoCCCCAAAIIIIAAAgERIPATkIWiTAQQQAABBBBAAAEEEECg8pvd8kwvVwUCCCCAAAIIVBDgHwdcEAiUTqBeXPgnFgKy11R/Ll2lLkeuWrVqpR2ELARUu3Zt58PCRG5eY21q1qzpcmSaIVB6gc2bNztBm40bNzofsT9nerW2sXBPfKhnx44dpZ+UuwosvGMfsSBP/J9jn4u9rnHXJa0QQAABBBBAAAEESiBA4KcE6AyJAAIIIIAAAggggEAhBAj8FEKVPhFAAAEEEEAAAQQQQACBggiww09BWOkUAQQQQACB8AgQ+AnPWjKT8AukCwMlhoTqhoGjSpUqWQWEUoWJ9tprL+25556qXr2685r4keQXX2HgYw5lAj/88IO+//77Sh/btm1zPrd169aswjmpAjy7du0Ki7mFcpKFd1IFeRJvPITFgXkggAACCCCAAAJREyDwE7UVZ74IIIAAAggggAACoRUg8BPapWViCCCAAAIIIIAAAgggED4BAj/hW1NmhAACCCCAgKcCBH485aQzBHwjUF3S/mW7BVkYyAJAtqNQ/Guyz1mbPXwziyIVkhgEShUMigWFcvm6nWMBJvvYY489yv+c6b+zaZvYV6pzjdXCKTt37nReYx/x/53ua16eGwvdxAdykn0un69bfxE8bHugtWUfFuCxP6d7jd+JJ5JgEbxGmDICCCCAAAIIIJAoQOCHawIBBBBAwJcCCxcu1G9+8xtNnjzZuY/VqlUr3XvvvWrTpo0v66UoBBBAwA8CBH78sArUgAACCCCAAAIIIIAAAgi4EiDw44qJRggggAACCERXgMBPdNeemSOQSmDvJOGgxLBQ7L8TQ0O1YEUAAc8ENqYJ7WQK8GzwrAo6QgABBBBAAAEEEIiKAIGfqKw080QAAQQCJDB79mx17NhRa9farZD/HvbGNy+88IJ69OgRoNlQKgIIIFA8AQI/xbNmJAQQQAABBBBAAAEEEEAgTwECP3kCcjoCCCCAAAJhFyDwE/YVZn4IFFegWpKwkAWIakuyMFD8q5vP1Shu+YyGQF4CWyRZSGdTitd0X7OATuKOPOy0k9dycDICCCCAAAIIIIBAlgIEfrIEozkCCCCAQGEF1q1b54R9Zs2alXSgI488Um+++aYOPvjgwhZC7wgggEAABQj8BHDRKBkBBBBAAAEEEEAAAQSiKkDgJ6orz7wRQAABBBBwKUDgxyUUzRBAoCQCe2QRFooFipIFifaUVF2SvSb7KMnkGLRoAvaD8fdJPixQE/t8LiGdxHN2Fm1GDIQAAggggAACCCCAgPcCBH68N6XHCAps3LhRXbt21dSpUws++7vuuksDBgwo+DgMgECpBObMmaP27dtryxZ7j5Xkx6RJk9S5c+dSlci4CCCAgG8FCPz4dmkoDAEEEEAAAQQQQAABBBBIFCDwwzWBAAIIIIAAAmkFCPxwgSCAAAL/CQGlCwRl+nq6c2Nfs9cqZR8WZEr2Z/tc/Nfy/e9Ufdma75JkARV7jX2k++9s2ib2ne7c+NCNhW8S/ztZUCf2uXRt47/GTjl8lyOAAAIIIIAAAgggkFmAwE9mI1ogkFFg69ateuihh7Ro0SKnre1Q8vbbb2vFihUZz03XoEqVKjrkkEPUokUL1alTx2l6zjnnEHTIS5WT/S4wYcIEnXXWWWnLJPjm91WkPgQQKJUAgZ9SyTMuAggggAACCCCAAAIIIJC1AIGfrMk4AQEEEEAAgWgJEPiJ1nozWwQQQAABBBBAAAEEEEAAAQQQQCCZAIEfrgsECijw6aef6oorrtC0adOyGsXCDnfeeaeOPfZYJXlwN6u+aIxA0ATmzZundu3aafPmzSlLZ4efoK0q9SKAQLEECPwUS5pxEEAAAQQQQAABBBBAAIG8BQj85E1IBwgggAACCIRbgMBPuNeX2SGAAAIIIIAAAggggAACCCCAAAJuBAj8uFGiDQJ5CGzZskVXXXWVRo4cmbEX29HnySefVJ8+fQj6ZNSiQVgFNm7cqK5du2rq1KlJp3jkkUfqzTff1MEHHxxWAuaFAAII5CxA4CdnOk5EAAEEEEAAAQQQQAABBIotQOCn2OKMhwACCCCAQMAECPwEbMEoFwEEEEAAAQQQQAABBBBAAAEEECiAAIGfAqDSJQKJAm52LLFzBg8erCFDhhD24RKKvMDs2bPVsWNHrV27toKFheJeeOEF9ejRI/JGACCAAALJBAj8cF0ggAACCCCAAAIIIIAAAoERIPATzoLc5QAAIABJREFUmKWiUAQQQAABBEojQOCnNO6MigACCCCAAAIIIIAAAggggAACCPhJgMCPn1aDWkIrsGbNGnXo0EFz585NOceaNWtq2rRpat68eWgdmBgC2QgsXLhQv/nNbzR58mTt2rVLrVq10r333qs2bdpk0w1tEUAAgUgJEPiJ1HIzWQQQQAABBBBAAAEEEAi2AIGfYK8f1SOAAAIIIFBwAQI/BSdmAAQQQAABBBBAAAEEEEAAAQQQQMD3AgR+fL9EFBgGgR07dqhnz54aO3Zsyuk0btxYM2bMUIMGDcIwZeaAAAIIIIAAAiUQIPBTAnSGRAABBBBAAAEEEEAAAQRyEyDwk5sbZyGAAAIIIBAZAQI/kVlqJooAAggggAACCCCAAAIIIIAAAgikFCDww8WBQJEE+vTpo6effjrlaO3bt9fEiRNVu3btIlXEMAgggAACCCAQNgECP2FbUeaDAAIIIIAAAggggAACIRYg8BPixWVqCCCAAAIIeCFA4McLRfpAAAEEEEAAAQQQQAABBBBAAAEEgi1A4CfY60f1ARK4++67deONN6asmMBPgBaTUhFAAAEEEPCpAIEfny4MZSGAAAIIIIAAAggggAAClQUI/HBVIIAAAggggEBaAQI/XCAIIIAAAggggAACCCCAAAIIIIAAAgR+uAYQKJJApsBPjx49NGbMGFWtWrVIFTEMAggggAACCIRNgMBP2FaU+SCAAAIIIIAAAggggECIBQj8hHhxmRoCCCCAAAJeCBD48UKRPhBAAAEEEEAAAQQQQAABBBBAAIFgCxD4Cfb6UX2ABDIFfi655BKNHDkyQDOiVAQQQAABBBDwmwCBH7+tCPUggAACCCCAAAIIIIAAAikFCPxwcSCAAAIIIIBAWgECP1wgCCCAAAIIIIAAAggggAACCCCAAAIEfrgGECiSAIGfIkEzDAIIIIAAAhEWIPAT4cVn6ggggAACCCCAAAIIIBA0AQI/QVsx6kUAAQQQQKDIAgR+igzOcAgggAACCCCAAAIIIIAAAggggIAPBQj8+HBRKCmcAgR+wrmuzAoBBBBAAAE/CRD48dNqUAsCCCCAAAIIIIAAAgggkFaAwA8XCAIIIIAAAgikFSDwwwWCAAIIIIAAAggggAACCCCAAAIIIEDgh2sAgSIJEPgpEjTDIIAAAgggEGEBAj8RXnymjgACCCCAAAIIIIAAAkETIPATtBWjXgQQQAABBIosQOCnyOAMhwACCCCAAAIIIIAAAggggAACCPhQgMCPDxeFksIpQOAnnOvKrBBAAAEEEPCTAIEfP60GtSCAAAIIIIAAAggggAACaQUI/HCBIIAAAggggEBaAQI/XCAIIIAAAggggAACCCCAAAIIIIAAAgR+uAYQKJIAgZ8iQTMMAggggAACERYg8BPhxWfqCCCAAAIIIIAAAgggEDQBAj9BWzHqRQABBBBAoMgCBH6KDM5wCCCAAAIIIIAAAggggAACCCCAgA8FCPz4cFEoKZwCBH7Cua7MCgEEEEAAAT8JEPjx02pQCwIIIIAAAggggAACCCCQVoDADxcIAggggAACCKQVIPDDBYIAAggggAACCCCAAAIIIIAAAgggQOCHawCBIglEKfCzdetWvf322xo/frymTp2qxYsXa/v27eXS9erV09FHH63u3bvr5z//uY466igleUDZs5VZt26dpk2bpokTJzr1rFixQmvWrKnQv9V0wAEHqH379uratavatWunOnXqeFZDYkdffPGFbr/9dv3lL3/Rrl279NJLL6lbt26Vxvvhhx80e/Zs3XbbbXr11Vcdx2rVqqlXr1668cYbdcwxx7iu8bvvvtOTTz6pe++9VytXrtRdd92lAQMGpD3fzvnb3/6mJ554Qv/4xz/K19G8OnTooGuvvVYtW7bUHnvs4bqObBsm1n3JJZdo5MiR2XZTqf3OnTs1a9Ysx3by5Mk65JBDNHPmTDVs2DBl33bO3Llz9ec//1kTJkzQN99847StUqWKjj/+ePXp00eXXnqp9ttvv7zrc9uBXd92bdg6Wf3//ve/k36/dezYUT179nS+9wq5Xm7rph0CCBRGgMBPYVzpFQEEEEAAAQQQQAABBBAogACBnwKg0iUCCCCAAAJhEiDwE6bVZC4IIIAAAggggAACCCCAAAIIIIBAbgIEfnJz4ywEshaIQuDn008/1e9//3sn6JPNccQRR2jo0KHq0aOHZ0GEWFDmlltuccIcuRydOnWSnd+iRQtPAkkW1rFaLGAyZ86cCiUlC/x8++23+vWvf53S04I/zz77rM4999yU9SWGWuIHTRf4Wb9+vQYPHqzhw4c7gaR0h63fc889p5NPPjkX5qTn2PrNnz9f9n3zzDPPVKgh38BPYoAoVkC6wI/V89Zbb6lfv35asGBBxnlef/31GjJkiGrUqJGxbS4NrJ4PP/zQCWxle33vv//+svr69u2rffbZJ5fhOQcBBHwsQODHx4tDaQgggAACCCCAAAIIIIBARQECP1wRCCCAAAIIIJBWgMAPFwgCCCCAAAIIIIAAAggggAACCCCAAIEfrgEEiiQQ5sBPpmCKW2ILjFi4w3YgyedYvXq1E2Z48cUXK3VTq1YtnXHGGc5uPhaGseDNxx9/nDbUYju2PPzww7Jzczlsx5U//vGPevTRR7Vly5akXSQGfizsYjsN2e5I6Y6aNWvqzTffdHbZiT82bdrkzP/mm2/WV199lbSLZIEfC5K88MILuuKKK2ShH7eHhY/GjBnj7NqUzxGr23Y/+vzzz5N2lUvgJxYgsjmPGjUqab+pAj+5Xt8WGDMTr3eKSlWPBXlsxyXbNct2GNq4caNee+013X///UktLewzYsQInX/++Z4F7fJZe85FAAFvBAj8eONILwgggAACCCCAAAIIIIBAEQQI/BQBmSEQQAABBBAIsgCBnyCvHrUjgAACCCCAAAIIIIAAAggggAAC3ggQ+PHGkV4QyCgQ1sCPhU0uuOACrVq1qtygWbNmGjhwoE4//XQneGBhi5UrV2rSpElpAyjWgQVYLHDys5/9LKNpsgapgjIHH3ywnnzySaemPfbYo8KpFjJ56KGHdNNNN8l24Ul2/PSnP9XYsWNdhzfS7eaTrP/4wM+SJUt05plnatGiRa4MLJD01FNPOW1T7YqTrKPEwI+FkQYNGqQHHnjA1biJjerWraspU6Y4OyJle9juULbLU+JuPsn6ySbw4yZAFBsjWeDHAmG285SFtnI5Lr/8cmeXJAtEeXGkqufWW2/VDTfckHRHIQu2Pf/887JaNm/enHMZ//M//6OXX35ZjRo1yrkPTkQAgcILEPgpvDEjIIAAAggggAACCCCAAAIeCRD48QiSbhBAAAEEEAirAIGfsK4s80IAAQQQQAABBBBAAAEEEEAAAQTcCxD4cW9FSwTyEghb4MdCPCNHjtRll11WvjuOhXWeeOIJJwCUGKqJ4Vn4wAIQ119/fcpwTa67xXzwwQc666yzKoUzjjrqKGenk0MPPTTtGs6YMcMJGq1duzZpu8GDB2vIkCFK8jB1efvvvvvOCRbde++9TsjJ7REL/Kxbt84JmLzxxhtuT1Xbtm3Vu3dvDRs2LOWuOMk6iw/82K5IF154oV599VXX4yZraEGlcePGqXbt2hn7sWth8uTJsrCKBVncHm4CP9kEiGLjxgd+7Pr+61//ql69eqW8Tt3UW6VKFY0fP965LvM9Xn/9dZ133nmVrk/7u8XCPumuSxs70/WdqT77/p42bZqaN2+eqSlfRwCBEgoQ+CkhPkMjgAACCCCAAAIIIIAAAtkJEPjJzovWCCCAAAIIRE6AwE/klpwJI4AAAggggAACCCCAAAIIIIAAApUECPxwUSBQJIEwBX4sDGG78Fx00UXlYZ/GjRtr4sSJOvbYY12JpgovxE7OdrcYC9p07ty5UnDEHny2nYU6derkqi7bYebiiy9O2tZqeuedd9S0adOUfdm8OnTo4IQvGjZsqG3btrkK/ljgx2rs16+fE5qyo169es75tktNuqN9+/bOzi0WmrFzLGzz7bffZgyqxAI/FvY599xz9dZbb5UPY6GrLl26qHXr1rK1/f77753QlK277QSU7njuuefUs2fPjN4WburYsaNmzZqVVd1uAj9jxoxxAkwWuHG7DrHAz4EHHljp+rbJHHPMMbKdnsxkzz331OLFi2VztaBZuqNly5bOzkd16tTJaJKqwezZsx2rxDCa7e70+OOPu95BaMSIEbrqqqtyqoPAT05snIRA0QUI/BSdnAERQAABBBBAAAEEEEAAgVwFCPzkKsd5CCCAAAIIRESAwE9EFpppIoAAAggggAACCCCAAAIIIIAAAmkECPxweSBQJIEwBX4snHLOOeeUh32yDefEyJ9//nknlGEBomSH7VwzYcIEV0GJVL4nnXSSs2uNBWHcHGvWrHECO3Pnzk3a/Oabb9Ytt9ySsisL5yxfvtzZTSi2y9H8+fPVtWtXJyCS6jBTczBXO+6//35dffXVzp/N6fLLL3dCPckOC+7Yrko2x1ioxEI511xzjbPbUKrDzuvbt2+FHYWOOOIIZ3ci2+nIQj+Jx/r1653AyOjRo1P2a8EU29WmRo0aGcm//PLLrOt2E/hJtg6ZdriJBX6s3fnnn19+fZvRwIEDdfDBB1eaj62ZXV8WcEq1M1S2obPEQVasWKHTTz9dH3/8cYUv5RLA2bhxo3MtTp06NenaxAJjyb542mmn6cEHH3T1/Zhx4WmAAAIFEyDwUzBaOkYAAQQQQAABBBBAAAEEvBYg8OO1KP0hgAACCCAQMgECPyFbUKaDAAIIIIAAAggggAACCCCAAAII5CBA4CcHNE5BIBeBsAR+lixZojPPPFOLFi0qZxg1apR69+6dNYuFUixYYTsDpTpiu9Ck69wCNj/5yU+0YMGCSs1s9xvr33a9cXsMGjRIQ4cOTdrcdr0ZO3as9tprL7fdOe1iO86kOsl2afnTn/7khDrsWrnhhhucXYJix8KFC51QT+JuMrbjjNWTbPeYjz76SBaaShVEGTx4sCxwY7sa2U44d9xxh6677rqMQR0LjXTv3t3Z8SfZkUsQJb4fC0a1adPG2aUo2eEm8JPsPAvnWAhq+PDhSfu1wM9tt93mGJhZs2bN9Oyzz+q4447LuNaJIbjEE2wnnqeeeqrCmmbsVHJCYDfddJNuv/32Ss1zvRYnT57s7N6ULGhn39vjxo3L6vvFzTxogwACxRMg8FM8a0ZCAAEEEEAAAQQQQAABBPIUIPCTJyCnI4AAAgggEHYBAj9hX2HmhwACCCCAAAIIIIAAAggggAACCGQWIPCT2YgWCHgiEIbAz44dO5zAxIgRI8pNcgnUxIOmCx9YuyZNmujtt99WgwYNUq7D9OnTZbuPWH2JRy71WeChR48eScfLdsegWCeZQiyNGzd2dgCynXwskJJsd53t27fr73//u7MDz9atW3XFFVfoF7/4RcqAzoYNG5xgh/kkO+yhcAt91K9f39lFyHaRcXu89957Tshq27ZtSU+xEFGvXr3cdlehne3Oc/bZZ+uNN95Ien6ugR/rLN3a2tdjJhbQefjhh1WrVi1Xc7Br7+KLL3aCXcmOXK8bC4CZ86pVqyp1awEt23ko28P6su+LTz75JOmpzz33nLNjEQcCCARTgMBPMNeNqhFAAAEEEEAAAQQQQCCSAgR+IrnsTBoBBBBAAAH3AgR+3FvREgEEEEAAAQQQQAABBBBAAAEEEAirAIGfsK4s8/KdQBgCP8lCHvmGA2x3ntatWzthl1RHpjEmTJigs846K+npuQR+5s2bp3bt2mnz5s2V+rRdYGbOnKmGDRtmdY0tW7ZMrVq10ldffZXyPAs32a45jRo1yqrvVI0tzGM7L40ePTplfxY0sh2Qjj322KzGXLdunTp27KhZs2YlPc+CYQ8++GBWfcY37tOnj55++umk5+cT+JkzZ44TdrHdpVIdN998s2yXp2Shq3QTSreL07777usEr7J1vuWWW3TrrbcmHdZ2FerWrVtOxtdee60eeuihpOfauo4fPz7jTk85DcxJCCBQcAECPwUnZgAEEEAAAQQQQAABBBBAwCsBAj9eSdIPAggggAACIRUg8BPShWVaCCCAAAIIIIAAAggggAACCCCAQBYCBH6ywKIpAvkIBD3wk2wHkwMPPFDvvvuuLDSS62E71dhuOpMmTUrZhX3dwhRVq1ZN2sbrwE+63XgOOuggJ/CTbSgn064qNrFRo0Y5AR0vj3TBmVzDPrH60oVGLrroItkuP0kePHc1vV/96ld68sknk7bNJ/CTLsxlg+Ua9rFz58+fr1NPPVWrV6+uVHeNGjU0depUnXzyya7mb402btyorl27OuclHjVr1tS0adPUvHlz1/3FN0y301G+fedUECchgIBnAgR+PKOkIwQQQAABBBBAAAEEEECg0AIEfgotTP8IIIAAAggEXIDAT8AXkPIRQAABBBBAAAEEEEAAAQQQQAABDwQI/HiASBcIuBEIeuAnWZihS5cuGjt2rPbaay83BCnbpAt32EmHHnqoEyyysE2yI13QomfPnk6QJlVYKFl/6XbjyTUMkS68YTXkshORG/R0gZ+77rpLAwYMcNNN0jaPPfaY+vbtm/Rr+c4n3fdLoQI/ue7eFAPIFOrKdkeedNd1rtdhrNZMwScLa/Xq1Svna4MTEUCgdAIEfkpnz8gIIIAAAggggAACCCCAQJYCBH6yBKM5AggggAACURMg8BO1FWe+CCCAAAIIIIAAAggggAACCCCAQGUBAj9cFQgUSSDogZ9k4Y6BAwfqjjvuyFswk02m3VFs96FrrrlGI0aMqFBL9erV9frrr6tt27ZZ1ViKwI8Fp7p3755VnW4aDx06VIMGDUraNN/Aj9c7K8UXWajAz9KlS9WqVSt9/fXXlUzyDfxkCnVlG/ixa7dDhw764YfEZz+kfAM/6a5xg/Hqe9vNNUobBBDwVoDAj7ee9IYAAggggAACCCCAAAIIFFCAwE8BcekaAQQQQACBMAgQ+AnDKjIHBBBAAAEEEEAAAQQQQAABBBBAID8BAj/5+XE2Aq4FMoVa8tm1xHUROTbcunWrevTooUmTJlXowQI2V155ZY69/ve0+++/X7/73e/S9pMpELNlyxYNGzZM5mx/Pv744zV8+HBn55xsj1IEfrINg7idU7rrLt/AT7pdYk499VTnetl7773dllqhXaECP+nWNt/Aj00g3Y5Kma7hRKh0gap8Az9r1qxxwkRz585Nuj5+/vsopwuKkxCIkACBnwgtNlNFAAEEEEAAAQQQQACBoAsQ+An6ClI/AggggAACBRYg8FNgYLpHAAEEEEAAAQQQQAABBBBAAAEEAiBA4CcAi0SJ4RAIcuDHdkNp06aNlixZUrLFyDeckk3hBH7caaUL/OQbnglj4Cfba7iQgZ9MuxER+HH3PUArBPwoQODHj6tCTQgggAACCCCAAAIIIIBAUgECP1wYCCCAAAIIIJBWgMAPFwgCCCCAAAIIIIAAAggggAACCCCAAIEfrgEEiiQQ5MDP9OnTddppp2nHjh1F0qo8TLZhiVwK3bRpk1588UXZWJ9++mnSLnLdWSVTwCJsO/wQ+Mn/Gk4X+LHebQelzp0753KpK9P1SOAnJ1ZOQsAXAgR+fLEMFIEAAggggAACCCCAAAIIuBEg8ONGiTYIIIAAAghEWIDAT4QXn6kjgAACCCCAAAIIIIAAAggggAACZQIEfrgUECiSQJADP+PGjVOPHj0qSZ155pk67LDDiiJ4zjnn5BxuSFfgzp07NWvWLN1xxx2aPHmydu3alXY+BH7+y8MOP5UvlT59+ujpp59Oeg1lG1qbM2eO2rdvry1btiTt75lnnlGvXr1y+v7LFPi55ppr9OCDD+bUNychgEBpBQj8lNaf0RFAAAEEEEAAAQQQQACBLAQI/GSBRVMEEEAAAQSiKEDgJ4qrzpwRQAABBBBAAAEEEEAAAQQQQACBigIEfrgiECiSQJADP6lqL9SuNMVYkvXr12vEiBG69957tXLlygpDHnDAAVq1alXS8A+Bn/9SEfipfKV6Gfj5+uuv1aZNGy1ZsiTpt0Q+oZwNGzaoS5cust27kh35hImK8f3LGAggkFqAwA9XBwIIIIAAAggggAACCCAQGAECP4FZKgpFAAEEEECgNAIEfkrjzqgIIIAAAggggAACCCCAAAIIIICAnwQI/PhpNagl1AJBDvz86le/0pNPPllpfSwwc+WVVwZq3T799FMNHTpUFmiI382nSpUq6t27twYMGKA6deqodevW+uqrryrNjcDPf0kI/FS+9L0M/OzYsUM9e/bU2LFjk36P2e4/EydOVO3atbP+Hly2bJlatWqV9BqvW7eu3nnnHTVt2jTrfjkBAQRKL0Dgp/RrQAUIIIAAAggggAACCCCAgEsBAj8uoWiGAAIIIIBAVAUI/ER15Zk3AggggAACCCCAAAIIIIAAAggg8F8BAj9cDQgUSSDIgZ9UIYa77rrLCcj4/fjhhx80e/Zs/d///Z9mzpxZodz9999fgwYNkoWaatWq5XwtXRiCwM9/+Qj8VL7yvQz8WO9jxozRhRdemPRbLNdr0TqbM2eOLDC0ZcuWSn137NhR48ePV40aNfz+rU19CCCQRIDAD5cFAggggAACCCCAAAIIIBAYAQI/gVkqCkUAAQQQQKA0AgR+SuPOqAgggAACCCCAAAIIIIAAAggggICfBAj8+Gk1qCXUAmEM/FxzzTV68MEHfbtuFvT58MMPnV2IEoM+TZo0kQWWunbtqj322KPCHAj8uFtSAj+VnbwO/Hz33Xfq3LmzE9BJdgwePFhDhgxRkgf80y7iY489pr59+1ZqY/1MmjRJnTp1cncR0AoBBHwnQODHd0tCQQgggAACCCCAAAIIIIBAKgECP1wbCCCAAAIIIJBWgMAPFwgCCCCAAAIIIIAAAggggAACCCCAAIEfrgEEiiQQxsBPly5dNHbsWO21115FUnQ/zNKlS3Xttdc6O5XEH/vss49GjBih888/v1LQJ9aOwI87ZwI/lZ28DvzYCC+99JLOOecc7dq1q9KADRs21LRp03TkkUe6WzTJ2dXH+psyZUqlc8477zw9++yzqlatmuv+aIjA/2fvXmAuq8q7gT8Bh3ArwwgFqUWsAlowthEG8IIKjIgjQgBFQKAkqKFBsCJ2KER7kZvy4Q0oRarpFFRKy0WwwIDIvUDBfLUpxIDWKFIKogyUiwXBz3XCyzfMeztn73P2Xmvv30mIhtl7rWf9nj0kK1n/LAJ5CQj85NUP1RAgQIAAAQIECBAgQGAOAYEfnwcBAgQIECAwp4DAjw+EAAECBAgQIECAAAECBAgQIEBA4Mc3QKAhgS4GfrbZZpu44YYbYuONN25Icf5p0q0+F154YXz4wx+Oxx577EUvHHrooXHGGWdECv3M9RP4md85PSHwM91pEoGfX/3qV5Fu00pBtZl+hx12WHz5y18eOqQzW4Boq622imuuuSa22GKL4T4ATxEgkKWAwE+WbVEUAQIECBAgQIAAAQIEZhIQ+PFdECBAgAABAnMKCPz4QAgQIECAAAECBAgQIECAAAECBAR+fAMEGhLoYuBnnXXWGQR+Fi9e3JDi3NOkm0tOOOGE+PznP/+iB9dYY4344he/GEceeWTMcBB62qACP8O1U+BnutMkAj9plieeeCKOOOKIOP/882dsTvrvyyc+8Yl5v+8f/OAHkW7muvfee180zuabbz64SegP//APh2u+pwgQyFZA4Cfb1iiMAAECBAgQIECAAAECqwsI/PgmCBAgQIAAgTkFBH58IAQIECBAgAABAgQIECBAgAABAgI/vgECDQmUHPg5+uijBzfjzPQ79dRTY9myZQ0pzj7NbIGIFPb5yle+EimIMUzYJ80g8DNcOwV+pjtNKvCTZpot0DZVxcc+9rE46aSTIgXxVv+lm6+uu+66SLcB3XfffS/649e+9rVx8cUXx+///u8P13hPESCQtYDAT9btURwBAgQIECBAgAABAgRWFRD48T0QIECAAAECcwoI/PhACBAgQIAAAQIECBAgQIAAAQIEBH58AwQaEsg98HPmmWfGWWedFZdffnlsueWWL1KZq/Ydd9wxVqxYEQsXLpyI5IMPPhh/+qd/Ori5Z+utt55xjmeeeWZwe8+555477c8/9KEPDda1YMGCoesT+BmOSuBnutMkAz9ptqngzoc//OH44Q9/OK2ADTbYYHAT0H777Rfp1p6nn346brrppkHo7frrr5/2/Ec+8pFBSCi950eAQDcEBH660UerIECAAAECBAgQIECgFwICP71os0USIECAAIHqAgI/1e28SYAAAQIECBAgQIAAAQIECBDoioDAT1c6aR3ZC+Qc+Hn00Ufjne98Z2y44YZxySWXTLshJIWA9tprrxmN08HiK664IvbYY4+J9OCyyy6LvffeO04//fQ45phjZpzj/PPPj0MOOWTan2288caDkMO22247Um0CP8NxCfxMd5p04GdqxhtvvHHwdy7d+jPqL916tc8++wyCPq95zWtGfd3zBAhkLiDwk3mDlEeAAAECBAgQIECAAIH/LyDw42sgQIAAAQIE5hQQ+PGBECBAgAABAgQIECBAgAABAgQICPz4Bgg0JJBz4Ofiiy+O9773vXHKKafEsmXLpol873vfi5133jn+53/+Z0atPffcMy688MJpQaG6tCnMkIIJV1999eCfJUuWTBvyoYceil133TXuuuuuaX+Wbjm54IIL4iUveclIpQj8DMcl8DPdadKBn3TDzz/90z/FBz7wgUg3W+27775x4oknRurFlVdeGf/yL/8SP/nJT+K55557obhFixbFK17xisHfk6VLl8Zb3vKWWHvttYdrsqcIEChOQOCnuJYpmAABAgQIECBAgACB/goI/PS391ZOgADrkvIRAAAgAElEQVQBAgSGEhD4GYrJQwQIECBAgAABAgQIECBAgACBTgsI/HS6vRaXk0CugZ/HH388UmDnjjvuiHRryHbbbTeN7ZFHHondd9897rzzzllJzzvvvDj44IPHSn7NNdcMbjHZfPPN45ZbbomXv/zl08ZPgZ4DDzxwxnnnuhVorkIFfoZro8DPdKdJBn5S2Gf58uVx+OGHDwI9u+22W1x00UWxcOHC4RrmKQIEeiEg8NOLNlskAQIECBAgQIAAAQLdEBD46UYfrYIAAQIECExMQOBnYrQGJkCAAAECBAgQIECAAAECBAgUIyDwU0yrFFq6QK6Bn6nbfXbYYYdYsWLFrOGBo48+Os4444xZ27DhhhsO3k/jjOM3FUS64YYb4oADDogUKJrppp656rrsssviPe95z8jlCPwMRybwM91pUoGfFPY566yz4qMf/egg7LPVVltFCsRtscUWwzXLUwQI9EZA4Kc3rbZQAgQIECBAgAABAgTKFxD4Kb+HVkCAAAECBCYqIPAzUV6DEyBAgAABAgQIECBAgAABAgSKEBD4KaJNiuyCQI6Bn4ceeih23XXXuOuuu+LP//zP4y/+4i9mpb7qqqti6dKlkYIHs/3GFUJIc5x22mmxbNmywVTf/OY3Y6+99po27RNPPBF77713XHvttTOWlG4/2XfffUf+fAR+hiMT+JnuNKnAT/qW999//0HYJ/0mcaPWcF33FAECuQsI/OTeIfURIECAAAECBAgQIEDgBQGBHx8DAQIECBAgMKeAwI8PhAABAgQIECBAgAABAgQIECBAQODHN0CgIYHcAj8pVPOpT30qTjzxxMHNOdddd1285S1vmVXj0UcfjXe+851x++23zym27bbbxqWXXhpbbrllZdlVww2LFy+OK6+8MjbaaKNp4616C9BMk5100klx/PHHj1yHwM9wZAI/050mEfj513/918HfvZUrVw4mfNnLXha33HJLvOpVrxquUZ4iQKBXAgI/vWq3xRIgQIAAAQIECBAgULaAwE/Z/VM9AQIECBCYuIDAz8SJTUCAAAECBAgQIECAAAECBAgQyF5A4Cf7FimwKwLzBX7e9ra3xbe+9a1Yf/31G1nyqqGa7bffPq6++upYtGjRnHOff/75ccghh8xb38Ybbxxf//rXY8mSJTHDweNZ308hpMsvvzwOPPDAePLJJwfPzXWTyXyBnxSSuOSSS2KdddaZt+ZVH/jpT38aO+20U9x///3T3lt33XXjxhtvjO22226kMeer9bLLLov3vOc9I405zMNzfXennnrqC7coDTPW6s8I/ExXG3fg56mnnhrc7JP+2zD1E/ip8rV6h0B/BAR++tNrKyVAgAABAgQIECBAoHgBgZ/iW2gBBAgQIEBgsgICP5P1NToBAgQIECBAgAABAgQIECBAoAQBgZ8SuqTGTgjMFQRIC2wy8PPtb3873ve+971wY8hRRx0VX/rSl+Z1Trf8pFDKTTfdNO+z6YHDDjssPv3pT8fv/u7vzvv8Y489FieccEKceeaZLzy78847DwJACxcunPH9X/7yl7HffvvFFVdcMeOfr7XWWpHWmsYZ9nfPPffE+9///vi3f/u3WV9J873rXe960Z+nsFIKAqXw1HrrrTft3bYCPyeffPLAdaZf1RuQpsYqMfAzV5jr5S9/edx2221Dfa+zfRzjDvxcddVVsXTp0kjf16q/ww8/PM4444yRw2zD/j3wHAEC5QoI/JTbO5UTIECAAAECBAgQINA7AYGf3rXcggkQIECAwGgCAj+jeXmaAAECBAgQIECAAAECBAgQINBFAYGfLnbVmrITSIf1Dz744MGtN7P9xhE2mG/hM92gkw4Gp9t90m08w/xS2Cc9+/TTTw/z+OCZ9HwKQrz1rW+NzTbbLBYsWDD49ytXrow777xzcItPuj3oueeee2HMYcM6Rx999CD4MNtvt912i3Sb0Wyhoan3nn322Vi+fHkcccQR8cwzz8y5tjTevvvu+8IzyfVzn/tcXHnllXHppZfOeEvTfIGf008/PY455pihTYd9cK4AyqGHHjpYc9XfJAM/cwWVUsjrggsuiJe85CUjlz5XzVVvb1q1iHEHfub6vtPfoxQG2n333WOTTTaJdLPWa17zmmkma665Zmy00UaR/tePAIHuCwj8dL/HVkiAAAECBAgQIECAQGcEBH4600oLIUCAAAECkxEQ+JmMq1EJECBAgAABAgQIECBAgAABAiUJCPyU1C21FivwyCOPDA7lp3DLXL9vfOMbccABB0xknT//+c/jk5/8ZJx99tkvGn+bbbaJG264YRAWGOaXwi2nnXZaLFu2bJjHKz/zmc98Jj7xiU/EDAeXXzTmZZddFnvvvfec87z3ve+Nv/3bv5019HP33XcPbiO64447BuOk4Ee6PWjVANKqExx55JGDkFGqLYWD0k05f/mXfxkpXPTNb35zxht+Hn744cEtTmmumX5p/q9+9avzrncU0PluQDrooIMGQav5jGeb8+abb45ddtklfvWrX0175Ld+67cGN0H9wR/8wSglv/DsXMGZOrdhpRuf0t/F1W/MSROvs846g78LixcvrlRzckh/f1MgbKZfupUnfYfD/ubr37DjzPZcCt+l0NRLX/rS2G677Qb/pH5uvfXWwkF1cb1PoEUBgZ8W8U1NgAABAgQIECBAgACB0QQEfkbz8jQBAgQIEOidgMBP71puwQQIECBAgAABAgQIECBAgACBaQICPz4KAg0I3HrrrfH2t7993ltxUugm3QKUbsSpGsJYdTnpVpl///d/j3POOWfaDTpTz60aXhmWIoVc0nvnnnvusK+M9NyHPvShOOuss164CWiulx988MGB7fe///0553j1q18dn/3sZwdhj/XXXz+SzbXXXjsI60wFfdIAe+21V3z605+OAw88cNZwTnrugx/84GDeL37xi4P3N9xww1ixYkXssMMOM9bxH//xH7HzzjsPbjWa6ZdueEoBmd/7vd8byWquh++///5485vfHD/+8Y9nfGz77bcf3O60aNGiSnOeeeaZcdRRR836bgo/Jc9Rf/MF5F72spfFLbfcEq961atGHTpSkOy4446b9b0UgPrABz4w8rjphfm+xSpBpfSdfeUrX6lUT9WXUvAp9fWEE06IDTbYoOow3iNAoCUBgZ+W4E1LgAABAgQIECBAgACB0QUEfkY38wYBAgQIEOiVgMBPr9ptsQQIECBAgAABAgQIECBAgACBGQUEfnwYBCYs8Oijj8Z+++03CJcM+1tvvfVi0003jRTIWLhw4bCvxf/+7//G7bffPgizPPDAA7PeULPqgFVDGSn0c/TRR8ff/M3fDF3fMA+mW3LSDSmjrPv000+PY489dpjhZ31mjTXWiFNOOSU+9rGPDRz33HPPwW0vw/zSuxdeeOGgzzP90m0yadwUDprrN0rQaZi6UnjlkEMOmfXRdCg83Sr1/ve/f5jhXvRMujHqXe9614vCUqsP8r73vS++9rWvDRXcWvXdiy++ONKtTDPdwjP13MknnzwI7owSjBum5hTKuvzyy0f6/qZqms97rbXWinTDUJpj2F8KgaUA4NNPPz3sK2N7LoV9Uv/e/e53j+Q8tgIMRIBAJQGBn0psXiJAgAABAgQIECBAgEAbAgI/baibkwABAgQIFCQg8FNQs5RKgAABAgQIECBAgAABAgQIEJiQgMDPhGANSyAJ3H333XHYYYfNGYpoU2qLLbYY3JSSbpep8kuhn3Rjyic/+ckqr097J92+kwIoL33pS0car0qoatUJNt988zjvvPMi3cAy9UthpjPOOGPeOlLYJ93A8kd/9EczhiJSyCT5nH322fOOlR5IN+J84QtfqHXTTwrKpJt7DjjggFlvFJoqJt1MdMEFFwxuPho2PPPQQw/FH//xH0cK5sz3++hHPzq4RSmF2Ib5pduwksHDDz885+PJ/ctf/vLg79eaa64579CPPfbYoOZ0g9Z8v4MOOmjQr2Fvt3n22Wfjsssui4MPPjiefPLJOYdP31oKh+24445DeadeLl++PA4//PChAnzzrW3UP5/v+x51PM8TIDB5AYGfyRubgQABAgQIECBAgAABAmMSEPgZE6RhCBAgQIBAVwUEfrraWesiQIAAAQIECBAgQIAAAQIECAwvIPAzvJUnCcwq8Mtf/nIQDrn33nsHz6QAyvXXXx8pGJHzL4UlvvrVrw4VPJhrHekmnBRI+OEPf1h5uemGnr/6q7+KddZZp9IY//3f/x37779/pBtRRvmlW2jSLUWrh4yuuuqqWLp06Zy3zCxYsGBwA0q6jWbqgPXKlSvj1FNPjR/96Edx8803x3/913+NUs4Lzy5atCje+ta3RgplpduBXvnKV845zpVXXhmXXHJJ5W8vBXJe97rXxetf//qBRbo9J4WB0m9q7HTzUQqIjdrnFBrZdtttY/HixfHbv/3bM46d/q7ceOON8cgjj4zktWrdKUSTvsP0m+rDL37xi/je974Xd95558iBmVe84hWx0047DW772WeffQY3Gq0+9n/+53/GbbfdFk888cRIdU/1d5NNNnnR2LMNMo6/YyMVuMrD6667bnznO98ZhJT8CBDIX0DgJ/8eqZAAAQIECBAgQIAAAQLPCwj8+BQIECBAgACBOQUEfnwgBAgQIECAAAECBAgQIECAAAECAj++AQJjEHj88cdjzz33jHQov6Rfuk0n3QIzjt9TTz01uJ0nBUV+9rOfDT3kO97xjsGNNttss83Q78z2YApd/Nmf/dlQN/Ok21vSDTEpJDTTzTbp9qIjjzwyzj333BmnS+GVv/u7v5tW9wMPPDAIifzkJz+pvZ40QApbpCDMdtttN+d46aalZD+OXwq6pBDLZpttNhiulLEPPfTQwW046TfuPqQQ17JlyyY+9lz9e/DBBwf/nUnhpRQ2S7/0nTbxS7dffetb34r111+/ienMQYBADQGBnxp4XiVAgAABAgQIECBAgECzAgI/zXqbjQABAgQIFCcg8FNcyxRMgAABAgQIECBAgAABAgQIEBi7gMDP2EkNSKDfAs8++2zcc889ccEFF8SKFSsG/3/VW1vSzSZveMMb4sADDxyEFzbddNOxg913331xzjnnDGpY9Taa3/md34kUMDrooINil112eSE0MVsBKUyRxjnllFMGN/Wkm2re+MY3DkJFe+yxR6y55ppjr92ABGYSWDWAttVWW8UVV1wRW265ZaS/bz//+c/j6aefjrvvvjsee+yxSDcx3X777ZFuHku/9Mx3v/vdSLcdrfpLfz5sOC8FCK6++upYsmSJBhEgkLmAwE/mDVIeAQIECBAgQIAAAQIE/r+AwI+vgQABAgQIEJhTQODHB0KAAAECBAgQIECAAAECBAgQICDw4xsgQIAAAQIZC6SwTwqZnX766YPQ2VVXXTUIro3zt3LlykH4JwWDLr300rj44oun3R500kknxfHHHz/OaY1FgMAEBAR+JoBqSAIECBAgQIAAAQIECExGQOBnMq5GJUCAAAECnREQ+OlMKy2EAAECBAgQIECAAAECBAgQIFBZQOCnMp0XCRAgQIDAZAXS7Tyf/exnXwjanHzyyXHcccfFDAf6x1pIuinoqKOOir//+79/YdxDDz00li9fPtZ5DEaAwPgFBH7Gb2pEAgQIECBAgAABAgQITEhA4GdCsIYlQIAAAQJdERD46UonrYMAAQIECBAgQIAAAQIECBAgUF1A4Ke6nTcJECBAgMDEBH7961/HaaedFsuWLRvMsXjx4rjyyitjo402mticqw781FNPxT777BMrVqwY/GuBn0bYTUKgtoDAT21CAxAgQIAAAQIECBAgQKApAYGfpqTNQ4AAAQIEChUQ+Cm0ccomQIAAAQIECBAgQIAAAQIECIxRQOBnjJiGIkCAAAEC4xK46KKLYv/994/nnntuMOQ3vvGNOOCAA8Y1/FDjfO5zn4uPf/zjg2cFfoYi8xCB1gUEflpvgQIIECBAgAABAgQIECAwrIDAz7BSniNAgAABAj0VEPjpaeMtmwABAgQIECBAgAABAgQIECCwioDAj8+BAAECBAhkJnDXXXfF29/+9nj44YcHlb32ta+N66+/PjbddNNGKz3nnHPiiCOOGMx50kknxfHHH9/o/CYjQGB0AYGf0c28QYAAAQIECBAgQIAAgZYEBH5agjctAQIECBAoRUDgp5ROqZMAAQIECBAgQIAAAQIECBAgMDkBgZ/J2RqZAAECBAiMLPDoo4/GfvvtF9dee+0L7x500EFx/vnnxwwH+Ucef5QXTjjhhDj55JMH81599dWxZMmSUV73LAECLQgI/LSAbkoCBAgQIECAAAECBAhUExD4qebmLQIECBAg0BsBgZ/etNpCCRAgQIAAAQIECBAgQIAAAQKzCgj8+DgIECBAgEBGAqeffnoce+yxL6ro0EMPjeXLlzda5YMPPji4Zej73/9+7LjjjrFixYpYuHBhozWYjACB0QUEfkY38wYBAgQIECBAgAABAgRaEhD4aQnetAQIECBAoBQBgZ9SOqVOAgQIECBAgAABAgQIECBAgMDkBAR+JmdrZAIECBAgMJLAfffdF7vuumv84Ac/eNF7S5cujYsuuijWXnvtkcar+vCvf/3rOPXUU+P4448fDHH22WfHEUccUXU47xEg0KCAwE+D2KYiQIAAAQIECBAgQIBAPQGBn3p+3iZAgAABAp0XEPjpfIstkAABAgQIECBAgAABAgQIECAwr4DAz7xEHiBAgAABAs0IfO1rX4uDDz542mRrrLFG/PM//3PssccejRSSwkX7779/PPfcc7HzzjvH5Zdf7nafRuRNQqC+gMBPfUMjECBAgAABAgQIECBAoCEBgZ+GoE1DgAABAgRKFRD4KbVz6iZAgAABAgQIECBAgAABAgQIjE9A4Gd8lkYiQIAAAQK1BD7zmc/EcccdN+MYG264YfzjP/5jLFmypNYcc72cbvY577zz4oMf/GA888wzkeZcsWJF7LDDDhOb08AECIxXQOBnvJ5GI0CAAAECBAgQIECAwAQFBH4miGtoAgQIECDQBQGBny500RoIECBAgAABAgQIECBAgAABAvUEBH7q+XmbAAECBAiMTeCcc86JI444Ys7x0p9/6lOfis0222xs86aBHnvssUHY6Oyzzx6Mm24VuvDCC2O//fYb6zwGI0BgsgICP5P1NToBAgQIECBAgAABAgTGKCDwM0ZMQxEgQIAAgS4KCPx0savWRIAAAQIECBAgQIAAAQIECBAYTUDgZzQvTxMgQIAAgYkJ/OhHP4qdd9457r///nnn2GOPPeL444+PxYsXx9prrz3v8zM9kG70+fGPfxxf+tKX4swzzxzc6pN+CxYsiAsuuCD23XffSuN6iQCB9gQEftqzNzMBAgQIECBAgAABAgRGFBD4GRHM4wQIECBAoG8CAj9967j1EiBAgAABAgQIECBAgAABAgSmCwj8+CoIECBAgEBGAhdddFHsv//+8dxzzw1d1atf/ep429veFm9605tik002ide//vWx1lprTXv/8ccfj7vuuivuueeeuPrqq+O2226LJ5544kXPbbzxxvEP//APseuuuw49vwcJEMhHQOAnn16ohAABAgQIECBAgAABAvMICPz4RAgQIECAAIE5BQR+fCAECBAgQIAAAQIECBAgQIAAAQICP74BAgQIECCQkUC6defyyy+PAw88MJ588slGK3vjG98YX//61+OVr3xlo/OajACB8QkI/IzP0kgECBAgQIAAAQIECBCYsIDAz4SBDU+AAAECBEoXEPgpvYPqJ0CAAAECBAgQIECAAAECBAjUFxD4qW9oBAIECBAgMHaBn/70p3H00UfHJZdcMvaxVx9wwYIFceKJJ8ZRRx0V66yzzsTnMwEBApMTEPiZnK2RCRAgQIAAAQIECBAgMGYBgZ8xgxqOAAECBAh0TUDgp2sdtR4CBAgQIECAAAECBAgQIECAwOgCAj+jm3mDAAECBAg0IpBu+7npppvi2GOPjTvuuGPsc6ZwTwr5nHDCCbHBBhuMfXwDEiDQvIDAT/PmZiRAgAABAgQIECBAgEBFAYGfinBeI0CAAAECfREQ+OlLp62TAAECBAgQIECAAAECBAgQIDC7gMCPr4MAAQIECGQukII/9957b/z1X/91LF++PFauXFmr4p122imOOeaYWLp0aay33nq1xvIyAQJ5CQj85NUP1RAgQIAAAQIECBAgQGAOAYEfnwcBAgQIECAwp4DAjw+EAAECBAgQIECAAAECBAgQIEBA4Mc3QIAAAQIEChJI4Z8HHnggbrnllrj++usH//vQQw8N/t3qv0WLFkX6Z/vtt4/tttsu3v3ud8fWW28dCxYsKGjFSiVAYBQBgZ9RtDxLgAABAgQIECBAgACBVgUEflrlNzkBAgQIEMhfQOAn/x6pkAABAgQIECBAgAABAgQIECAwaQGBn0kLG58AAQIECBAgQIBAQwICPw1Bm4YAAQIECBAgQIAAAQL1BQR+6hsagQABAgQIdFpA4KfT7bU4AgQIECBAgAABAgQIECBAgMBQAgI/QzF5iAABAgQIECBAgED+AgI/+fdIhQQIECBAgAABAgQIEHheQODHp0CAAAECBAjMKSDw4wMhQIAAAQIECBAgQIAAAQIECBAQ+PENECBAgAABAgQIEOiIgMBPRxppGQQIECBAgAABAgQI9EFA4KcPXbZGAgQIECBQQ0DgpwaeVwkQIFCgwNsiYo2IuK7A2pVMgAABAgQIECBAgMDkBAR+JmdrZAIECBAgQIAAAQKNCgj8NMptMgIECBAgQIAAAQIECNQREPipo+ddAgQIECDQAwGBnx402RIJECCwikAK+qwbETtSIUCAAAECBAgQIECAwCoCAj8+BwIECBAgQIAAAQIdERD46UgjLYMAAQIECBAgQIAAgT4ICPz0ocvWSIAAAQIEaggI/NTA8yoBAgQKE9gpIm59vubdI+KawupXLgECBAgQIECAAAECkxMQ+JmcrZEJECBAgAABAgQINCog8NMot8kIECBAgAABAgQIECBQR0Dgp46edwkQIECAQA8EBH560GRLJECAwPMC34mIXZ7//3dExA5kCBAgQIAAAQIECBAg8LyAwI9PgQABAgQIECBAgEBHBAR+OtJIyyBAgAABAgQIECBAoA8CAj996LI1EiBAgACBGgICPzXwvEqAAIGCBN4cETevVu+7IuKqgtagVAIECBAgQIAAAQIEJicg8DM5WyMTIECAAAECBAgQaFRA4KdRbpMRIECAAAECBAgQIECgjoDATx097xIgQIAAgR4ICPz0oMmWSIAAgYi4NiJ2XU3itoh4Ix0CBAgQIECAAAECBAhEhMCPz4AAAQIECBAgQIBARwQEfjrSSMsgQIAAAQIECBAgQKAPAgI/feiyNRIgQIAAgRoCAj818LxKgACBQgR2iohbZ6l1j9+EflYUsg5lEiBAgAABAgQIECAwOQGBn8nZGpkAAQIECBAgQIBAowICP41ym4wAAQIECBAgQIAAAQJ1BAR+6uh5lwABAgQI9EBA4KcHTbZEAgR6L3BdRLx9FgW3/PT+8wBAgAABAgQIECBAYCAg8ONDIECAAAECBAgQINARAYGfjjTSMggQIECAAAECBAgQ6IOAwE8fumyNBAgQIECghoDATw08rxIgQKAAgTdHxM3z1PmOiPh2AWtRIgECBAgQIECAAAECkxMQ+JmcrZEJECBAgAABAgQINCog8NMot8kIECBAgAABAgQIECBQR0Dgp46edwkQIECAQA8EBH560GRLJECg1wLXRsSu8wi45afXn4jFEyBAgAABAgQIEBgICPz4EAgQIECAAAECBAh0REDgpyONtAwCBAgQIECAAAECBPogIPDThy5bIwECBAgQqCEg8FMDz6sECBDIXGCniLh1yBrd8jMklMcIECBAgAABAgQIdFRA4KejjbUsAgQIECBAgACB/gkI/PSv51ZMgAABAgQIECBAgECxAgI/xbZO4QQIECBAoBkBgZ9mnM1CgACBNgS+ExG7DDmxW36GhPIYAQIECBAgQIAAgY4KCPx0tLGWRYAAAQIECBAg0D8BgZ/+9dyKCRAgQIAAAQIECBAoVkDgp9jWKZwAAQIECDQjIPDTjLNZCBAg0LTAKLf7TNW2JCKubbpQ8xEgQIAAAQIECBAgkIWAwE8WbVAEAQIECBAgQIAAgfoCAj/1DY1AgAABAgQIECBAgACBhgQEfhqCNg0BAgQIEChVQOCn1M6pmwABAnMLjHK7z9RIbvnxVREgQIAAAQIECBDor4DAT397b+UECBAgQIAAAQIdExD46VhDLYcAAQIECBAgQIAAgS4LCPx0ubvWRoAAAQIExiAg8DMGREMQIEAgM4Eqt/tMLWG3iEhhIT8CBAgQIECAAAECBPolIPDTr35bLQECBAgQIECAQIcFBH463FxLI0CAAAECBAgQIECgawICP13rqPUQIECAAIExCwj8jBnUcAQIEMhAoMrtPlNlu+UngwYqgQABAgQIECBAgEALAgI/LaCbkgABAgQIECBAgMAkBAR+JqFqTAIECBAgQIAAAQIECExEQOBnIqwGJUCAAAEC3REQ+OlOL62EAAECSaDO7T5TgrtGxHU4CRAgQIAAAQIECBDolYDAT6/abbEECBAgQIAAAQJdFhD46XJ3rY0AAQIECBAgQIAAgY4JCPx0rKGWQ4AAAQIExi0g8DNuUeMRIECgXYE6t/tMVe6Wn3Z7aHYCBAgQIECAAAECbQgI/LShbk4CBAgQIECAAAECExAQ+JkAqiEJECBAgAABAgQIECAwGQGBn8m4GpUAAQIECHRGQOCnM620EAIECIzldp8pxl0i4nqmBAgQIECAAAECBAj0RkDgpzettlACBAgQIECAAIGuCwj8dL3D1keAAAECBAgQIOEci24AACAASURBVECAQIcEBH461ExLIUCAAAECkxAQ+JmEqjEJECDQjsC1EbHrmKZOYZ8U+vEjQIAAAQIECBAgQKAfAgI//eizVRIgQIAAAQIECPRAQOCnB022RAIECBAgQIAAAQIEuiIg8NOVTloHAQIECBCYkIDAz4RgDUuAAIGGBXaKiFvHPOcbI+K2MY9pOAIECBAgQIAAAQIE8hQQ+MmzL6oiQIAAAQIECBAgMLKAwM/IZF4gQIAAAQIECBAgQIBAWwICP23Jm5cAAQIECBQiIPBTSKOUSYAAgXkExnm7z9RU143xxiANJECAAAECBAgQIEAgbwGBn7z7ozoCBAgQIECAAAECQwsI/AxN5UECBAgQIECAAAECBAi0LSDw03YHzE+AAAECBDIXEPjJvEHKI0CAwBACk7jdZ2pat/wM0QCPECBAgAABAgQIEOiAgMBPB5poCQQIECBAgAABAgSSgMCP74AAAQIECBAgQIAAAQLFCAj8FNMqhRIgQIAAgXYEBH7acTcrAQIExinw7YjYbZwDrjJWujloyYTGNiwBAgQIECBAgAABAvkICPzk0wuVECBAgAABAgQIEKglIPBTi8/LBAgQIECAAAECBAgQaFJA4KdJbXMRIECAAIECBQR+CmyakgkQILCKwCRv95maxi0/PjkCBAgQIECAAAEC3RcQ+Ol+j62QAAECBAgQIECgJwICPz1ptGUSIECAAAECBAgQINAFAYGfLnTRGggQIECAwAQFBH4miGtoAgQINCAwydt9psq/JiJ2b2AtpiBAgAABAgQIECBAoD0BgZ/27M1MgAABAgQIECBAYKwCAj9j5TQYAQIECBAgQIAAAQIEJikg8DNJXWMTIECAAIEOCAj8dKCJlkCAQG8FmrjdZwrXLT+9/cwsnAABAgQIECBAoCcCAj89abRlEiBAgAABAgQIdF9A4Kf7PbZCAgQIECBAgAABAgQ6IyDw05lWWggBAgQIEJiMgMDPZFyNSoAAgSYEmrjdZ2odKyJijyYWZQ4CBAgQIECAAAECBFoREPhphd2kBAgQIECAAAECBMYvIPAzflMjEiBAgAABAgQIECBAYEICAj8TgjUsAQIECBDoioDAT1c6aR0ECPRN4M0RcfMIi/55RGy02vMz/bu5hnTLzwjgHiVAgAABAgQIECBQmIDAT2ENUy4BAgQIECBAgACB2QQEfnwbBAgQIECAAAECBAgQKEZA4KeYVimUAAECBAi0IyDw0467WQkQIFBXYNjbfX4WEadFxFkR8cRqk64XER/5zb//RERsPERBV0fEO4d4ziMECBAgQIAAAQIECJQnIPBTXs9UTIAAAQIECBAgQGBGAYEfHwYBAgQIECBAgAABAgSKERD4KaZVCiVAgAABAu0ICPy0425WAgQI1BEY5nafdHvPZ54P+jz5/GSzbRDXjYijI+LYGW4BWr1Ot/zU6Zx3CRAgQIAAAQIECOQrIPCTb29URoAAAQIECBAgQGAkAYGfkbg8TIAAAQIECBAgQIAAgTYFBH7a1Dc3AQIECBAoQEDgp4AmKZEAAQKrCcx1u08K+pz+m+DOGb8J8Dy+2nvzbRDXfz748/GIeOks6isiYg8dIUCAAAECBAgQIECgcwICP51rqQURIECAAAECBAj0VUDgp6+dt24CBAgQIECAAAECBAoUmO88V4FLUjIBAgQIECAwTgGBn3FqGosAAQKTF3hTRNwywzS/eD7o86UZgj5Tjw+7QUzBn2Mi4k8iYtEMc20fEd+d/FLNQIAAAQIECBAgQIBAgwICPw1im4oAAQIECBAgQIDAJAUEfiapa2wCBAgQIECAAAECBAiMVWDY81xjndRgBAgQIECAQDkCAj/l9EqlBAgQSAKr3+7zaET8n4j4whxBnym5UTeIGzx/48+xEbFwFf4rIuLd2kGAAAECBAgQIECAQKcEBH461U6LIUCAAAECBAgQ6LOAwE+fu2/tBAgQIECAAAECBAgUJjDqea7ClqdcAgQIECBAoK6AwE9dQe8TIECgOYGdIuLW56db+ZsQzuefD/o8NmQJVTeIKfgzdePPVPDnDRHxf4ec12MECBAgQIAAAQIECOQvIPCTf49USIAAAQIECBAgQGAoAYGfoZg8RIAAAQIECBAgQIAAgRwEqp7nyqF2NRAgQIAAAQINCAj8NIBsCgIECIxJIN3us/3zQZ8U9hk26DM1fd0N4oYR8bGI+JOIuNktP2PqqmEIECBAgAABAgQI5CEg8JNHH1RBgAABAgQIECBAoLaAwE9tQgMQIECAAAECBAgQIECgKYG657maqtM8BAgQIECAQEsCAj8twZuWAAECIwq8LiL2j4jP/SZwk273qfIb1wZxUUR8PCK+/pua7q5SiHcIECBAgAABAgQIEMhOQOAnu5YoiAABAgQIECBAgEA1AYGfam7eIkCAAAECBAgQIECAQAsC4zrP1ULppiRA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vb1jNgAAIABJREFU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IH/x969xdx2VfcBH+EiRRgB6kXAQ4yE8EvfKioVChU2xpjEQJo0NKahuIUmJIUEAgmEGIOLgeMLBCeYW7gUUnNpCaRc4thxMAG5xlxU8VSEEDchwYNBpRUEBAXqeexdbW+f8317r8tcY871W1Iecs5ec475Gysoy15/BgECBAgQIECAwDICvudaxt2uBAgQIECgGQGBn2ZapVACBAiMFvCCOJrQAgQIECBAgAABAgS6FRD46ba1DkaAAAECBAgQILA2AYGftXXceQkQIECAAAECBAgQaFjA91wNN0/pBAgQIECghoDATw1lexAgQCCHgBfEHH1QBQECBAgQIECAAIGMAgI/GbuiJgIECBAgQIAAAQIDBAR+BqC5hQABAgQIECBAgAABAssI+J5rGXe7EiBAgACBZgQEfppplUIJECAwWsAL4mhCCxAgQIAAAQIECBDoVkDgp9vWOhgBAgQIECBAgMDaBAR+1tZx5yVAgAABAgQIECBAoGEB33M13DylEyBAgACBGgICPzWU7UGAAIEcAl4Qc/RBFQQIECBAgAABAgQyCgj8ZOyKmggQIECAAAECBAgMEBD4GYDmFgIECBAgQIAAAQIECCwj4HuuZdztSoAAAQIEmhEQ+GmmVQolQIDAaAEviKMJLUCAAAECBAgQIECgWwGBn25b62AECBAgQIAAAQJrExD4WVvHnZcAAQIECBAgQIAAgYYFfM/VcPOUToAAAQIEaggI/NRQtgcBAgRyCHhBzNEHVRAgQIAAAQIECBDIKCDwk7EraiJAgAABAgQIECAwQEDgZwCaWwgQIECAAAECBAgQILCMgO+5lnG3KwECBAgQaEZA4KeZVimUAAECowW8II4mtAABAgQIECBAgACBbgUEfrptrYMRIECAAAECBAisTUDgZ20dd14CBAgQIECAAAECBBoW8D1Xw81TOgECBAgQqCEg8FND2R4ECBDIIeAFMUcfVEGAAAECBAgQIEAgo4DAT8auqIkAAQIECBAgQIDAAAGBnwFobiFAgAABAgQIECBAgMAyAr7nWsbdrgQIECBAoBkBgZ9mWqVQAgQIjBbwgjia0AIECBAgQIAAAQIEuhUQ+Om2tQ5GgAABAgQIECCwNgGBn7V13HkJECBAgAABAgQIEGhYwPdcDTdP6QQIECBAoIaAwE8NZXsQIEAgh4AXxBx9UAUBAgQIECBAgACBjAICPxm7oiYCBAgQIECAAAECAwQEfgaguYUAAQIECBAgQIAAAQLLCPieaxl3uxIgQIAAgWYEBH6aaZVCCRAgMFrAC+JoQgsQIECAAAECBAgQ6FZA4Kfb1joYAQIECBAgQIDA2gQEftbWceclQIAAAQIECBAgQKBhAd9zNdw8pRMgQIAAgRoCAj81lO1BgACBHAJeEHP0QRUECBAgQIAAAQIEMgoI/GTsipoIECBAgAABAgQIDBAQ+BmA5hYCBAgQIECAAAECBAgsI+B7rmXc7UqAAAECBJoREPhpplUKJUCAwGgBL4ijCS1AgAABAgQIECBAoFsBgZ9uW+tgBAgQIECAAAECaxMQ+Flbx52XAAECBAgQIECAAIGGBXzP1XDzlE6AAAECBGoICPzUULYHAQIEcgh4QczRB1UQIECAAAECBAgQyCgg8JOxK2oiQIAAAQIECBAgMEBA4GcAmlsIECBAgAABAgQIECCwjIDvuZZxtysBAgQIEGhGQOCnmVYplAABAqMFvCCOJrQAAQIECBAgQIAAgW4FBH66ba2DESBAgAABAgQIrE1A4GdtHXdeAgQIECBAgAABAgQaFvA9V8PNUzoBAgQIEKghIPBTQ9keBAgQyCHgBTFHH1RBgAABAgQIECBAIKOAwE/GrqiJAAECBAgQIECAwAABgZ8BaG4hQIAAAQIECBAgQIDAMgK+51rG3a4ECBAgQKAZAYGfZlqlUAIECIwW8II4mtACBAgQIECAAAECBLoVEPjptrUORoAAAQIECBAgsDYBgZ+1ddx5CRAgQIAAAQIECBBoWMD3XA03T+kECBAgQKCGgMBPDWV7ECBAIIeAF8QcfVAFAQIECBAgQIAAgYwCAj8Zu6ImAgQIECBAgAABAgMEBH4GoLmFAAECBAgQIECAAAECywj4nmsZd7sSIECAAIFmBAR+mmmVQgkQIDBawAviaEILECBAgAABAgQIEOhWQOCn29Y6GAECBAgQIECAwNoEBH7W1nHnJUCAAAECBAgQIECgYQHfczXcPKUTIECAAIEaAgI/NZTtQYAAgRwCXhBz9EEVBAgQIECAAAECBDIKCPxk7IqaCBAgQIAAAQIECAwQEPgZgOYWAgQIECBAgAABAgQILCPge65l3O1KgAABAgSaERD4aaZVCiVAgMBoAS+IowktQIAAAQIECBAgQKBbAYGfblvrYAQIECBAgAABAmsTEPhZW8edlwABAgQIECBAgACBhgV8z9Vw85ROgAABAgRqCAj81FC2BwECBHIIeEHM0QdVECBAgAABAgQIEMgoIPCTsStqIkCAAAECBAgQIDBAQOBnAJpbCBAgQIAAAQIECBAgsIyA77mWcbcrAQIECBBoRkDgp5lWKZQAAQKjBbwgjia0AAG/6jskAAAgAElEQVQCBAgQIECAAIFuBQR+um2tgxEgQIAAAQIECKxNQOBnbR13XgIECBAgQIAAAQIEGhbwPVfDzVM6AQIECBCoISDwU0PZHgQIEMgh4AUxRx9UQYAAAQIECBAgQCCjgMBPxq6oiQABAgQIECBAgMAAAYGfAWhuIUCAAAECBAgQIECAwDICvudaxt2uBAgQIECgGQGBn2ZapVACBAiMFvCCOJrQAgQIECBAgAABAgS6FRD46ba1DkaAAAECBAgQILA2AYGftXXceQkQIECAAAECBAgQaFjA91wNN0/pBAgQIECghoDATw1lexAgQCCHgBfEHH1QBQECBAgQIECAAIGMAgI/GbuiJgIECBAgQIAAAQIDBAR+BqC5hQABAgQIECBAgAABAssI+J5rGXe7EiBAgACBZgQEfppplUIJECAwWsAL4mhCCxAgQIAAAQIECBDoVkDgp9vWOhgBAgQIECBAgMDaBAR+1tZx5yVAgAABAgQIECBAoGEB33M13DylEyBAgACBGgICPzWU7UGAAIEcAl4Qc/RBFQQIECBAgAABAgQyCgj8ZOyKmggQIECAAAECBAgMEBD4GYDmFgIECBAgQIAAAQIECCwj4HuuZdztSoAAAQIEmhEQ+GmmVQolQIDAaAEviKMJLUCAAAECBAgQIECgWwGBn25b62AECBAgQIAAAQJrExD4WVvHnZcAAQIECBAgQIAAgYYFfM/VcPOUToAAAQIEaggI/NRQtgcBAgRyCHhBzNEHVRAgQIAAAQIECBDIKCDwk7EraiJAgAABAgQIECAwQEDgZwCaWwgQIECAAAECBAgQILCMgO+5lnG3KwECBAgQaEZA4KeZVimUAAECowW8II4mtAABAgQIECBAgACBbgUEfrptrYMRIECAAAECBAisTUDgZ20dd14CBAgQIECAAAECBBoW8D1Xw81TOgECBAgQqCEg8FND2R4ECBDIIeAFMUcfVEGAAAECBAgQIEAgo4DAT8auqIkAAQIECBAgQIDAAAGBnwFobiFAgAABAgQIECBAgMAyAr7nWsbdrgQIECBAoBkBgZ9mWqVQAgQIjBbwgjia0AIECBAgQIAAAQIEuhUQ+Om2tQ5GgAABAgQIECCwNgGBn7V13HkJECBAgAABAgQIEGhYwPdcDTdP6QQIECBAoIaAwE8NZXsQIEAgh4AXxBx9UAUBAgQIECBAgACBjAICPxm7oiYCBAgQIECAAAECAwQEfgaguYUAAQIECBAgQIAAAQLLCPieaxl3uxIgQIAAgWYEBH6aaZVCCRAgMFrAC+JoQgsQIECAAAECBAgQ6FZA4Kfb1joYAQIECBAgQIDA2gQEftbWceclQIAAAQIECBAgQKBhAd9zNdw8pRMgQIAAgRoCAj81lO1BgACBHAJeEHP0QRUECBAgQIAAAQIEMgoI/GTsipoIECBAgAABAgQIDBAQ+BmA5hYCBAgQIECAAAECBAgsI+B7rmXc7UqAAAECBJoREPhpplUKJUCAwGgBL4ijCS1AgAABAgQIECBAoFsBgZ9uW+tgBAgQIECAAAECaxMQ+Flbx52XAAECBAgQIECAAIGGBXzP1XDzlE6AAAECBGoICPzUULYHAQIEcgh4QczRB1UQIECAAAECBAgQyCgg8JOxK2oiQIAAAQIECBAgMEBA4GcAmlsIECBAgAABAgQIECCwjIDvuZZxtysBAgQIEGhGQOCnmVYplAABAqMFvCCOJrQAAQIECBAgQIAAgW4FBH66ba2DESBAgAABAgQIrE1A4GdtHXdeAgQIECBAgAABAgQaFvA9V8PNUzoBAgQIEKghIPBTQ9keBAgQyCHgBTFHH1RBgAABAgQIECBAIKOAwE/GrqiJAAECBAgQIECAwAABgZ8BaG4hQIAAAQIECBAgQIDAMgK+51rG3a4ECBAgQKAZAYGfZlqlUAIECIwW8II4mtACBAgQIECAAAECBLoVEPjptrUORoAAAQIECBAgsDYBgZ+1ddx5CRAgQIAAAQIECBBoWMD3XA03T+kECBAgQKCGgMBPDWV7ECBAIIeAF8QcfVAFAQIECBAgQIAAgYwCAj8Zu6ImAgQIECBAgAABAgMEBH4GoLmFAAECBAgQIECAAAECywj4nmsZd7sSIECAAIFmBAR+mmmVQgkQIDBawAviaEILECBAgAABAgQIEOhWQOCn29Y6GAECBAgQIECAwNoEBH7W1nHnJUCAAAECBAgQIECgYQHfczXcPKUTIECAAIEaAgI/NZTtQYAAgRwCXhBz9EEVBAgQIECAAAECBDIKCPxk7IqaCBAgQIAAAQIECAwQEPgZgOYWAgQIECBAgAABAgQILCPge65l3O1KgAABAgSaERD4aaZVCiVAgMBoAS+IowktQIAAAQIECBAgQKBbAYGfblvrYAQIECBAgAABAmsTEPhZW8edlwABAgQIECBAgACBhgV8z9Vw85ROgAABAgRqCAj81FC2BwECBHIIeEHM0QdVECBAgAABAgQIEMgoIPCTsStqIkCAAAECBAgQIDBAQOBnAJpbCBAgQIAAAQIECBAgsIyA77mWcbcrAQIECBBoRkDgp5lWKZQAAQKjBbwgjia0AAECBAgQIECAAIFuBQR+um2tgxEgQIAAAQIECKxNQOBnbR13XgIECBAgQIAAAQIEGhbwPVfDzVM6AQIECBCoISDwU0PZHgQIEMgh4AUxRx9UQYAAAQIECBAgQCCjgMBPxq6oiQABAgQIECBAgMAAAYGfAWhuIUCAAAECBAgQIECAwDICvudaxt2uBAgQIECgGQGBn2ZapVACBAiMFvCCOJrQAgQIECBAgAABAgS6FRD46ba1DkaAAAECBAgQILA2AYGftXXceQkQIECAAAECBAgQaFjA91wNN0/pBAgQIECghoDATw1lexAgQCCHgBfEHH1QBQECBAgQIECAAIGMAgI/GbuiJgIECBAgQIAAAQIDBAR+BqC5hQABAgQIECBAgAABAssI+J5rGXe7EiBAgACBZgQEfppplUIJECAwWsAL4mhCCxAgQIAAAQIECBDoVkDgp9vWOhgBAgQIECBAgMDaBAR+1tZx5yVAgAABAgQIECBAoGEB33M13DylEyBAgACBGgICPzWU7UGAAIEcAl4Qc/RBFQQIECBAgAABAgQyCgj8ZOyKmggQIECAAAECBAgMEBD4GYDmFgIECBAgQIAAAQIECCwj4HuuZdztSoAAAQIEmhEQ+GmmVQolQIDAaAEviKMJLUCAAAECBAgQIECgWwGBn25b62AECBAgQIAAAQJrExD4WVvHnZcAAQIECBAgQIAAgYYFfM/VcPOUToAAAQIEaggI/NRQtgcBAgRyCHhBzNEHVRAgQIAAAQIECBDIKCDwk7EraiJAgAABAgQIECAwQEDgZwCaWwgQIECAAAECBAgQILCMgO+5lnG3KwECBAgQaEZA4KeZVimUAAECowW8II4mtAABAgQIECBAgACBbgUEfrptrYMRIECAAAECBAisTUDgZ20dd14CBAgQIECAAAECBBoW8D1Xw81TOgECBAgQqCEg8FND2R4ECBDIIeAFMUcfVEGAAAECBAgQIEAgo4DAT8auqIkAAQIECBAgQIDAAAGBnwFobiFAgAABAgQIECBAgMAyAr7nWsbdrgQIECBAoBkBgZ9mWqVQAgQIjBbwgjia0AIECBAgQIAAAQIEuhUQ+Om2tQ5GgAABAgQIECCwNgGBn7V13HkJECBAgAABAgQIEGhYwPdcDTdP6QQIECBAoIaAwE8NZXsQIEAgh4AXxBx9UAUBAgQIECBAgACBjAICPxm7oiYCBAgQIECAAAECAwQEfgaguYUAAQIECBAgQIAAAQLLCPieaxl3uxIgQIAAgWYEBH6aaZVCCRAgMFrAC+JoQgsQIECAAAECBAgQ6FZA4Kfb1joYAQIECBAgQIDA2gQEftbWceclQIAAAQIECBAgQKBhAd9zNdw8pRMgQIAAgRoCAj81lO1BgACBHAJeEHP0QRUECBAgQIAAAQIEMgoI/GTsipoIECBAgAABAgQIDBAQ+BmA5hYCBAgQIECAAAECBAgsI+B7rmXc7UqAAAECBJoREPhpplUKJUCAwGgBL4ijCS1AgAABAgQIECBAoFsBgZ9uW+tgBAgQIECAAAECaxMQ+Flbx52XAAECBAgQIECAAIGGBXzP1XDzlE6AAAECBGoICPzUULYHAQIEcgh4QczRB1UQIECAAAECBAgQyCgg8JOxK2oiQIAAAQIECBAgMEBA4GcAmlsIECBAgAABAgQIECCwjIDvuZZxtysBAgQIEGhGQOCnmVYplAABAqMFvCCOJrQAAQIECBAgQIAAgW4FBH66ba2DESBAgAABAgQIrE1A4GdtHXdeAgQIECBAgAABAgQaFvA9V8PNUzoBAgQIEKghIPBTQ9keBAgQyCHgBTFHH1RBgAABAgQIECBAIKOAwE/GrqiJAAECBAgQIECAwAABgZ8BaG4hQIAAAQIECBAgQIDAMgK+51rG3a4ECBAgQKAZAYGfZlqlUAIECIwW8II4mtACBAgQIECAAAECBLoVEPjptrUORoAAAQIECBAgsDYBgZ+1ddx5CRAgQIAAAQIECBBoWMD3XA03T+kECBAgQKCGgMBPDWV7ECBAIIeAF8QcfVAFAQIECBAgQIAAgYwCAj8Zu6ImAgQIECBAgAABAgMEBH4GoLmFAAECBAgQIECAAAECywj4nmsZd7sSIECAAIFmBAR+mmmVQgkQIDBawAviaEILECBAgAABAgQIEOhWYPd9oduDOhgBAgQIECBAgACBFQr4d8IrbLojEyBAgAABAgQIECDQhIDvuZpokyIJECBAgMByAv7h7nL2diZAgEBtAS+ItcXtR4AAAQIECBAgQKAdAYGfdnqlUgIECBAgQIAAAQKHCvh3woeK+T0BAgQIECBAgAABAgTqCPieq46zXQgQIECAQLMC/uFus61TOAECBA4W8IJ4MJkbCBAgQIAAAQIECKxGQOBnNa12UAIECBAgQIAAgRUK+HfCK2y6IxMgQIAAAQIECBAg0ISA77maaJMiCRAgQIDAcgL+4e5y9nYmQIBAbQEviLXF7UeAAAECBAgQIECgHQGBn3Z6pVICBAgQIECAAAEChwr4d8KHivk9AQIECBAgQIAAAQIE6gj4nquOs10IECBAgECzAv7hbrOtUzgBAgQOFvCCeDCZGwgQIECAAAECBAgQIECAAAECBAgQIECAAAECBAgQIECAAAECBAgQIDCLgO+5ZmG1KAECBAgQ6EdA4KefXjoJAQIEjhPwgnickL8nQIAAAQIECBAgQIAAAQIECBAgQIAAAQIECBAgQIAAAQIECBAgQIBAHQHfc9VxtgsBAgQIEGhWQOCn2dYpnAABAgcLeEE8mMwNBAgQIECAAAECBAgQIECAAAECBAgQIECAAAECBAgQIECAAAECBAgQmEXA91yzsFqUAAECBAj0IyDw008vnYQAAQLHCXhBPE7I3xMgQIAAAQIECBAgQIAAAQIECBAgQIAAAQIECBAgQIAAAQIECBAgQKCOgO+56jjbhQABAgQINCsg8NNs6xROgACBgwW8IB5M5gYCBAgQIECAAAECBAgQIECAAAECBAgQIECAAAECBAgQIECAAAECBAjMIuB7rllYLUqAAAECBPoREPjpp5dOQoAAgeMEvCAeJ+TvCRAgQIAAAQIECBAgQIAAAQIECBAgQIAAAQIECBAgQIAAAQIECBAgUEfA91x1nO1CgAABAgSaFRD4abZ1CidAgMDBAl4QDyZzAwECBAgQIECAAAECBAgQIECAAAECBAgQIECAAAECBAgQIECAAAECBGYR8D3XLKwWJUCAAAEC/QgI/PTTSychQIDAcQJeEI8T8vcECBAgQIAAAQIECBAgQIAAAQIECBAgQIAAAQIECBAgQIAAAQIECBCoI+B7rjrOdiFAgAABAs0KCPw02zqFEyBA4GABL4gHk7mBAAECBAgQIECAAAECBAgQIECAAAECBAgQIECAAAECBAgQIECAAAECswj4nmsWVosSIECAAIF+BAR++umlkxAgQOA4AS+Ixwn5ewIECBAgQIAAAQIECBAgQIAAAQIECBAgQIAAAQIECBAgQIAAAQIECNQR8D1XHWe7ECBAgACBZgUEfpptncIJECBwsIAXxIPJ3ECAAAECBAgQIECAAAECBAgQIECAAAECBAgQIECAAAECBAgQIECAAIFZBHzPNQurRQkQIECAQD8CAj/99NJJCBAgcJyAF8TjhPw9AQIECBAgQIAAAQIECBAgQIAAAQIECBAgQIAAAQIECBAgQIAAAQIE6gj4nquOs10IECBAgECzAgI/zbZO4QQIEDhYwAviwWRuIECAAAECBAgQIECAAAECBAgQIECAAAECBAgQIECAAAECBAgQIECAwCwCvueahdWiBAgQIECgHwGBn3566SQECBA4TsAL4nFC/p4AAQIECBAgQIAAAQIECBAgQIAAAQIECBAgQIAAAQIECBAgQIAAAQJ1BHzPVcfZLgQIECBAoFkBgZ9mW6dwAgQIHCzgBfFgMjcQIECAAAECBAgQIECAAAECBAgQIECAAAECBAgQIECAAAECBAgQIEBgFgHfc83CalECBAgQINCPgMBPP710EgIECBwn4AXxOCF/T4AAAQIECBAgQIAAAQIECBAgQIAAAQIECBAgQIAAAQIECBAgQIAAgToCvueq42wXAgQIECDQrIDAT7OtUzgBAgQOFvCCeDCZGwgQIECAAAECBAgQIECAAAECBAgQIECAAAECBAgQIECAAAECBAgQIDCLgO+5ZmG1KAECBAgQ6EdA4KefXjoJAQIEjhPwgnickL8nQIAAAQIECBAgQIAAAQIECBAgQIAAAQIECBAgQIAAAQIECBAgQIBAHQHfc9VxtgsBAgQIEGhWQOCn2dYpnAABAgcLeEE8mMwNBAgQIECAAAECBAgQIECAAIGqAmdHxMeq7jhus7+NiHPGLeFuAgQIECBAgAABAgQIECBAgAABAqsV8D3Xalvv4AQIECBAYD8BgZ/9nPyKAAECPQh4Qeyhi85AgAABAgQIECBAgAABAgQI9CxQwjM3NXRAgZ+GmqVUAgQIECBAgAABAgQIECBAgACBdAK+50rXEgURIECAAIFcAgI/ufqhGgIECMwp4AVxTl1rEyBAgAABAgQIECBAgAABAgTGC7QW+CnTiB47/thWIECAAAECBAgQIECAAAECBAgQILBKAd9zrbLtDk2AAAECBPYXEPjZ38ovCRAg0LqAF8TWO6h+AgQIECBAgAABAgQIECBAoHcBgZ/eO+x8BAgQIECAAAECBAgQIECAAAECvQj8o4i4MCL+KCK+M/BQU33P9YCIeEFEvCci/ufAWtxGgAABAgQIJBQQ+EnYFCURIEBgJoGpXhBnKs+yBAgQIECAAAECBAgQIECAAIHVC5RpOR/dUvjbiCghoCzX2RFRpvpsrpsi4twsxamDAAECBAgQIECAAAECBAgQIECAQGWBGyLin0bE1XcGf/7PgfuP/Z6rBH1+9/bA0fMi4pMR8YQD9/dzAgQIECBAILmAwE/yBimPAAECEwqMfUGcsBRLESBAgAABAgQIECBAgAABAgQInEJgN/BTwjXlz7JcAj9ZOqEOAgQIECBAgAABAgQIECBAgACBDAKPuDNoU2opU35ee2f4Z9/gz9Dvue53Z9CnhH3ufyfEI28P/NyaAUUNBAgQIECAwHQCAj/TWVqJAAEC2QWGviBmP5f6CBAgQIAAAQIECBAgQIAAAQK9CJRpOX+zdZhsgZ8ybahM9dlcJvz08uQ5BwECBAgQIECAAAECBAgQIECAwFCBMuXn8Vs3/687p/38SUQcF/w59HuuEvT5nYh4we3BojLdZ3OVGkz3GdpB9xEgQIAAgcQCAj+Jm6M0AgQITCxw6AvixNtbjgABAgQIECBAgAABAgQIECBA4BiB1gI/H42Ix+kqAQIECBAgQIAAAQIECBAgQIAAgRULlMk6t5zi/P87Iq6MiBL8+e5pfPb9nuu+t4eHnn/n/2wm+mwvabrPih9ARydAgACBvgUEfvrur9MRIEBgW2DfF0RqBAgQIECAAAECBAgQIECAAAECywiU8MyNW1tnm6Dz2IgoIZ/NJfCzzHNiVwIECBAgQIAAAQIECBAgQIAAgVwCZWp3+S/zOdX17Yh4TUS87hTBn+O+5ypBn81En793mvX/OiLOz8WhGgIECBAgQGAqAYGfqSStQ4AAgfwCx70g5j+BCgkQIECAAAECBAgQIECAAAECfQu0FvgpHzKc13dLnI4AAQIECBAgQIAAAQIECBAgQIDAsQL/7PZ/Tvbfj/lVCf6UiT/XRMTf3fnb033PtQn6lKk+f/+YdU33ObY9fkCAAAECBNoVEPhpt3cqJ0CAwKECAj+Hivk9AQIECBAgQIAAAQIECBAgQKCuwG7gJ9sEnd0JPwI/dZ8PuxEgQIAAAQIECBAgQIAAAQIECOQVKP8sr/zzs+Ou2yLiqoh4fUR8b+fHZ0TEb98+Cej3bg8G/YPjFooI0332QPITAgQIECDQsoDAT8vdUzsBAgQOExD4OczLrwkQIECAAAECBAgQIECAAAECtQXKtJzyL+k3V7bAz7kRUUI+m+vGiHh8bST7ESBAgAABAgQIECBAgAABAgQIEEgo8KiIuPmAukrw5x/u/P5bewZ9NreZ7nMAuJ8SIECAAIEWBQR+WuyamgkQIDBMQOBnmJu7CBAgQIAAAQIECBAgQIAAAQK1BHYDP9km6Aj81HoS7EOAAAECBAgQIECAAAECBAgQINCiQPnneeWfodW4boiIJ9TYyB4ECBAgQIDAcgICP8vZ25kAAQK1BQR+aovbjwABAgQIECBAgAABAgQIECBwmECZllP+Rf3myhb4eVxElKk+m6tMIzr/sCP6NQECBAgQIECAAAECBAgQIECAAIFuBR5x+z8v+2Sl05nuUwnaNgQIECBAYEkBgZ8l9e1NgACBugICP3W97UaAAAECBAgQIECAAAECBAgQOFRA4OdQMb8nQIAAAQIECBAgQIAAAQIECBAgkEvgpog4Z+aS/BfxzAxseQIECBAgkEVA4CdLJ9RBgACB+QUEfuY3tgMBAgQIECBAgAABAgQIECBAYIxAmZZz/dYCZZpOCQFluc6LiPIxwebyYUGWzqiDAAECBAgQIECAAAECBAgQIEAgi8DZEfGxmYsx3WdmYMsTIECAAIEsAgI/WTqhDgIECMwvIPAzv7EdCBAgQIAAAQIECBAgQIAAAQJjBFoL/NwQEU8Yc2D3EiBAgAABAgQIECBAgAABAgQIEOhQ4BMR8c9nOpd/JjcTrGUJECBAgEBGAYGfjF1REwECBOYREPiZx9WqBAgQIECAAAECBAgQIECAAIGpBHYDP9km6JRpQ+WDgs3l44KpOm8dAgQIECBAgAABAgQIECBAgACBngTOiYibZjqQ6T4zwVqWAAECBAhkFBD4ydgVNREgQGAeAYGfeVytSoAAAQIECBAgQIAAAQIECBCYSqBMy/mrrcWyB36uj4ifn+rw1iFAgAABAgQIECBAgAABAgQIECDQkcAnI+IRE5/nbyLivInXtBwBAgQIECCQWEDgJ3FzlEaAAIGJBQR+Jga1HAECBAgQIECAAAECBAgQIEBgYoHdwE+2CTq7E34EfiZ+ACxHgAABAgQIECBAgAABAgQIECDQjcBjI+KjE5/GdJ+JQS1HgAABAgSyCwj8ZO+Q+ggQIDCdgMDPdJZWIkCAAAECBAgQIECAAAECBAjMIVCm5Vy3tXC2wM/5t/+3kpaQz+Yq04h+YQ4IaxIgQIAAAQIECBAgQIAAAQIECBDoQGDKKT+m+3TwQDgCAQIECBA4VEDg51AxvydAgEC7AgI/7fZO5QQIECBAgAABAgQIECBAgMA6BAR+1tFnpyRAgAABAgQIECBAgAABAgQIEFiHwOMi4saJjmq6z0SQliFAgAABAi0JCPy01C21EiBAYJyAwM84P3cTIECAAAECBAgQIECAAAECBOYWKNNy/nJrkzJNp4SAslxPiIgy1WdzmfCTpTPqIECAAAECBAgQIECAAAECBAgQyCowxZSfj0ZECQ+5CBAgQIAAgZUJCPysrOGOS4DAqgUEflbdfocnQIAAAQIECBAgQIAAAQIEGhBoLfBzXURc0ICrEgkQIECAAAECBAgQIECAAAECBAgsJXBeRPz1yM1N9xkJ6HYCBAgQINCqgMBPq51TNwECBA4XEPg53MwdBAgQIECAAAECBAgQIECAAIGaAruBn2wTdMq0oRLy2VwCPzWfDnsRIECAAAECBAgQIECAAAECBAi0KjBmyo/pPq12Xd0ECBAgQGACAYGfCRAtQYAAgUYEBH4aaZQyCRAgQIAAAQIECBAgQIAAgdUKlGk5H9k6ffbAz19GxBNX2y0HJ0CAAAECBAgQIECAAAECBAgQILCfwOMj4ob9fnq3X5nuMxDObQQIECBAoAcBgZ8euugMBAgQ2E9A4Gc/J78iQIAAAQIECBAgQIAAAQIECCwlsBv4yTZBZ3fCj8DPUk+KfQkQIECAAAECBAgQIECAAAECBFoTGDLl56aIOLe1g6qXAAECBAgQmE5A4Gc6SysRIEAgu4DAT/YOqY8AAQIECBAgQIAAAQIECBBYu0CZlvPhLYRsgZ9fiIgS8tlcZRrRk9beNOcnQIAAAQIECBAgQIAAAQIECBAgsIfA+RFx/R6/2/6J6T4Hgvk5AQIECBDoTUDgp7eOOg8BAgROLyDw4+kgQIAAAQIECBAgQIAAAQIECOQWEPjJ3R/VESBAgAABAgQIECBAgAABAgQIEBgj8D8i4h/vuYDpPntC+RkBAgQIEOhZQOCn5+46GwECBO4qIPDjiSBAgAABAgQIECBAgAABAgQI5BgbVasAACAASURBVBYo03I+tFVimaZTQkBZrgsiokz12Vwm/GTpjDoIECBAgAABAgQIECBAgAABAgRaEHhCRPzVnoWa7rMnlJ8RIECAAIGeBQR+eu6usxEgQOCuAgI/nggCBAgQIECAAAECBAgQIECAQG6B1gI/H46IJ+cmVR0BAgQIECBAgAABAgQIECBAgACBVAL7TPn5WEQ8NlXViiFAgAABAgQWERD4WYTdpgQIEFhEQOBnEXabEiBAgAABAgQIECBAgAABAgT2FijhmQ9u/TrbBJ0ybaiEfDaXwM/erfVDAgQIECBAgAABAgQIECBAgAABAicFfj4irjvG4lERcQsvAgQIECBAgIDAj2eAAAEC6xEQ+FlPr52UAAECBAgQIECAAAECBAgQaFOgtcDPhyLiF9ukVjUBAgQIECBAgAABAgQIECBAgACBxQSOmvJjus9ibbExAQIECBDIJyDwk68nKiJAgMBcAgI/c8lalwABAgQIECBAgAABAgQIECAwjcBu4CfbBJ3dCT8CP9P03SoECBAgQIAAAQIECBAgQIAAAQLrErggIsp071Ndj4yIW9fF4bQECBAgQIDA6QQEfjwbBAgQWI+AwM96eu2kBAgQIECAAAECBAgQIECAQJsCZVrOf9sqPVvg50kRUUI+m+uDEfEv2qRWNQECBAgQIECAAAECBAgQIECAAIFFBT5ze+jnn+xUcFNEnLtoVTYnQIAAAQIEUgkI/KRqh2IIECAwq4DAz6y8FidAgAABAgQIECBAgAABAgQIjBbYDfxkm6Aj8DO6xRYgQIAAAQIECBAgQIAAAQIECBAgcFJgd5p2+bNHRcQtfAgQIECAAAECGwGBH88CAQIE1iMg8LOeXjspAQIECBAgQIAAAQIECBAg0KZAmZbzF1ulZwv8PDkiylSfzVWmEf1Sm9SqJkCAAAECBAgQIECAAAECBAgQILC4wPaUn49FxGMXr0gBBAgQIECAQCoBgZ9U7VAMAQIEZhUQ+JmV1+IECBAgQIAAAQIECBAgQIAAgdECAj+jCS1AgAABAgQIECBAgAABAgQIECBAoBmB8yPi+jurfWRE3NpM5QolQIAAAQIEqggI/FRhtgkBAgRSCAj8pGiDIggQIECAAAECBAgQIECAAAECpxUo03I+sPW3ZZpOCQFluX4xIspUn81lwk+WzqiDAAECBAgQIECAAAECBAgQIECgVYFPRcTfRcQ5rR5A3QQIECBAgMB8AgI/89lamQABAtkEBH6ydUQ9BAgQIECAAAECBAgQIECAAIG7CrQW+PmLiPhlTSRAgAABAgQIECBAgAABAgQIECBAYLDAuRHxf28P/Hx88ApuJECAAAECBLoVEPjptrUORoAAgbsJCPx4KAgQIECAAAECBAgQIECAAAECuQV2Az/ZJuiUaUMl5LO5BH5yP0+qI0CAAAECBAgQIECAAAECBAgQIECAAAECBAgQaFhA4Kfh5imdAAECBwoI/BwI5ucECBAgQIAAAQIECBAgQIAAgcoCZVrO+7f2zB74+UBE/MvKRrYjQIAAAQIECBAgQIAAAQIECBAgQIAAAQIECBAgsAoBgZ9VtNkhCRAgcFJA4MeDQIAAAQIECBAgQIAAAQIECBDILbAb+Mk2QWd3wo/AT+7nSXUECBAgQIAAAQIECBAgQIAAAQIECBAgQIAAAQINCwj8NNw8pRMgQOBAAYGfA8H8nAABAgQIECBAgAABAgQIECBQWaBMy/nzrT2zBX5+KSJKyGdzlWlEv1LZyHYECBAgQIAAAQIECBAgQIAAAQIECBAgQIAAAQIEViEg8LOKNjskAQIETgoI/HgQCBAgQIAAAQIECBAgQIAAAQK5BQR+cvdHdQQIECBAgAABAgQIECBAgAABAgQIECBAgAABAgSqCQj8VKO2EQECBBYXEPhZvAUKIECAAAECBAgQIECAAAECBAgcKVCm5bxv6xdlmk4JAWW5fjkiylSfzWXCT5bOqIMAAQIECBAgQIAAAQIECBAgQIAAAQIECBAgQKA7AYGf7lrqQAQIEDitgMCPh4MAAQIECBAgQIAAAQIECBAgkFugtcDPn0fEU3KTqo4AAQIECBAgQIAAAQIECBAgQIAAAQIECBAgQIBAmwICP232TdUECBAYIiDwM0TNPQQIECBAgAABAgQIECBAgACBegK7gZ9sE3TKtKES8tlcAj/1ng07ESBAgAABAgQIECBAgAABAgQIECBAgAABAgQIrExA4GdlDXdcAgRWLSDws+r2OzwBAgQIECBAgAABAgQIECDQgECZlvNft+rMHvh5X0T8qwZclUiAAAECBAgQIECAAAECBAgQIECAAAECBAgQIECgOQGBn+ZapmACBAgMFhD4GUznRgIECBAgQIAAAQIECBAgQIBAFYHdwE+2CTq7E34Efqo8FjYhQIAAAQIECBAgQIAAAQIECBAgQIAAAQIECBBYo4DAzxq77swECKxVQOBnrZ13bgIECBAgQIAAAQIECBAgQKAVgTIt579sFZst8PMrEVFCPpurTCP61VZw1UmAAAECBAgQIECAAAECBAgQIECAAAECBAgQIECgJQGBn5a6pVYCBAiMExD4GefnbgIECBAgQIAAAQIECBAgQIDA3AICP3MLW58AAQIECBAgQIAAAQIECBAgQIAAAQIECBAgQIBAIwICP400SpkECBCYQEDgZwJESxAgQIAAAQIECBAgQIAAAQIEZhQo03Leu7V+maZTQkBZrqdERJnqs7nKNKILsxSnDgIECBAgQIAAAQIECBAgQIAAAQIECBAgQIAAAQI9CQj89NRNZyFAgMDRAgI/nhACBAgQIECAAAECBAgQIECAQG4BgZ/c/VEdAQIECBAgQIAAAQIECBAgQIAAAQIECBAgQIAAgWoCAj/VqG1EgACBxQUEfhZvgQIIECBAgAABAgQIECBAgAABAkcKlGk579n6RZmmU0JAWa4ybahM9dlcJvxk6Yw6CBAgQIAAAQIECBAgQIAAAQIECBAgQIAAAQIEuhMQ+OmupQ5EgACB0woI/Hg4CBAgQIAAAQIECBAgQIAAAQK5BVoL/Lw3Ip6am1R1BAgQIECAAAECBAgQIECAAAECBAgQIECAAAECBNoUEPhps2+qJkCAwBABgZ8hau4hQIAAAQIECBAgQIAAAQIECNQT2A38ZJugszvhR+Cn3rNhJwIECBAgQIAAAQIECBAgQIAAAQIECBAgQIAAgZUJCPysrOGOS4DAqgUEflbdfocnQIAAAQIECBAgQIAAAQIEGhAo03LevVVntsDPr0ZECflsrvdExL9uwFWJBAgQIECAAAECBAgQIECAAAECBAgQIECAAAECBJoTEPhprmUKJkCAwGABgZ/BdG4kQIAAAQIECBAgQIAAAQIECFQR2A38ZJugI/BT5TGwCQECBAgQIECAAAECBAgQIECAAAECBAgQIECAAIEIgR9PAQECBNYjIPCznl47KQECBAgQIECAAAECBAgQINCmQJmW866t0rMFfi6MiDLVZ3OVaUS/1ia1qgkQIECAAAECBAgQIECAAAECBAgQIECAAAECBAjkFhD4yd0f1REgQGBKAYGfKTWtRYAAAQIECBAgQIAAAQIECBCYXkDgZ3pTKxIgQIAAAQIECBAgQIAAAQIECBAgQIAAAQIECBBoUkDgp8m2KZoAAQKDBAR+BrG5iQABAgQIECBAgAABAgQIECBQTaBMy7l2a7cyTaeEgLJcT42IMtVnc5nwk6Uz6iBAgAABAgQIECBAgAABAgQIECBAgAABAgQIEOhOQOCnu5Y6EAECBE4rIPDj4SBAgAABAgQIECBAgAABAgQI5BZoLfDzroh4Wm5S1REgQIAAAQIECBAgQIAAAQIECBAgQIAAAQIECBBoU0Dgp82+qZoAAQJDBAR+hqi5hwABAgQIECBAgAABAgQIECBQT2A38JNtgk6ZNlRCPptL4Kfes2EnAgQIECBAgAABAgQIECBAgAABAgQIECBAgACBlQkI/Kys4Y5LgMCqBQR+Vt1+hydAgAABAgQIECBAgAABAgQaECjTcv7zVp3ZAz/XRsS/acBViQQIECBAgAABAgQIECBAgAABAgQIECBAgAABAgSaExD4aa5lCiZAgMBgAYGfwXRuJECAAAECBAgQIECAAAECBAhUEdgN/GSboLM74Ufgp8pjYRMCBAgQIECAAAECBAgQIECAAAECBAgQIECAAIE1Cgj8rLHrzkyAwFoFBH7W2nnnJkCAAAECBAgQIECAAAECBFoRKNNy/myr2GyBn1+LiBLy2VxlGtHTW8FVJwECBAgQIECAAAECBAgQIECAAAECBAgQIECAAIGWBAR+WuqWWgkQIDBOQOBnnJ+7CRAgQIAAAQIECBAgQIAAAQJzCwj8zC1sfQIECBAgQIAAAQIECBAgQIAAAQIECBAgQIAAAQKNCAj8NNIoZRIgQGACAYGfCRAtQYAAAQIECBAgQIAAAQIECBCYUaBMy3nn1vplmk4JAWW5nhYRZarP5jLhJ0tn1EGAAAECBAgQIECAAAECBAgQIECAAAECBAgQINCdgMBPdy11IAIECJxWQODHw0GAAAECBAgQIECAAAECBAgQyC3QWuDnzyLiotykqiNAgAABAgQIECBAgAABAgQIECBAgAABAgQIECDQpoDAT5t9UzUBAgSGCAj8DFFzDwECBAgQIECAAAECBAgQIECgnsBu4CfbBJ0ybaiEfDaXwE+9Z8NOBAgQIECAAAECBAgQIECAAAECBAgQIECAAAECKxMQ+FlZwx2XAIFVCwj8rLr9Dk+AAAECBAgQIECAAAECBAg0IFCm5bxjq87sgZ93RsS/bcBViQQIECBAgAABAgQIECBAgAABAgQIECBAgAABAgSaExD4aa5lCiZAgMBgAYGfwXRuJECAAAECBAgQIECAAAECBAhUEdgN/GSboLM74Ufgp8pjYRMCBAgQIECAAAECBAgQIECAAAECBAgQIECAAIE1Cgj8rLHrzkyAwFoFBH7W2nnnJkCAAAECBAgQIECAAAECBFoRKNNy/tNWsdkCP0+PiBLy2VxlGtG/awVXnQQIECBAgAABAgQIECBAgAABAgQIECBAgAABAgRaEhD4aalbaiVAgMA4AYGfcX7uJkCAAAECBAgQIECAAAECBAjMLSDwM7ew9QkQIECAAAECBAgQIECAAAECBAgQIECAAAECBAg0IiDw00ijlEmAAIEJBAR+JkC0BAECBAgQIECAAAECBAgQIEBgRoEyLeftW+uXaTolBJTluigiylSfzVWmET0jS3HqIECAAAECBAgQIECAAAECBAgQIECAAAECBAgQINCTgMBPT910FgIECBwtIPDjCSFAgAABAgQIECBAgAABAgQI5BYQ+MndH9URIECAAAECBAgQIECAAAECBAgQIECAAAECBAgQqCYg8FON2kYECBBYXEDgZ/EWKIAAAQIECBAgQIAAAQIECBAgcKTAbuCnTNMpf5blKtOGylSfzWXCT5bOqIMAAQIECBAgQIAAAQIECBAgQIAAAQIECBAgQKA7AYGf7lrqQAQIEDitgMCPh4MAAQIECBAgQIAAAQIECBAgkFvgGRHxtq0Sswd+3h4Rz8xNqjoCBAgQIECAAAECBDoR2P333Z0cyzEIECBAgAABAgQIECBAYGGB1Jma1MUt3DjbEyBAoDcBgZ/eOuo8BAgQIECAAAECBAgQIECAQG8Cu4GfbBN0dicQCfz09gQ6DwECBAgQIECAAIG8AgI/eXujMgIECBAgQIAAAQIECLQskDpTk7q4lruudgIECCQUEPhJ2BQlESBAgAABAgQIECBAgAABAgS2BMq0nLdu/e/ZAz9lGtG/10ECBAgQIECAAAECBAhUEBD4qYBsCwIECBAgQIAAAQIECKxQIHWmJnVxK3xYHJkAAQJzCgj8zKlrbQIECBAgQIAAAQIECBAgQIDAeAGBn/GGViBAgAABAgQIECBAoE8BgZ8+++pUBAgQIECAAAECBAgQWFogdaYmdXFLd87+BAgQ6ExA4KezhjoOAQIECBAgQIAAAQIECBAg0J1AmZbzlq1TvT0iSggoy/WMiChTfTZXmUb061mKUwcBAgQIECBAgAABAl0L3OXfd//0p/I/XXfb4QgQIECAAAECBAgQIDCTwM/8zN0iNKkzNamLm6lHliVAgMBaBQR+1tp55yZAgAABAgQIECBAgAABAgRaERD4aaVT6iRAgAABAgQIECBAoLaAwE9tcfsRIECAAAECBAgQIECgQwGBnw6b6kgECBDoREDgp5NGOgYBAgQIECBAgAABAgQIECDQrUCZlvOnW6cr03RKCCjLVaYNlak+m8uEnyydUQcBAgQIECBAgACB/gUEfvrvsRMSIECAAAECBAgQIEBgdgGBn9mJbUCAAAECAwUEfgbCuY0AAQIECBAgQIAAAQIECBAgUEmgtcDPWyLiNyrZ2IYAAQIECBAgQIAAgXULCPysu/9OT4AAAQIECBAgQIAAgUkEBH4mYbQIAQIECMwgIPAzA6olCRAgQIAAAQIECBAgQIAAAQITCuwGfrJN0CnThkrIZ3MJ/EzYfEsRIECAAAECBAgQIHCkgMCPB4QAAQIECBAgQIAAAQIERgsI/IwmtAABAgQIzCQg8DMTrGUJECBAgAABAgQIECBAgAABAhMJlGk5b95aK3vg508j4lkTnd0yBAgQIECAAAECBAgQOEpA4MfzQYAAAQIECBAgQIAAAQKjBQR+RhNagAABAgRmEhD4mQnWsgQIECBAgAABAgQIECBAgACBiQR2Az/ZJujsTvgR+Jmo8ZYhQIAAAQIECBAgQOBYAYGfY4n8gAABAgQIECBAgAABAgSOExD4OU7I3xMgQIDAUgICP0vJ25cAAQIECBAgQIAAAQIECBAgsJ9AmZbzpq2fZgv8/HpElJDP5irTiH5zv6P5FQECBAgQIECAAAECBEYJCPyM4nMzAQIECBAgQIAAAQIECBQBgR/PAQECBAhkFRD4ydoZdREgQIAAAQIECBAgQIAAAQIE7hAQ+PEkECBAgAABAgQIECBA4NQCAj+eDAIECBAgQIAAAQIECBAYLSDwM5rQAgQIECAwk4DAz0ywliVAgAABAgQIECBAgAABAgQITCRQpuW8cWutMk2nhICyXL8REWWqz+Yy4SdLZ9RBgAABAgQIECBAoH8BgZ/+e+yEBAgQIECAAAECBAgQmF1A4Gd2YhsQIECAwEABgZ+BcG4jQIAAAQIECBAgQIAAAQIECFQSaC3w86aI+K1KNrYhQIAAAQIECBAgQGDdAgI/6+6/0xMgQIAAAQIECBAgQGASAYGfSRgtQoAAAQIzCAj8zIBqSQIECBAgQIAAAQIECBAgQIDAhAK7gZ9sE3TKtKES8tlcAj8TNt9SBAgQIECAAAECBAgcKSDw4wEhQIAAAQIECBAgQIAAgdECAj+jCS1AgAABAjMJCPzMBGtZAgQIECBAgAABAgQIECBAgMBEAmVazhu21soe+HljRPyHic5uGQIECBAgQIAAAQIECBwlIPDj+SBAgAABAgQIECBAgACB0QICP6MJLUCAAAECMwkI/MwEa1kCBAgQIECAAAECBAgQIECAwEQCu4GfbBN0dif8CPxM1HjLECBAgAABAgQIECBwrIDAz7FEfkCAAAECBAgQIECAAAECxwkI/Bwn5O8JECBAYCkBgZ+l5O1LgAABAgQIECBAgAABAgQIENhPoEzLef3WT7MFfn4zIkrIZ3OVaUTP3u9ofkWAAAECBAgQIECAAIFRAgI/o/jcTIAAAQIECBAgQIAAAQJFQODHc0CAAAECWQUEfrJ2Rl0ECBAgQIAAAQIECBAgQIAAgTsEBH48CQQIECBAgAABAgQIEDi1gMCPJ4MAAQIECBAgQIAAAQIERgsI/IwmtAABAgQIzCQg8DMTrGUJECBAgAABAgQIECBAgAABAhMJlGk512ytVabplBBQluu3IqJM9dlcZRrRc7IUpw4CBAgQIECAAAECBLoWEPjpur0OR4AAAQIECBAgQIAAgToCAj91nO1CgAABAocLCPwcbuYOAgQIECBAgAABAgQIECBAgEBNAYGfmtr2IkCAAAECBAgQIECgJQGBn5a6pVYCBAgQIECAAAECBAgkFRD4SdoYZREgQIBACPx4CAgQIECAAAECBAgQIECAAAECuQV2Az9lmk75syxXmTZUpvpsLhN+snRGHQQIECBAgAABAgT6FxD46b/HTkiAAAECBAgQIECAAIHZBQR+Zie2AQECBAgMFBD4GQjnNgIECBAgQIAAAQIECBAgQIBAJYHnRMTrtvbKHvi5JiJ+u5KNbQgQIECAAAECBAgQWLeAwM+6++/0BAgQIECAAAECBAgQmERA4GcSRosQIECAwAwCAj8zoFqSAAECBAgQIECAAAECBAgQIDChwG7gJ9sEnd0JRAI/EzbfUgQIECBAgAABAgQIHCkg8OMBIUCAAAECBAgQIECAAIHRAgI/owktQIAAAQIzCQj8zARrWQIECBAgQIAAAQIECBAgQIDARAJlWs6fbK2VPfBTphH9zkRntwwBAgQIECBAgAABAgSOEhD48XwQIECAAAECBAgQIECAwGgBgZ/RhBYgQIAAgZkEBH5mgrUsAQIECBAgQIAAAQIECBAgQGAiAYGfiSAtQ4AAAQIECBAgQIBAdwICP9211IEIECBAgAABAgQIECBQX0Dgp765HQkQIEBgPwGBn/2c/IoAAQIECBAgQIAAAQIECBAgsJRAmZbzx1ubXxMRJQSU5XpORJSpPpurTCN6bpbi1EGAAAECBAgQIECAQNcCAj9dt9fhCBAgQIAAAQIECBAgUEdA4KeOs10IECBA4HABgZ/DzdxBgAABAgQIECBAgAABAgQIEKgpIPBTU9teBAgQIECAAAECBAi0JCDw01K31EqAAAECBAgQIECAAIGkAgI/SRujLAIECBAIgR8PAQECBAgQIECAAAECBAgQIEAgt0CZlnP1Vollmk4JAWW5yrShMtVnc5nwk6Uz6iBAgAABAgQIECDQv4DAT/89dkICBAgQIECAAAECBAjMLiDwMzuxDQgQIEBgoIDAz0A4txEgQIAAAQIECBAgQIAAAQIEKgm0Fvj544h4XiUb2xAgQIAAAQIECBAgsG4BgZ9199/pCRAgQIAAAQIECBAgMImAwM8kjBYhQIAAgRkEBH5mQLUkAQIECBAgQIAAAQIECBAgQGBCgd3AT7YJOmXaUAn5bC6BnwmbbykCBAgQIECAAAECBI4UEPjxgBAgQIAAAQIECBAgQIDAaAGBn9GEFiBAgACBmQQEfmaCtSwBAgQIECBAgAABAgQIECBAYCKBMi3ntVtrZQ/8XB0RvzvR2S1DgAABAgQIECBAgACBowQEfjwfBAgQIECAAAECBAgQIDBaQOBnNKEFCBAgQGAmAYGfmWAtS4AAAQIECBAgQIAAAQIECBCYSGA38JNtgs7uhB+Bn4kabxkCBAgQIECAAAECBI4VEPg5lsgPCBAgQIAAAQIECBAgQOA4AYGf44T8PQECBAgsJSDws5S8fQkQIECAAAECBAgQIECAAAEC+wmUaTl/tPXTbIGf50ZECflsrjKN6Pn7Hc2vCBAgQIAAAQIECBAgMEpA4GcUn5sJECBAgAABAgQIECBAoAgI/HgOCBAgQCCrgMBP1s6oiwABAgQIECBAgAABAgQIECBwh4DAjyeBAAECBAgQIECAAAECpxYQ+PFkECBAgAABAgQIECBAgMBoAYGf0YQWIECAAIGZBAR+ZoK1LAECBAgQIECAAAECBAgQIEBgIoEyLec1W2uVaTolBJTlel5ElKk+m6tMI3pBluLUQYAAAQIECBAgQIBA1wICP1231+EIECBAgAABAgQIECBQR0Dgp46zXQgQIEDgcAGBn8PN3EGAAAECBAgQIECAAAECBAgQqCkg8FNT214ECBAgQIAAAQIECLQkIPDTUrfUSoAAAQIECBAgQIAAgaQCAj9JG6MsAgQIEAiBHw8BAQIECBAgQIAAAQIECBAgQCC3wG7gp0zTKX+W5SrThspUn81lwk+WzqiDAAECBAgQIECAQP8CAj/999gJCRAgQIAAAQIECBAgMLuAwM/sxDYgQIAAgYECAj8D4dxGgAABAgQIECBAgAABAgQIEKgk8IKIePXWXtkDP6+JiN+rZGMbAgQIECBAgAABAgTWLSDws+7+Oz0BAgQIECBAgAABAgQmERD4mYTRIgQIECAwg4DAzwyoliRAgAABAgQIECBAgAABAgQITCiwG/jJNkFnd8KPwM+EzbcUAQIECBAgQIAAAQJHCgj8eEAIECBAgAABAgQIECBAYLSAwM9oQgsQIECAwEwCAj8zwVqWAAECBAgQIECAAAECBAgQIDCRQJmWc9XWWtkCP8+PiBLy2VxlGtHvT3R2yxAgQIAAAQIECBAgQOAoAYEfzwcBAgQIECBAgAABAgQIjBYQ+BlNaAECBAgQmElA4GcmWMsSIECAAAECBAgQIECAAAECBCYSEPiZCNIyBAgQIECAAAECBAh0JyDw011LHYgAAQIECBAgQIAAAQL1BQR+6pvbkQABAgT2ExD42c/JrwgQIECAAAECBAgQIECAAAECSwmUaTlXbm1epumUEFCW6wURUab6bK4yjeiFWYpTBwECBAgQIECAAAECXQsI/HTdXocjQIAAAQIECBAgQIBAHQGBnzrOdiFAgACBwwUEfg43cwcBAgQIECBAgAABAgQIECBAoKaAwE9NbXsRIECAAAECBAgQINCSgMBPS91SKwECBAgQIECAAAECBJIKCPwkbYyyCBAgQCAEfjwEBAgQIECAAAECBAgQIECAAIHcAruBnzJNp/xZlqtMGypTfTaXCT9ZOqMOAgQIECBAgAABAv0LCPz032MnJECAAAECBAgQ1HBuwgAAIABJREFUIECAwOwCAj+zE9uAAAECBAYKCPwMhHMbAQIECBAgQIAAAQIECBAgQKCSwAsj4oqtvbIHfq6MiBdVsrENAQIECBAgQIAAAQLrFhD4WXf/nZ4AAQIECBAgQIAAAQKTCAj8TMJoEQIECBCYQUDgZwZUSxIgQIAAAQIECBAgQIAAAQIEJhTYDfxkm6CzO4FI4GfC5luKAAECBAgQIECAAIEjBQR+PCAECBAgQIAAAQIECBAgMFpA4Gc0oQUIECBAYCYBgZ+ZYC1LgAABAgQIECBAgAABAgQIEJhIoEzLuXxrreyBnzKN6A8mOrtlCBAgQIAAAQIECBAgcJSAwI/ngwABAgQIECBAgAABAgRGCwj8jCa0AAECBAjMJCDwMxOsZQkQIECAAAECBAgQIECAAAECEwkI/EwEaRkCBAgQIECAAAECBLoTEPjprqUORIAAAQIECBAgQIAAgfoCAj/1ze1IgAABAvsJCPzs5+RXBAgQIECAAAECBAgQIECAAIGlBMq0nBNbm18ZESUElOV6YUSUqT6bq0wjenGW4tRBgAABAgQIECBAgEDXAgI/XbfX4QgQIECAAAECBAgQIFBHQOCnjrNdCBAgQOBwAYGfw83cQYAAAQIECBAgQIAAAQIECBCoKSDwU1PbXgQIECBAgAABAgQItCQg8NNSt9RKgAABAgQIECBAgACBpAICP0kboywCBAgQCIEfDwEBAgQIECBAgAABAgQIECBAILfAbuCnTNMpf5blKtOGylSfzWXCT5bOqIMAAQIECBAgQIBA/wICP/332AkJECBAgAABAgQIECAwu4DAz+zENiBAgACBgQICPwPh3EaAAAECBAgQIECAAAECBAgQqCTw4oh41dZe2QM/JyLiDyvZ2IYAAQIECBAgQIAAgXULCPysu/9OT4AAAQIECBAgQIAAgUkEBH4mYbQIAQIECMwgIPAzA6olCRAgQIAAAQIECBAgQIAAAQITCuwGfrJN0NmdQCTwM2HzLUWAAAECBAgQIECAwJECAj8eEAIECBAgQIAAAQIECBAYLSDwM5rQAgQIECAwk4DAz0ywliVAgAABAgQIECBAgAABAgQITCRQpuW8cmut7IGfMo3o4onObhkCBAgQIECAAAECBAgcJSDw4/kgQIAAAQIECBAgQIAAgdECAj+jCS1AgAABAjMJCPzMBGtZAgQIECBAgAABAgQIECBAgMBEAgI/E0FahgABAgQIECBAgACB7gQEfrprqQMRIECAAAECBAgQIECgvoDAT31zOxIgQIDAfgICP/s5+RUBAgQIECBAgAABAgQIECBAYCmBMi3nFVubn4iIEgLKcr04IspUn81VphG9JEtx6iBAgAABAgQIECBAoGsBgZ+u2+twBAgQIECAAAECBAgQqCMg8FPH2S4ECBAgcLiAwM/hZu4gQIAAAQIECBAgQIAAAQIECNQUEPipqW0vAgQIECBAgAABAgRaEhD4aalbaiVAgAABAgQIECBAgEBSAYGfpI1RFgECBAiEwI+HgAABAgQIECBAgAABAgQIECCQW6BMy7lsq8QyTaeEgLJcZdpQmeqzuco0okuyFKcOAgQIECBAgAABAgS6FhD46bq9DkeAAAECBAgQIECAAIE6AgI/dZztQoAAAQKHCwj8HG7mDgIECBAgQIAAAQIECBAgQIBATQGBn5ra9iJAgAABAgQIECBAoCUBgZ+WuqVWAgQIECBAgAABAgQIJBUQ+EnaGGURIECAgAk/ngECBAgQIECAAAECBAgQIECAQHKB3cBPmaZT/izLVaYNlak+m8uEnyydUQcBAgQIECBAgACB/gUEfvrvsRMSIECAAAECBAgQIEBgdgGBn9mJbUCAAAECAwVM+BkI5zYCBAgQIECAAAECBAgQIECAQCWBSyLi5Vt7ZQ/8XBYRL61kYxsCBAgQIECAAAECBNYtIPCz7v47PQECBAgQIECAAAECBCYREPiZhNEiBAgQIDCDgMDPDKiWJECAAAECBAgQIECAAAECBAhMKLAb+Mk2QWd3ApHAz4TNtxQBAgQIECBAgAABAkcKCPx4QAgQIECAAAECBAgQIEBgtIDAz2hCCxAgQIDATAICPzPBWpYAAQIECBAgQIAAAQIECBAgMJFAmZbzH7fWyh74KdOIXjbR2S1DgAABAgQIECBAgACBowQEfjwfBAgQIECAAAECBAgQIDBaQOBnNKEFCBAgQGAmAYGfmWAtS4AAAQIECBAgQIAAAQIECBCYSEDgZyJIyxAgQIAAAQIECBAg0J2AwE93LXUgAgQIECBAgAABAgQI1BcQ+KlvbkcCBAgQ2E9A4Gc/J78iQIAAAQIECBAgQIAAAQIECCwlUKblXLq1+WURUUJAWa5LIqJM9dlcZRrRdr1Z6lQHAQIECBAgQIAAAQL9CQj89NdTJyJAgAABAgQIECBAgEB1AYGf6uQ2JECAAIE9BQR+9oTyMwIECBAgQIAAAQIECBAgQIDAQgICPwvB25YAAQIECBAgQIAAgfQCAj/pW6RAAgQIECBAgAABAgQI5BcQ+MnfIxUSIEBgrQICP2vtvHMTIECAAAECBAgQIECAAAECrQjsBn7KNJ3yZ1muMm2oTPXZXCb8ZOmMOggQIECAAAECBAj0LyDw03+PnZAAAQIECBAgQIAAAQKzCwj8zE5sAwIECBAYKCDwMxDObQQIECBAgAABAgQIECBAgACBSgKX7gR8sgd+Sr3bAaBKTLYhQIAAAQIECBAgQGCFAgI/K2y6IxMgQIAAAQIECBAgQGBqAYGfqUWtR4AAAQJTCQj8TCVpHQIECBAgQIAAAQIECBAgQIDAPAK7gZ9sE3R2JxAJ/MzzHFiVAAECBAgQIECAAIG7Cwj8eCoIECBAgAABAgQIECBAYLSAwM9oQgsQIECAwEwCAj8zwVqWAAECBAgQIECAAAECBAgQIDCRQAn4vHRrreyBnxIAKlOIXAQIECBAgAABAgQIEJhbQOBnbmHrEyBAgAABAgQIECBAYAUCAj8raLIjEiBAoFEBgZ9GG6dsAgQIECBAgAABAgQIECBAYDUCAj+rabWDEiBAgAABAgQIECBwoIDAz4Fgfk6AAAECBAgQIECAAAECdxcQ+PFUECBAgEBWAYGfrJ1RFwECBAgQIECAAAECBAgQIEDgDoEyLeeSLYxLI6KEgLJcpZ4y1WdzlWlEl2UpTh0ECBAgQIAAAQIECHQtIPDTdXsdjgABAgQIECBAgAABAnUEBH7qONuFAAECBA4XEPg53MwdBAgQIECAAAECBAgQIECAAIGaAgI/NbXtRYAAAQIECBAgQIBASwICPy11S60ECBAgQIAAAQIECBBIKiDwk7QxyiJAgACBEPjxEBAgQIAAAQIECBAgQIAAAQIEcgvsBn7KNJ3yZ1muMm2oTPXZXCb8ZOmMOggQIECAAAECBAj0LyDw03+PnZAAAQIECBAgQIAAAQKzCwj8zE5sAwIECBAYKCDwMxDObQQIECBAgAABAgQIECBAgACBSgKXRcRLtvbKHvi5JCJeUcnGNgQIECBAgAABAgQIrFtA4Gfd/Xd6AgQIECBAgAABAgQITCIg8DMJo0UIECBAYAYBgZ8ZUC1JgAABAgQIECBAgAABAgQIEJhQYDfwk22Czu4EIoGfCZtvKQIECBAgQIAAAQIEjhQQ+PGAECBAgAABAgQIECBAgMBoAYGf0YQWIECAAIGZBAR+ZoK1LAECBAgQIECAAAECBAgQIEBgIoEyLefirbWyB37KNKJXTnR2yxAgQIAAAQIECBAgQOAoAYEfzwcBAgQIECBAgAABAgQIjBYQ+BlNaAECBAgQmElA4GcmWMsSIECAAAECBAgQIECAAAECBCYSEPiZCNIyBAgQIECAAAECBAh0JyDw011LHYgAAQIECBAgQIAAAQL1BQR+6pvbkQABAgT2ExD42c/JrwgQIECAAAECBAgQIECAAAECSwmUaTl/uLX5JRFRQkBZrssiokz12VxlGtGrshSnDgIECBAgQIAAAQIEuhYQ+Om6vQ5HgAABAgQIECBAgACBOgICP3Wc7UKAAAEChwsI/Bxu5g4CBAgQIECAAAECBAgQIECAQE0BgZ+a2vYiQIAAAQIECBAgQKAlAYGflrqlVgIECBAgQIAAAQIECCQVEPhJ2hhlESBAgEAI/HgICBAgQIAAAQIECBAgQIAAAQK5BXYDP2WaTvmzLFeZNlSm+myuMo3oRJbi1EGAAAECBAgQIECAQNcCAj9dt9fhCBAgQIAAAQIECBAgUEdA4KeOs10IECBA4HABgZ/DzdxBgAABAgQIECBAgAABAgQIEKgp8KqIePHWhgI/NfXtRYAAAQIECBAgQIBAZgGBn8zdURsBAgQIECBAgAABAgQaERD4aaRRyiRAgMAKBQR+Vth0RyZAgAABAgQIECBAgAABAgSaEtgN/JRpOuXPsly7E4hM+MnSGXUQIECAAAECBAgQ6F9A4Kf/HjshAQIECBAgQIAAAQIEZhcQ+Jmd2AYECBAgMFBA4GcgnNsIECBAgAABAgQIECBAgAABApUETkTEH2ztlT3wU6YRXV7JxjYECBAgQIAAAQIECKxbQOBn3f13egIECBAgQIAAAQIECEwiIPAzCaNFCBAgQGAGAYGfGVAtSYAAAQIECBAgQIAAAQIECBCYUGA38JNtgs7uBCKBnwmbbykCBAgQIECAAAECBI4UEPjxgBAgQIAAAQIECBAgQIDAaAGBn9GEFiBAgACBmQQEfmaCtSwBAgQIECBAgAABAgQIECBAYCKBMi3nRVtrZQ/8lGlEV0x0dssQIECAAAECBAgQIEDgKIGuAz8/+MEP4uabb44Pf/jDccMNN8SXv/zl+NGPfvT/Pc4888w455xz4sILL4yzzz47fvZnf/ZuVj/96U/jAx/4QFx88cXxhS98Ie5973vHRRddFJdddlk86EEPmvTp+t73vhfve9/74hWveEV86Utfisc85jHxkY98JO573/tOsk85y+c///m44oor4tprr42f/OQn8aEPfSie9KQnTbJ+i4v8+Mc/jk996lNx6aWXxo033hj3uc994hOf+EQ8/OEPb/E43dXsme2upQ5EoGuBb3/72/G2t70tXv3qV8dtt90WT3/60+Od73xn12f2n9Ndt/cuhyv/P/Sb3/zmOHHiRHzjG9+IBzzgAfGsZz0rLrnkkjjjjDPWA+GkRwoI/HhACBAgQCCrgMBP1s6oiwABAgQIECBAgAABAgQIECBwh4DAjyeBAAECBAgQIECAAAECpxboMvDzzW9+82Ro5k1vetPJUMs+VwnyPPe5zz350eL97ne/k7eUj1ivuuqqeNGLtv87JO5Y7ayzzjoZEHnIQx6yz/Kn/c2pPpTd/HiqwM9ukGi7mLUGfnY/yt6YCPyMepwnu9kzOxmlhQgQmFlgExwtQeDrr7/+Lrv1HPjxn9MzP1jJli9hn2c/+9nxlre85W6VnXvuufH+978/7n//+yerWjlLCAj8LKFuTwIECBDYR0DgZx8lvyFAgAABAgQIECBAgAABAgQILCdQpuW8cGv7F98ZAlquorvufCIiylSfzVW+JLsyS3HqIECAAAECBAgQIECga4GuAj/f//7343Wve1285CUvucskn0M6WMI+73rXu+KCCy6IW2+99eTknx/+8IenXOKZz3zmyVDRve51r0O2OPnb8uFk+Tiy1Fqm+ZzqGhv4+cpXvnIy+PSOd7zjtMGnNQV+jvooe+Mv8HPwozzpDV//+tfjta99bVxzzTWn/b/hNT2zk+JajACBSQVOFxzd3qTHwI//32LSx6iZxd773vfGU5/61NPWe/nll58yIN/MARU6mYDAz2SUFiJAgACBiQUEfiYGtRwBAgQIECBAgAABAgQIECBAYGIBgZ+JQS1HgAABAgQIECBAgEA3At0Efr761a/GU57ylPjsZz97sjkluHPxxRfHRRddFA984AOjhD3Kb17/+tcfGSbYdPZlL3tZ3POe94yXvvSlp232Qx/60LjllltOrr/vVQINV199dbzxjW+MElA66hoS+ClBojJhoEwa+MxnPnNsWWsIT5QpBG9961vjla98Zdx2221Hmgj8HPvITP4Dz+zkpBYkQGAmgX2Co9tb9xL48Z/TMz1QjSxbplE+7WlPi3e/+92nrbhM+fngBz8YZ5xxRiOnUuZcAgI/c8lalwABAgTGCgj8jBV0PwECBAgQIECAAAECBAgQIEBgXoHdwE+ZplP+LMt1eUSUqT6by4SfLJ1RBwECBAgQIECAAIH+BboI/Hzuc5+LJz/5yVHCNOU666yz4rrrrouHPexhp+zg7u9P1+ZHP/rRcfPNN5/2Kdg3HFI+lLzhhhtOhof2CeFsNjwk8POtb30rTpw4sVeQaPtAPQd+yuSkl7/85XHttdeedsLRbnP37Wn//9Ew/wk9s/Mb24EAgWkESkD3DW94Q1xxxRXHBke3d2w98OM/p6d5flpf5bvf/W488YlPjI9//OOnPcqZZ555cjLmgx/84NaPq/6RAgI/IwHdToAAAQKzCQj8zEZrYQIECBAgQIAAAQIECBAgQIDAJAJXRsTvb62UPfDzwoi4apKTW4QAAQIECBAgQIAAAQJHCzQf+Pna174W5513Xnzxi188edJ73OMeJyfclD876vr0pz8d559/fnznO9857c9+7uf+H3v3An/VnO9//DOUEzK508hdhjgYoZQk6SKVUaRSdAjRBYUQplAMyqWMQg6iiIqZpKsIKTKYQzGSSxlFFzElI/z/73Vmd3b7t/a67bV2a+/f6/t4nMf//Put9V3f9fyu25z5vvdn700hIreNwlT4GThwoA0aNMgOO+wwq1evnimM4rVwUscLE/j55JNPrFGjRs75nHLKKVajRg174YUXfBcml3PgR9dBq1atbLfddrOTTjrJfvjhBycIpkoF+RqBn+I9Mt977z3nmt1mm22c+alWrVqlv2aLp8+REEAgjMDGjRuta9euNmfOHGvZsqXVqVPHCQQ/++yznt2UeuCHb4swV0n5bqvg+vnnn2+PPPJI3pOkwk/5zn/YMyPwE1aM7RFAAAEEiiVA4KdY0hwHAQQQQAABBBBAAAEEEEAAAQQQiCaQG/hJWwWd3ApEBH6izTN7IYAAAggggAACCCCAQHiBkg78rF271tq3b2+zZs3adOYK8UyaNMm23XZbX40JEyZYhw4d8lZ/2XPPPU3H0C/7u7ULLrjARo4caVWqVPE9lkImWjCpcEOm+R0/TOBHfa5bt84UWMkstHPzyR1oOQd+ZL5+/Xon/JRpn376qWlR6pIlS1znjMCP76Uc2wa6HzQ/22+//aY+da9pUb3ujXytnK/Z2HDpCAEEYhdQ6Cf3ff/UU09Zp06dnPe7Wyv1wA/fFrFfRiXb4cSJE+3MM8/Me63fdttt1r+//msXWmUXIPBT2a8Azh8BBBBIrwCBn/TODSNDAAEEEEAAAQQQQAABBBBAAAEEJKBqOVdmUaQ98KNqRHcydQgggAACCCCAAAIIIIBAEQRKOvDzxz/+0a65RkVc/68NHjzYrrvuukB0WqB7xx135F2gqF/w1+LGm266qUJ/tWvXthkzZti+++4b6FhuG/3zn/+01q1b5630Ezbw43YMhSNOP/30vGOsjOGJTLUlNxQCP5Ev59h2VNWMJk2amBbX57um27RpE9vx6AgBBBCIKrBy5UqnGt/ChQtduyiHwA/fFlGvjvLaTyHqnj172oMPPljhxBSkVlA3O2BdXmfP2YQRIPATRottEUAAAQSKKUDgp5jaHAsBBBBAAAEEEEAAAQQQQAABBBAIL0DgJ7wZeyCAAAIIIIAAAggggEDlECjZwM/ixYvtxBNPtC+//HKzmQobYNECxmuvvdaGDh26WT9bbbWVjR8/3tq1a2f6VfMBAwbYhx9+aFWrVrXzzjvPbr75ZlMFoEJbnz59bPjw4a7dxBH4WbRokZ1wwgm2evVq12OE9Sr0fKPu/8knn1ijRo2sd+/eBf+C/MyZM6158+auv1JP4CfqDMW3n+7p+vXr2+eff17S12x8IuXdU5z3dnlLcXZpFFBwuEuXLjZ27FjX4ZVr4Kdcvi3SeE2leUz6Zh41apTdeuut9o9//MN23HFHu/jii+2GG27YrFpfms+BsSUvQOAneWOOgAACCCAQTYDATzQ39kIAAQQQQAABBBBAAAEEEEAAAQSKJaBqOf2yDnb1v6v+FOv4fse53cxU1SfTVI1o85Vmfj3wdwQQQAABBBBAAAEEEEAgmkDJBn7cqrRsu+22TrWcY489NpSGFuxmh3oOPPBAJ4TTsmVLc1m0Fqpvv43dqhRl9okj8FMu4YkRI0Y4YZ/bbrut4MDPW2+95YTF1q9fX2F6CPz4XbHJ//27776zVq1amSr9uLVSCaklL1UeR4jz3i4PEc6i1AS6d+9uo0ePdh12uQZ+yuXbotSuNcaLQCkIEPgphVlijAgggEDlFCDwUznnnbNGAAEEEEAAAQQQQAABBBBAAIHSESDwUzpzxUgRQAABBBBAAAEEEECguAIlGfhZs2aNU6FlwYIFm2mVYliDwI//Bb927Vpr0aKFzZ8/n8CPP1fJb/HPf/7TWrdu7YT33BqBn5Kf4k0nEPe9XT4ynEkpCXi9xwn8lNJMMlYEEIhDgMBPHIr0gQACCCCQhACBnyRU6RMBBBBAAAEEEEAAAQQQQAABBBCITyA38KNqOvq3tLQ7zExVfTKNCj9pmRnGgQACCCCAAAIIIIBA+QuUZOBHlT+aNGliGzdu3GyGdthhB3vllVfsyCOPLJmZU2Wh9u3bu443jgo/5VAtZerUqU7FF1ViiqPCj1dlglIMjZXMxR5woAR+AkKVwWZx39tlQMIplKBAZQz8lMO3RQleagwZgZIQIPBTEtPEIBFAAIFKKUDgp1JOOyeNAAIIIIAAAggggAACCCCAAAIlJDDUzPpmjTftgZ9+ZjashHwZKgIIIIAAAggggAACCJSuQEkGfoYNG2b9+uk/Om3e9tlnH5s3b57VrFmzZGbkL3/5i7Vt29Z1vHEEfko9PPH9999bhw4dbPLkyY4RgZ+SubQjD3TDhg1OCG7KlCmufVDhJzJtqnZM4t5O1QkymEojUBkDP6X+bVFpLk5OFIEtIEDgZwugc0gEEEAAgUACBH4CMbERAggggAACCCCAAAIIIIAAAgggsMUEcgM/aaugk1uBiMDPFrtUODACCCCAAAIIIIAAApVOoOQCP6ry0qVLFxs7dmyFySLwU/H6LfVFuTNmzLCWLVvazz//7JwcgZ/K8Yw677zz7LHHHnM9WQI/5XENJHFvl4cMZ1FqAgR+Ks4Yz+lSu4oZLwLxCRD4ic+SnhBAAAEE4hUg8BOvJ70hgAACCCCAAAIIIIAAAggggAACcQuoWs4VWZ2mPfCjakR3xY1AfwgggAACCCCAAAIIIICAi0DJBX68AiwEfirOcCkHflatWmWnnnqqvfnmm5tOjMBP5XiOEfgp73lO6t4ubzXOLq0CBH4qzgyBn7RerYwLgeQFCPwkb8wREEAAAQSiCRD4iebGXggggAACCCCAAAIIIIAAAggggECxBAj8FEua4yCAAAIIIIAAAggggECpCZRc4OfLL7+0+vXr2+eff17BmsBPxcuvVAM/quR044032i233LLZSRH4KbVHTLTxEviJ5lYKeyV5b5fC+TPG8hMg8FNxTgn8lN91zhkhEFSAwE9QKbZDAAEEECi2AIGfYotzPAQQQAABBBBAAAEEEEAAAQQQQCCcgKrlXJ61Sz8zUwgoLW2omamqT6apGtHdaRkc40AAAQQQQAABBBBAAIGyFii5wM+yZcucwM8XX3xRYWII/FS8Vks18DNhwgTr0KGD/fzzz5udFIGfsn4ebTo5Aj/lO89J3tvlq8aZpVmAwE/F2SHwk+YrlrEhkKwAgZ9kfekdAQQQQCC6AIGf6HbsiQACCCCAAAIIIIAAAggggAACCBRDgMBPMZQ5BgIIIIAAAggggAACCJSiQMkFft566y078cQTbf369RW8CfxUvARLMfDzxhtvWIsWLeybb76pcEIEfkrxMRN+zAR+wpuVwh5J39ulYMAYy0+AwE/FOSXwU37XOWeEQFABAj9BpdgOAQQQQKDYAgR+ii3O8RBAAAEEEEAAAQQQQAABBBBAAIFwArmBH1XT0b+lpanakKr6ZJqqEd2TlsExDgQQQAABBBBAAAEEEChrAQI/W3h6//KXv1jbtm1dR9G4cWObPHmyVa9ePfIoSy3ws2jRImvdurUtWbLE9ZwJ/ES+FEpqRwI/JTVdgQZbjHs70EDYCIGYBQj8VAQl8BPzRUZ3CJSQAIGfEposhooAAghUMgECP5VswjldBBBAAAEEEEAAAQQQQAABBBAoOYG7zeyyrFET+Cm5KWTACCCAAAIIIIAAAgggkJAAgZ+EYIN2S+Dn/6TeeecdJ/y0dOnSvHwEfoJeWaW9HYGf0p6/3NEX694uLzXOplQECPxUnCkCP6Vy9TJOBOIXIPATvyk9IoAAAgjEI0DgJx5HekEAAQQQQAABBBBAAAEEEEAAAQSSEsgN/Kiajv4tLS23AhEVftIyM4wDAQQQQAABBBBAAIHyFyDwE3COf/nlF1OFCi3sffzxx+3nn3+2OBa0Evgxk60cOnXqZOvXr/eckTQEfn766SebP3++PfDAAzZjxgz7xz/+4Yx5q622ssMOO8wUVunWrZvtsssuAa+uwjdbu3atTZ8+3Z599lmbO3euff755841mmm77babHXHEEXbWWWdZq1atbO+99y78oAn2UEjgR4GxcePGOffp+++/v8lhp512sqOPPtq5zn7/+98XdX5ElZY50v322Wef2fjx423s2LG2ePFiW7du3aZreJ999jFVF2vfvr2deOKJVqNGjU0zrX11D95yyy02Z86Tc01pAAAgAElEQVQcq1u3rudVUOx7O8FLclPXP/74o02dOtVuvvlme/PNN01e8+bNs5o1a+Y9vBw++ugjGz16tE2cONGpYJa5P3/zm99Ys2bN7KKLLrJ69erZ1ltvHfo0dG3pGfrII4/YX//6V1uzZs0WfyZpACtWrHCekXouyejLL7+s8Fw64IADrF27dtamTRs7+OCDI51/aLA8O2i8qqonyzfeeMMZb6ZVrVrV6tSpY6eddprzjK9du7ZlFrVvicDPhg0b7KWXXrJJkybZyy+/7FxTujYzTc87ecpWz7vs8cbhVWrVA+M45y3dR2bOdZ/r+Zt9fWbPt9u99Omnn1rTpk3thBNOsEcffbTgU8l8B+k5qOfhdtttF+idEOTAq1atcp6Vd955p3399dfOO6d///6eu2ofPWcefPBB5xmYuRfk0rx5c+vTp0/k52uQMeduI5+///3v9uSTT9q0adOc+1Pnkmn6XtS7o0GDBs79qTFmv2ujHDNN+xD4SdNsMBYEEEAAgWwBAj9cDwgggAACCCCAAAIIIIAAAggggEC6Be4xsz5ZQ0x74EfViO5NNymjQwABBBBAAAEEEEAAgTIRSF3gx28RaRzuYRYm5i7uzj4+gZ/CZ+Pbb7+13r1722OPPVZ4Z//u4dxzz/Vc0KpFsvXr13dCMbnN69rQAk6FJC677LLNFm66DVyLwxWK0Lltu+22sZ1bdkcKEWhR+uWXX+4spg/Tjj32WGcxbaNGjTYtWg+zf9LbRgn8LFu2zFnUqwXwQZpCWVqsXKtWrSCbR9ombXO0cOFCu+CCC0JdLwqknHnmmXb88cfb//zP/9gdd9xhur79Aj9b4t6ONEkBd8osQh88eLDp3DLNK/Cj+X/llVecZ4aqHPk13ZdazK9gSZCma/6GG25w9gnS9Dy69dZbbfvttw+yeaRt9JxUAGDQoEFOICpM07NSY7z66quLFsjTeBWYueaaa0KN95BDDrH77rvPmjRpYrfffruzv1vzex+F8dG2H374oV177bWBn3OZ/g888EAbMmSIE+SLEirLHafft1oc30dhbbS9V4jaq7+g4/V6N+XrXwFKBcmqV68e5ZTs+++/txEjRtgf/vAH538P0hQo0XH17FaQ5J577nGu70KvR4VDn376aef75uOPP940lDDf1W7jzw0QZW/jFfjRs/j666937sXskLPbMXQPKAys52xSTT4PPfSQ6T2RHfAJcryWLVvawIED7bjjjkvld1mQc8hsQ+AnjBbbIoAAAggUU4DATzG1ORYCCCCAAAIIIIAAAggggAACCCAQXiDtgZ/cCkQEfsLPMXsggAACCCCAAAIIIIBANAECP3ncVCXk7rvvtvvvvz/vAsugC0S9pqayVvjZuHGjs/BcgYvsqgTRLuPN9/Jb0Bol8LN8+XLr0qWLzZo1K9QQtdhWiz/j/uV2/XK8xhN2QX3u4M844wz705/+ZHvuuWeo80p64zCBHy0U1mLfK6+8MvS1pEXKqiRw9tlnx77ANk1zJCMtGO/bt+9mi6IV3FHVI1V/Uvvqq6+cIE+mQky+efZa3L0l7+24r0uvReiZY+UL/Kxevdp69OjhLI4P0zQnTzzxhLNQ32XRtNOVxqUqHeo/7PNTIT8FF+O+5xVumj17tlOpKDsIkDl3VdpQ4EGL8nMr/eT6FCMwqWOq6knnzp3t9ddfrzBFCrqpGoqe3bovZs6cuakSVvbGV1xxhbONFuq7Nb/3UdBrQ++gSy+9NHTQJ7d/hR1U/UzVfwppaQ38KFind5ruEb0fs6u8eZ1v0O85vS/0jFSVv9yqSvn6LyTwo2tUlfkWLFiwWffZ12eYc41yPbpVuMw916iBn0yASGEmtxC2juMW+NGY9BzT8yY7gOl3TevZoqo7qnwVZ/Maj4I8und/97vfOWE7XZNjxozZVC3U7bvs3nvvTTSMHOe5u/VF4CdpYfpHAAEEEIgqQOAnqhz7IYAAAggggAACCCCAAAIIIIAAAsURULWc3lmHutzMFAJKS8sN/Kga0fC0DI5xIIAAAggggAACCCCAQFkLEPjJmt6wlQmCLhD1uoIqa+DHb7FwIXed34LWsIEfLRpWVQSFwKI0LcofPny4ValSJcrum+2jRaVaKNq9e/fNFvo3a9bMCXNogboW1eta1nmOHTvW+aV5rwWxe++9t+laPuqoowoeX1wdBA38qNqBFtyPGjWqoEP369fPCaBpMXChLW1zpECIKoIMHTp006lpznVNtm7d2rXax4oVK5wKUKoK4RYo8VrcvSXv7ULnLrN/ppqPDPyqNLgFfhYtWuQsKP/ggw8iDUnVObSYXc+d3KYF8r169Qpc1cdtAE2bNrUJEybEFkTUmFSVR0GL7Lbbbrs591Wmykjmb7pHPvvsM6da1MiRI/NW5jjmmGOcwNR+++0XyTHfTjq+3r2dOnWy9evXb7aZKn/deOONtv/++2/275nwlyqq5QYttbhdfbo1v/dRkBN78cUXnVDiypUrN22u5/V1111nJ598slMNScfXtTplyhSnEky+8IQ60P2r6+u0004LcnjXbfzu8zi+jyIPLmtHvSN0ncnEq0UZr66JuXPnOqETr3s9auBH4aW2bdtu9u1x4YUXOtWzatasWeF09KxWGEnh13wVxcJcj7LT/XfTTTe5hviyBxAm8BMkQJTdd27gR+MaMGCA3XXXXZEukR133NGmTZvmVNKJo+Ubj6qAPfXUU5sCtbnHUoW2nj17Ot9fhTQ56LmUpkbgJ02zwVgQQAABBLIFCPxwPSCAAAIIIIAAAggggAACCCCAAALpFiDwk+75YXQIIIAAAggggAACCCCw5QRSF/jxo3jrrbfsxBNPrLBIV/vlq7Tg16fCEFp0HGRxd3ZfURaI5o6lsgZ+vObkj3/8o11zzTWum7j90rvf/Ob+PUzgR1Ud9Ov633zzTdjDbNpei/enTp1qCuUU0rSYV+EdLfbNNAU3HnnkEWvSpEneaiBajKoF7Lq+87Vdd93VXnjhBdMC+zS0IIGftWvXOsGnZ555JpYhK5ilX9UvJPSTtjnSwmotdu/fv/8mozAVXvJVlwizuDt7cpK+twu9ED788EMbMmRI3soLbv3nvndUiePUU0/dLJwRZVwHHHCAU1EsO+yia75jx47O86TQpueBgm6FNlWe6dChg73yyiubdaVnjp7j2267rech8l1jmZ30bNK79vjjjy90qM7+uieGDRvmhCKym0IAqvzRvHlzz2pf+apl5RtcmIBFbh8aqyo5XXDBBZtCUbr3HnzwQScApGohbi1I1bNCK52USuAnM+f6dlBAKl8r5Htu8eLFznepvi3cWpTAjwJx+mb46KOPnC71HaHqQno35qv8lTm21zUa5HrUeej54FXhMvc8g7wTwgSIsvvP/u5T5TQF9aZPn17Q80C2EydOdALShTSFHfXtoKpZ2a127do2Y8YM23fffT27l0nv3r2duY3agsxp1L6j7kfgJ6oc+yGAAAIIJC1A4CdpYfpHAAEEEEAAAQQQQAABBBBAAAEEChNQtZxeWV1cZmYKAaWlqdqQqvpkmqoRjUjL4BgHAggggAACCCCAAAIIlLUAgR8ze/311+2kk06yf/3rX5t+NT3fws3sq6GQBaKZfgj8VLy/kg4FBA38PP/8885C9kwFCC0I1yJrVas47LDDnCo6b7/9tlPVwm8BfosWLWzSpEm+i9/zPW10rNtvv32zBcthghtuC8dzjxV0gWoxnoh+gZ+WLVs6v4yvhe9xNl17V111le+CardjpnGOdH2qAkgmsKaqEKoAcdBBBwVmcwt0BFnc7XaApO/twCeVZ8OBAwc6gTqFIfbcc09TqGHNmjWe3WYHft544w3TvZ7xVthFi7FznxmPPfZYoKCaqpJoTGoK+6jij0JAmaYQgMIE6n/33Xd3/nnJkiU2bty4vBU+MvvutddeTkgnt5JNGMN8YZ+w95FfkCmuihxeYZ+wFT9UIUnvh59//tmTLOpifI1VVXg6d+686RgKgU2ePNkOPfTQQNPkF1gtxLWUAj+Z+6Jhw4ama9atFfI9p7k6//zz81bdChv42bhxoxMCURA9066//nqn0o5f2Cezfb53fpDrUcE3hWr0fNE7Q9/GfpXOgrwTdJ/r+Th//nzbaaednLCN5sOtilz2HGUCPwr76Fk3e/bsTX/Ws7pVq1bWoEED0/3xww8/OEEb3TsK03g1PScVoIzaNG637xBZqCpXvXr1AnX91VdfOe/p999/P9D2uRsFmdNIHRewE4GfAvDYFQEEEEAgUQECP4ny0jkCCCCAAAIIIIAAAggggAACCCBQsACBn4IJ6QABBBBAAAEEEEAAAQTKVIDAj5mz2FBVBlRJIVPdQ7/YrkWEmV9Xd5v/QhaIZvoj8FNRNulQQJDAT2Yhu8I+v/71r51QjxZ356v+8uabbzqL8ZcuXer6qNhmm23spZdeilylYujQoZtVpIgSztECYL8qB926dbMHHnigoCo3cTwrvQI/zz33nH3wwQebVa3RwmQtBNb/HHfccSbvVatWOZVBHn74Yfv4448DDUv9KJjVtm3bQNtnb5S2OdKicVUeyK4coAoXqhIVtuUGWYIs7nY7RtL3dtjzyt1eC8p1zysMowXLbqGL3H0ygR/d+5mwT5Bnxt/+9jcnQKhrOV875JBDnOdGtWrVNgv7qH9VqdFi9e233951d79nknbKDhSFtXMLIKmPqM+QfP1lxqVn3pQpU0KF1XLPyS2ko3te4QA9v8M0XRtXXHGF3XOPfscpf4u6GF/PrjPOOGNT2CdqOOepp55ywhsar1tTcFTfITVq1Ahz+k4YrnXr1vbyyy+77hfH91GoAfls/N133znfdK+++moi49X9mK9iVtjAT24lS4UPX3vtNSfQEqa5BVKCXI+qWrNixQqnOk2mitTcuXPttNNOy1vtMOg7Qd/aCvtkrrcgFW703aJ3WXbg8cADD3SqEGlMbt9lqtx5ySWX2NixY/OSFRrEViBLx8htqsilv1WpUiXwdKnakL5f3O7TTPBK/29uk/tdd93lVJVLUyPwk6bZYCwIIIAAAtkCBH64HhBAAAEEEEAAAQQQQAABBBBAAIF0C+QGflRNR/+WlqZqQ6rqk2lU+EnLzDAOBBBAAAEEEEAAAQTKX4DAj8ccP/HEE9alS5e8W8SxoJXAT0XepEMBfoEfVdLRr+mrSke7du2cKjI777yz79NA1TJOOeUU59fw3VpcYQuFWVS5QQu1wza/X5LXIs1nnnnGOe8t2bwCPwpJPP30085CeC30VdUDVUPIF3zQAlpVBLjooosCBX9UvUm/zp+pmBLEITcQk4Y5UqWX3IoWCjxEmVsZ3njjjXbLLbc4HEEXd+faJX1vB5mrsNtoQbqCF6oA49YU+FHY68ILL3SeGb169XJCVQrl+LXPPvvMmjVr5hksVRhFFSsy1ay0YH/48OGB+leYSJUj8lWsUwUKnVfYsIeuhzvuuGOz0J3ONUoFqWyj3Pso169p06amazjseNWPQrwnnnhiBYvLLrvMWTAftHJK9pgU8pKv+s7XggQscvd1uy7GjBnj+T2S7/i6fhVWVWWgfC1TQcXves3+e6kFfpIeb5zfcgMGDLAhQ4Zs4j7hhBOcsNsOO+wQZoqcbXOv+yjXY+aguePKHkzUd4L6eO+995zvmUxltNyT1PeYgkKPP/64U3VIz1fdt6qg5tU053rf6fnp1goZc77niZ4j06dPd74FwzSv90whQeQwY4hzWwI/cWrSFwIIIIBAnAIEfuLUpC8EEEAAAQQQQAABBBBAAAEEEEAgfoERZtYzq9u0B356mdl98TPQIwIIIIAAAggggAACCCBQQYDAj8dF8e677zqLEPXL8G6NwE8yd1TSoQCvwE/2Gan6hRa45qvqk3v2bhVVsrfRYnVVp8kXTHHTdFuwGuXX47P7HjFihBOQydcK/dX7OK4Kr8BPpv+jjjrKVL3i4IMPDnRIVW9RKEO/pO/XwiyAT+scuQUWtWD6nHPO8Tt9179/8sknzvPwiy++qFSBH2F4PZP0dy1u1uLzcePGWZs2bUKFR5588kmnAku+pmoYa9ascZ5DDz30kHXt2jVU/173uwIECioeeeSRoa6J+fPnO0EXVUPKblqYrwBelPCM+glShSzKMfKFXg466CAn3Lf33nuHOv/sjQcOHGiDBg3Ku3/YgIXeI3o+q0JIpoWtEJM7mKlTpzrVbfJV+clUktpjjz0COyQdoAk8kIAbJj3euAI/utebN29uCxYs2HRmxxxzjBMi0bMgSsu+RsNej9nHe+GFF5zryK0VEp7xq76Uqba26667Ou98PXuCttdff91OOumkvEHsKO9Er+peqg43b948q1WrVtAhbtpu1KhRTiUjtxY1nBl6EDHtQOAnJki6QQABBBCIXYDAT+ykdIgAAggggAACCCCAAAIIIIAAAgjEKpAb+ElbBZ3cCkQEfmKdfjpDAAEEEEAAAQQQQAABDwECPx44fsEQAj/J3FtpCPzo1/Wvvvpq23rrrUOdpK6J008/3XUfVQLRQlBVwQjacsMAqhzz0ksv2fHHHx+0iwrb+QXZ4jhG5MH9e0e/wE+YykvZY9HCfy2mHz16tOcQwyyAT+scuVVjiFplSlha5Cy7++67r9IFfrwW88tGgRHd+wqhhW0rVqxwFqSrGk++FmWhe6Yvt0pP2cdR5ZBTTz018LDzhWcKWfCffXA/jyjH0aJ+BaVym0KdCkMU0vyqk4QNWLgFFBQk69ixY+RhyrRBgwamayFfC3uMpAM0kU82z45JjzeuwI/b/brnnnvaa6+9ZgcccEAkluxrNOz1mH3At956y6mSlRv00zZR7stM33q3qJrm2LFj856fzl1Vqg499NBQBmvXrjWFmBVSdGt6p917772h+swOv+buWEg4b9GiRaZqTgon5zYFaPSsbtmyZaixbqmNCfxsKXmOiwACCCDgJ0Dgx0+IvyOAAAIIIIAAAggggAACCCCAAAJbVkDVci7NGkLaAz+qRvSnLUvG0RFAAAEEEEAAAQQQQKCSCBD48Zhov0WyBH6SuUu2dOBHx7/qqqsiVanwWrAZtpqG20LVQn/pXzO2cuVK06LUhQsX5p3AQoIhcVwVXoEfVTgaPny4U1ElSpNr+/btbdasWZ67B1kAn+Y5cjP83e9+ZzNmzLBddtklCp3NnDnTqT4h+zlz5ljdunVD9ZP0vR1qMCE29lrMr4XuqhKjCgxRmt9idwUEtdD96KOPjtK9U6FOVTleffVV1/2HDh1qffv2Ddy3KmSdeeaZFarFFLLQPffgflXIFH4ZM2aMValSxXfcS5cudSqCLF68eLNtd9xxR6e60eGHH+7bh9cGfkGSMAELVfdRMEkhwkwrNOyhfjZs2OA88xQYyNf0dx03iKn68DvvOL6PCpqYnJ2THm9cgZ98oZr//u//tm7dukUiyZ7/MNdj7sG8wsKFBH50HK93ftSwT2b8ffr0cb4Z3Frnzp1NgcAwVcm8gt2F+Po9qzX/Dz/8cKixRrpgYtiJwE8MiHSBAAIIIJCIAIGfRFjpFAEEEEAAAQQQQAABBBBAAAEEEIhNgMBPbJR0hAACCCCAAAIIIIAAAmUmQODHY0KTXiCqQ8e1SDTfaRTjHOK+J5IOBXhVbip00apXSCxs35lwhQIBmRbl1+hz52fdunVOFSKvwEuci/ejXB9ei3/jWEj+9ttvOyGAb775Ju/wgoQK0jxH+QwLCbRlwmKffvpppQr8KCzTpEkTUyAjt0Wp3JXbh9czL4570et+uu2226x///6BblNV9znjjDNs2rRpFbaPMyToVUFDBw5ThSyfrUJQEyZMsGrVqgU6d6+NunfvnrdqWJgAgFtgNK5xeo1R57bvvvs6VWT22muvQB6l9m2R9Hjj+pbLF/ipXbu2E9bUPEVpo0aNsh49eliY6zH3OEl+O8X1jHKzyZy729+iPF+9AkSF+Gp8Xg5xBL6jXDtR9iHwE0WNfRBAAAEEiiFA4KcYyhwDAQQQQAABBBBAAAEEEEAAAQQQiC6gajmXZO3ey8wUAkpLG2FmquqTaapGdH9aBsc4EEAAAQQQQAABBBBAoKwFCPx4TG/SC0R16LgWieY7jWKcQ9x3SCkHfuL0dltUql+iP+eccwom91pUqs616HvevHlWq1atgo8VpYOkAz8KUd144412yy235B2eqgrMnTvX9thjj7zbpHmO8hlutdVWNn78eKfiR5Smcx49enSlCvzkW4QvvzgCP0m/B7wWqKti1kMPPRToUnj99dftpJNOsn/9618Vtld4pl27doH68dtI9+f5559vjzzySN5Ng4QfFcDUeD/44IMK/YQJOvmN1+udFSYA4BZMiCtI5TVGnZ+qdr388st27LHH+p2u8/c433WBDljgRkmPN6572OtZ07RpUyekVqNGjdAamTBZ69at7dFHHw29v3ZIMvAzZMgQGzBggOu4Cr1X45obDc6vWlaY+93tZL3u0ziqfUWa+Ag7EfiJgMYuCCCAAAJFESDwUxRmDoIAAggggAACCCCAAAIIIIAAAghEFiDwE5mOHRFAAAEEEEAAAQQQQKDMBQj8eExw0gtEdeg4FyK6nUoxziHue4TAj1mmksrChQs38WoB5fTp0+2UU04pmNyv2kPYxd8FDying6QDPzrce++9Z40aNcpb5adKlSo2e/ZsO+GEE1xPL+1z5LWAWqGfW2+91a644gqrWrVqqOmbOHGide3alcDPv9VKIfATRyBFIRyFbO67r+JvKCXxvFAlL1Uiy9fq1KnjBFR23XXXvNs8+eST1qlTpwp/j/NZqs7j8M0XJBg5cqRdfPHFoe5Rt42HDRtm/fr18+wnTGir1L4tkh5vXN9yy5Yts/r169sXX3zhOldHHXWUPfXUU3bwwQeHuia+++47U7UoBVnTGPhJ8rvPK0Sl9/uUKVNshx12COTpdx0VGvh54oknrEuXLq5jCVslMtAJJbQRgZ+EYOkWAQQQQKBgAQI/BRPSAQIIIIAAAggggAACCCCAAAIIIJCoQG7gR9V09G9pafpvylXVJ9NUjWhkWgbHOBBAAAEEEEAAAQQQQKCsBQj8eEyv38I+LUhu06ZNQRdIXItE8w2iGOdQEIDLzkku/NThkvyVer9ffw96zXgtUI3bO19/QceaxHiKEfjZuHGjdezY0amYkK95VVRK+xz5BSZ0zqrmoSoqCk8UoyV9byd1DqVe4SeOQIpbwC3jvfPOO9urr75qhx56aGxTsGTJEmvYsKEtX77ctU+/QJ7Xszju8cbhq4CHzvezzz6LzTBsR2EqqZTat0XS443rW85vnJpThTRVnU4BPIXtitWS/HZK8t0Q5/Pbb34KDfx4XUcEfpK70n+VXNf0jAACCCCQMgECPymbEIaDAAIIIIAAAggggAACCCCAAAII5Ajcb2Y9sv6NwA+XCAIIIIAAAggggAACCCDwvwIEfjyuBL+FfXEEIuJaJJrvNIpxDnHfTEku/NRYk1y0qv7jCKt4/cp73N75+ovj+o461jgMgxx71KhR1qNH9v/JaPO9Bg8ebNddd51rV2mfozABgrZt29rtt99uv/3tb4OwRd4m6Xs78sB8doxzwbjboZJ+D8QRSFGgp0mTJqagXG6Lo8pRbp+ZiiQ6br42dOhQ69u3r+ufvQJDcY83ad+kruvcfgn8RA9wx3kPe11P2XP261//2u666y6nilUxgj9Jfjsl+W6I8/nt903dtGlTe+6552z77bePdNsS+InEVvBOBH4KJqQDBBBAoGQECPyUzFQxUAQQQAABBBBAAAEEEEAAAQQQqKQCuYEfVdPRv6Wl5VYgosJPWmaGcSCAAAIIIIAAAgggUP4CBH485thvYV8cgYg4F4m6nUoxziHu2yTJhZ8aa5KLVtW/V1jFa4F6tuOQIUNswIABm9H+6le/stNPP9122223uMld+7v00kvtqKOOKsqxcg9SrMDPm2++aY0bN7bvv//e9Ty9fq2/FOZo4MCBNmjQoMBz2KxZM7v77rsTq/iT9L0d+ERDbhjngnG3Qyf9HogjkDJs2DDr16+fq1zcAZrMQbp3726jR4/OO1sXXHCBPfTQQ65/96pwpXt+8uTJVr169ZBXgvvmcfhOnDjR2rdvX+EAuif322+/WMbp18kZZ5xhp556qt9mzt9L7dsi6fHGeQ9/8skn1qhRI1NoM0hT8EcVf3S/JBn8SfLbKcl3Q5zP719++cW6dOliY8eOdZ2aY445xqZPn2477bRTkKmrsI3XdRR3ZbJIAwy4k75Xc1qqMzWpHlxAczZDAAEEEAgmQOAnmBNbIYAAAggggAACCCCAAAIIIIAAAltKYOT/X89zcdbB0x740U/LjtpSWBwXAQQQQAABBBBAAAEEKpUAgR+P6U56gagOHeciUbdTKcY5xH3HJLnwU2NNctGq+vcKqwStoODWx3bbbWdz5syxunXrxk2euv6KFfjxuhaE0rlzZ3v88cfNZfGq6zynbY5WrVrlLOBXsClMU8jgzjvvtP/8z/90PfcwfWVvm/S9HXVcfvvFuWDc7VhJvwcKDaT4LXJPKvDjFTKSo1c1DQUmFcpza2kM/OSboziCxX7Xd5S/l9q3RdLjjfse1nuna9euoaZGwZ+bbrrJCf5ErTDjdcAkv52SfDfE/fz2GmuhoZx8wT/NS6FholAXU4EbE/gpEJDdEUAAAQQSEyDwkxgtHSOAAAIIIIAAAggggAACCCCAAAKxCKQ98JNbgYjATyzTTicIIIAAAggggAACCCAQQIDAjwdS0gtEdei4F4nmnk4xziHAdRZqkyQXfmogSS5aVf+FBn7WrVvnVPKZNWvWZm5aQKlfjj/llFNCeZbixsUK/PjdH/mCAaU0R5999pkpwPPRRx+FvhTq16/vVPw57rjjYgn+JH1vhz7BgDvEvWA891dUzA4AACAASURBVLBJvwcKDfz43SdJBX68XGSY7/7csGGDUy1nypQprjOcxsBPvmpGI0eOtIsvzv4dq4AXbcKb+V0TaQsqJT3euO9hhezuuOMO69+/f+iZVJWf6667zvr06WMKAcXVkvx2SvLdEPfz+9VXX7UmTZrYxo0bXWmfe+45a9u2bSR2L4eePXva8OHDY3kXRxpciJ0I/ITAYlMEEEAAgaIKEPgpKjcHQwABBBBAAAEEEEAAAQQQQAABBEILqFrORVl7XWJmCgGlpeUGfvTf4j6QlsExDgQQQAABBBBAAAEEEChrAQI/HtOb9AJRHTruRaK5p1OMc4j7Dkly4afGmuSiVfVfaODHa87Stog67rnP9FeswI8W7Hbs2NEmTJjgeir5ggGlNkfLly+3Ll26VAiRBZ0/BX9Gjx5tderUCbqL63ZJ39sFDc5j57gXjOceKun3QKGBnxUrVliDBg1syZIlrkpJBX5UmUr34Pfffx/quGvWrLHmzZvbggULQt3XUa+fQn293htBq8JFHXvU/Urt2yLp8SZxDyv0M2bMGKdiz48//hh6qhT8GTRokPXq1cv0vxfakvx2SvLdEPfze+3atdaiRQubP3++K2m3bt3s4YcfDh3M8aqkpgCNAowtW7YsdBqLsj+Bn6IwcxAEEEAAgQgCBH4ioLELAggggAACCCCAAAIIIIAAAgggUEQBAj9FxOZQCCCAAAIIIIAAAgggUFICBH48pivpBaI6dBKLRLNPqRjnEPcVn+TCT401yUWr6j/JwE9aqz3EfQ0UK/DjN19RAj9pnSOFJlQd4Prrr4+0eFxWWjx+1VVXRV48nvS9Hfd1mOkv7gXjueNM+j1QaCDF65mpc0kq8OPl7nVcv/GmscJPvmde79697d57703q0o7cb6l9WyQ93iTv4YULF5pCJArARWmHHHKIPfXUU3bEEUdE2X3TPkl+OyX5bkji+f34449b165dXT1r1qxpc+bMsYMOOiiU98qVK52Ao+Y7tylgNGnSpMjv3lADiWFjAj8xINIFAggggEAiAgR+EmGlUwQQQAABBBBAAAEEEEAAAQQQQCA2gdzATw8z07+lpanakKr6ZJqqET2YlsExDgQQQAABBBBAAAEEEChrAQI/HtOb9AJRHTrJRaLqvxjnEPcdkuTCT401yUWr6j/JwE9aF3/HfQ2kJfBz7rnn2qOPPlrh9Lzuq7TP0bJly6xPnz7O4uEorWnTpqbFznvuuWfo3ZO+t0MPKOAOSSwYzz500u+BpAM/2223nbPAvW7dugFFg222aNEiO+GEE2z16tWuO6ji1Msvv2y77rrrZn8vp8BPq1atnApk1apVC4ZWpK1K7dsi6fEmfQ//9NNPNn78eOvRo4d9++23oWe5atWq9tBDDzkhFZcwRqD+kvx2SvLdkMTzW9dTu3btbMaMGa52CtbedNNNoaynTp1qut9V6Se7bbPNNjZz5kxr1KhRoHlKw0YEftIwC4wBAQQQQMBNgMAP1wUCCCCAAAIIIIAAAggggAACCCCQboEHzOzCrCES+En3fDE6BBBAAAEEEEAAAQQQKJ4AgR8P66QXiOrQSS8SLcY5xH25JrnwU2NNctGq+k8y8JPWxd9xXwOlHPgphTnSguLZs2dbz5497YMPPgg9fYcddpg9//zztu+++4baN+l7O9RgQmycxILx7MMn/R5IOvBTpUoV53pSOCfOFjW447dfvqBQ1LEX6uv13oh7rFHPMXe/Uvu2SHq8Sd/DGX+FfRQmue++++znn38OPZ133nmn9e3bN1QQJXOQJL+dknw3JPX8fvvtt+3kk0+2b775psI8KAT54osvWr169QLNkVeASDaqrBc1qBVoADFvROAnZlC6QwABBBCITYDAT2yUdIQAAggggAACCCCAAAIIIIAAAggkIpAb+FE1Hf1bWlpuBSIq/KRlZhgHAggggAACCCCAAALlL0Dgx2OOk14gqkMnvUi0GOcQ922S5MJPjTXJRavqP8nAz1577WXz5s2zWrVqxc2eqv7SEvi57bbbrH///hVsvO6rUpojVY3QomRV/Akb/FGlH1UeqVGjRuBrJ+l7O/BAQm6Y1ILxzDCSfg8UGkhZsWKFNWjQwJYsWZJXTteCKl7E2fyCO507d3aqTeUuLvfbL+57tFBfr/fGtttu61QxOvbYY+OkLbivUvu2SHq8Sd/DuRO2atUqGzRoUOjgz1ZbbeVUCmrfvn3oayDJb6ck3w1JPr9Veeess85yDf3Url3bqQDkF4zVe/j222+36667rsKc9OvXz2699VZThaZSagR+Smm2GCsCCCBQuQQI/FSu+eZsEUAAAQQQQAABBBBAAAEEEECg9AQeNLPuWcNOe+BH1YgeKj1mRowAAggggAACCCCAAAIlKEDgx2PSkl4gqkMnvUi0GOcQ93Wf5MJPjTXJRavqv9DAz4YNG5zFuFOmTHGlfe6556xt27Zxs6eqv2IFfjZu3GgdO3Z0gituLV+IodzmSAuOda6qIvD5558HvhZUaeKmm24KXHkg6Xs78MBDbpjkgvFivAcKDaT4vUd0DoMHD3ZdsB6SerPN/YI7WiCv4+Y2v/3iDtEU6qvxK3Q3fPhwV658wcNCbAvd1++a+POf/2xt2rQp9DCx7Z/0eJP+lssHsWzZMrvhhhvskUceCWxVs2ZNmzNnjh100EGB90n62ynJd0PSz+8333zT+WZbunRpBc+9997bebfmC+ypYtM111xj999/f4V9b775ZidwXGphH50IgZ9QtxYbI4AAAggUUYDATxGxORQCCCCAAAIIIIAAAggggAACCCAQQSDtgZ/cCkQEfiJMMrsggAACCCCAAAIIIIBAJAECPx5sSS8Q1aGTXiRajHOIdOV57JTkwk8dNu2BH43RK/CigMqYMWOsSpUqcdM7/b3//vt29913mxab7rnnnokcw6/TYgV+vO6PHXbYwV555RU78sgjXYdbjnP0/fffO6EDBXl+/PFHv2myHXfc0TE6/PDDfbfVBknf24EGEWGjpBeMJ/0eiCOQ4nW9i1QL3p988slYn0uqKNSwYUNbvny566zlCz+uXLnSGjdubAsXLsw726oMdM4550S4GiruEoevVx/16tWzadOmhaqmFebEVMHp6quvtgEDBtjBBx8caNdS+7ZIerxJ38N+k6JrvVu3bqbwSZDWs2dP51nvEszIu3uS305JvhuSfn4LTMEd3T8jRoxw9TvppJPsggsusEaNGtk222zjhIMUBBo5cqSzb3Y78MAD7YEHHrAmTZqEmp8g816sbQj8FEua4yCAAAIIhBUg8BNWjO0RQAABBBBAAAEEEEAAAQQQQACB4gqoWs4FWYe8yMwUAkpLyw38qBrR6LQMjnEggAACCCCAAAIIIIBAWQsQ+PGY3qQXiOrQSS8SLcY5xH2HJLnwU2NNctGq+i+0wo/68DIIG7IIOz+ZY6vC0Kmnnhp291i2L1bgRwvdGzRoYAoW5LZjjjnGpk+fbjvttJPrOZXzHKlqhCqOTJo0yXc+//CHP9jAgQN9t/O7rtNYxSRzUkkvGE/6PRBHIGXYsGHWr1+/vPN8wAEH2Ny5c22PPfYIdC0E2cjLfeedd7ZXX33VDj300Apd+b33tEPv3r3t3nvvDTIM323i8PW6BrR4Xs/jli1b+o4lygaqxnP66afb0KFDrW/fvoG68DNOW4Ufv2puhY436Xs4yKSoUtv48eOtR48eFUIkufvvtddeTlhz//33D9K1s02S305Jfvcl/fzOACowq1DPuHHjAptmb/ib3/zGCVp36tTJVIWslBuBn1KePcaOAAIIlLcAgZ/ynl/ODgEEEEAAAQQQQAABBBBAAAEESl+AwE/pzyFngAACCCCAAAIIIIAAAskIEPjxcC3GgtakF4kW4xzivjSTXPipsSa5aFX9xxH4eeGFF6xVq1Z5aS+77DK76667Yv/1dwVg9Ev0X331Vd7F9HHPt1t/xQr8LFq0yE444QRbvXp1hWH4BQLKfY60ePzRRx91Fo97VfuRn8IIqojk15K+t/2OH/XvSS8YT/o9EEcgReEaVZxQcMKtqeLY7NmznfsprqZqJarUo4X0uU3PR1XIqFatmuvhunfvbqNH5/89Jb9AX5hziMP33Xffdap/fPfdd66Hbt26tRPmiDsIINszzjjDCTfqf0455ZRAp16K3xZJvleSvocDTcq/N1JgU9V+Zs2a5bmb7p927doF7jrJb6ck3w1JP78FqG8IBXV0D2233XbOu3Offfax559/3qnO9fe//93WrFmzyXqrrbaymjVrmp5DCla3aNHC9t1339i/6QJPbswbEviJGZTuEEAAAQRiEyDwExslHSGAAAIIIIAAAggggAACCCCAAAKJCOQGfi40M/1bWpqqDamqT6apGtHDaRkc40AAAQQQQAABBBBAAIGyFiDw4zG9xVjQmvQi0WKcQ9x3SJILPzXWJBetqv84Aj+qONOwYUNbvny5K+8222xjM2fOdBaIx9lGjhxpl1xyibPIfvLkyVa9evU4uw/cV5ILs7MHkalskTuwIOGFtM+R7qP777/fXnvtNVM1h6hN19lZZ51l33zzjWsX6nvevHlWq1Yt30MkfW/7DiDiBkkvGE/6PRBHIGXlypXOc2HhwoV5Fa+77jobPHhwROWKu3m5DB8+3Hr16pX3WKNGjXLCavlanFVz4vBVGKB58+a2YMGCvGMeM2aMdenSJTZfdTRjxgynctDee+8d6llRit8WSb5X4rqHM98nl156qfXv3z/yXK9bt865/h9//PG8fehe1T0btCX57ZTkuyHp57e+0zp06OBUTFKQR8G89u3bB2Uty+0I/JTltHJSCCCAQFkIEPgpi2nkJBBAAAEEEEAAAQQQQAABBBBAoIwF9HOO52edH4GfMp5sTg0BBBBAAAEEEEAAAQRCCRD48eAqxoLWuBaJ5juNYpxDqCsuwMZJLvzU4ZNctKr+4wj8bNiwwVkwqsop+Vrt2rWdxdr6Vfg42tKlS+3kk0+2xYsX2x/+8AcbOHBgHN1G6iPJhdnZAxowYIANGTKkwhj1a/uTJk3yrKaR9jnSfXTttdeGqtqRb7K0aLxr166uf1Y1gzlz5ljdunV95zrpe9t3ABE3SHrBeNLvgTgCKaLTM2HQoEF5FeOsmqODDBs2zPr161fheAqZaXH9/vvvn3csXnOW2aljx46mEI0CfoW0uHz79OljCjLlazvuuKNTLeS4444rZLib9s3+PghrUYrfFl7vlaFDh1rfvn0ju8Z1D2e+Tw4//HDPClZBBrpq1SqneowqZbm1c88916lEE7Ql+e2U5Lshyee3qimpQlYmqKfzuOqqq8qmUk/QayN3OwI/UeXYDwEEEEAgaQECP0kL0z8CCCCAAAIIIIAAAggggAACCCBQmEBu4EfVdPRvaWm5FYio8JOWmWEcCCCAAAIIIIAAAgiUvwCBH485LsaC1rgWieY7jWKcQ9y3SZILPzXWJBetqv84Aj/qZ8SIEda7d29P3qZNmzqLgmvUqFHQNPz444/Ws2dPe/DBBy1MgKOgg3rsXIzAT76KGlqo+swzz1i7du18Ty/Nc5S5j+KouvL99987i5oVNshtYa6XpO9t3wmLuEGSC8Y1pKTfA3EFUt577z2nqli+ak9xVs2RS/fu3W306Ir/J1w9qxSMcVlUvmmG/d592jDMtet16cTlO3XqVGvVqpX98kvuUsT/O3pcQU8d44477thURea5556ztm3bBr5D/HxVPa1NmzaB+yvGhvmuJx07bLWb3PHGdQ9nvk/+9a9/ORWXDjjggIJovK4pAj9m++yzj1OhrmbNmqGd165d6wSzZ82a5ex77LHH2gsvvGC77LJL6L7KbQcCP+U2o5wPAgggUD4CBH7KZy45EwQQQAABBBBAAAEEEEAAAQQQKE+Bh83sv7JOLe2BH1Uj+u/ynArOCgEEEEAAAQQQQAABBFImQODHY0KKsaA1rkWi+U6jGOcQ9zWddCigVAI/n3zyibO4/osvvvAkbt68uY0bN8523nnnSFORu/D7rLPOsieeeMKqVq0aqb84dipG4CffQuhmzZrZxIkTrXr16r6nkuY5ytxHhxxyiL300ku2xx57+J6P1wajRo2yHj16VNhkzz33DLwwPel7u6AT9NiZwM//4mzcuNG5BtxCOBm+1q1b2/jx4z2rYwWZp3yBvDAhnSCBvDD3e75xe13XCvAolFmtWjXf01aAQNXF5s+f77ntYYcdZs8++6wddNBBvn3m20Bj6tChg/3888+Rggrl9m3RuXNnUyUzrxBZPsvVq1fbmWeeabNnz3bdpHHjxjZ58uRA75Ts7xOF2nr16hV5jrXjypUrTcdfuHBhhX7ChkGT/HZK8t2QxPM7OySdgQ3rWdDEpnxnAj8pnyCGhwACCFRiAQI/lXjyOXUEEEAAAQQQQAABBBBAAAEEECgJgdzAT9oq6ORWICLwUxKXFYNEAAEEEEAAAQQQQKAsBAj8eExjMRa0EvipOAFxVUvIN7VJLlrVMeOq8KMgzo033mi33HKL78NGoY6nnnrKjjjiCN9tszf46aefnEpCffv2dRZ+b7PNNjZz5kwnaLQlW9KBH1Ws0WJ3LcLObgoTvPjii1avXr1Ap5/mOcq+j8aMGWNdunQJdE75NtJ1oXBZbvWRY445xqZPn2477bSTb/9J39u+A4i4QRILxrOHkvR7IE73t99+204++eS8VX622morU5hOQZpC2uuvv24nnXSSqdJJdrvgggts5MiRVqVKFd/uly5d6ox18eLFntvK56qrrooU9lDHXr5hwh7qS6GTrl27+p7brrvuamPHjrVTTjkl1Lh1/+p669Spk61fv945TpTnQzG+j3wRQm6gIKcqsri1OnXq2Msvv2xyDdOWLVvmVD9bsGBB3t1UpWfu3LmBQpfZ3ydxVIzZsGGDc85TpkypMD5da+ecc07g003y26nUAj8zZsywli1bOt9NmUbg5/8uJQI/gW8rNkQAAQQQKLIAgZ8ig3M4BBBAAAEEEEAAAQQQQAABBBBAIKSAquV0y9on7YEfVSN6JOQ5sjkCCCCAAAIIIIAAAgggEEWgrAI/qnDy6quv2qGHHhrFosI+xVjQmvRC72KcQyzYWZ0UUi1Bv7o+Z84c23rrre2EE05wXRSe5KJVnUZcgR/19emnn1rTpk1tyZIlvsyqyHPZZZfZDTfcYL/+9a99t9dC5T59+tikSZM2bdutWzd74IEHtmh1Hz/DP//5z9amTRvf8/PaQOEoLXjPDa9EWfif1jnKvo9UEURBpt133z2yW77Qi66Zhx9+OFDoIOl7O/LJ+exI4Of/gHTP3HbbbabF7fla2JBLbj/5gnQ1a9Z0nu9hKtsMHTrUrrzySs8ZVkhJ4RmFAMNWeNE756KLLrJHHnH/P+WGDZKoyo+eb6+88kqgy1n3380332y1atXy3f7bb7+1AQMGOCHPTFO4U98hNWrU8N0/e4NS/LZ48803nWo3CnzmNs37M888Y+3atQvssGjRIlNFK72ftX/u+yTTUZgqaLnfJ/fff79rZbXAg8zzTRKmUlbmWEl+Ow0ZMsS5Nt3a4MGDPZ83fhZxP791/SjkNW3atM0OveOOO9rzzz9vDRo08BtS2f+dwE/ZTzEniAACCJSsAIGfkp06Bo4AAggggAACCCCAAAIIIIAAApVEgMBPJZloThMBBBBAAAEEEEAAAQRCC5Rc4McrILPttts6v9CuX0WPo3333XfWqlUrJ0Tk1sL+OrpbH6NGjcq7mLPQRdM63sqVK50FrgsXLnQ9hzjCE3FYZ/fxxBNP5K1GstdeezkLoffff3/Xw2Z+dV2hl4EDB7puo6BL/fr17Ysvvqjw9yiLYHM7iTPwo76DVnzIjEOL188880zHUNVXFPJQAEqLkb/++mubP3++/elPf3KqcGS3KIvp4577TH9ehloYfM0114RemJ/p+7PPPnOqj3z00UebDf/CCy+0++67L1LYKY1zlBuuURjsrrvuiuz2wgsvOM/D7KZFvaocoUoHQVrS93aQMUTZRu+AJk2a2MaNGyvsvs8++9i8efNM90/UlnTw0yto1blzZ+cZEyboolCKqobMmjUr7ylHCc9lOlNFnhNPPNEUMMhuUSrRBA3Q6Lk5evRoJ7AZ1GLdunXO+1t++Zqqpr300kt2/PHHB7489I5T5Z7c6kZeHWh7jV1uuhYVAFX75ptvnOozstM4syuSFFLRrRS/LVasWOGEMfIFaGvXrm36hth3330950qV8R599FFn7hX40rPh3HPPtf/6L/2Gl3sbN26cdezY0fcayA3VqOKQrh+FNqM0XaOnn356hXu1RYsWTthX381Bm9e3kypuzZ492wlaR2le73zZyjtqizvwo6CXznP16tWuQ/rtb3/rvCuPO+44q1atmjN31atXr7DtDjvs4PrvUc8zTfsR+EnTbDAWBBBAAIFsAQI/XA8IIIAAAggggAACCCCAAAIIIIBAugX0E4vnZQ3xfDNTCCgt7WEzy/5vBFWNKPp/i5WWs2IcCCCAAAIIIIAAAgggUAoCJRf4GTZsmPXr1y+vbRwhnEznXr9mrm1U5aB///4FzbPXr5ofcMABNnfuXNtjjz0iH8NrgaY6VfWDvn37Ru4/iR1nzpxpzZs3z/tr+fkCH5lf29evr3tVgfBa/KnzUYDh1FNPjXRq+RbXZjq74IIL7KGHHgrVtxYU9+zZ0x588MFQ+4XZWIvdx48f7yziT0PzWvyr8amihe69zKL2oGPWAl2FobQwObspsPLkk0+GrnKR6SONc5Qb8ogSaMicn8JiClndfvvtm7mFDSUmfW8HvQ7CbucVyImjspxX/3EEilQ5Q89NtxZ2DjN9vPHGG6bQgAIlbi3qMyVfxZxCAnl+Y80e/yWXXOK82/2qpClEe84559g777zjeznpeaZKLZlwhe6nVatWmSqCKCiR2/T3O+64o+DvC7+BFRLKKsVvC7mef/75easxyevAAw90qtwpxJMbWlDQR4HZyy+/3FQtSE2hWgVn3n77bWvbtm1e8iOPPNImT568qRKT+lq6dKnz/8++Bty+O1WFSe9nVQoK2xRsbdiwoRP2zbQo1Yy0r9+3U9QA+YYNG5xvD317ubUoocTsfrwCmwrdKGCn+Qna/N5jQftx22777bc3vVPUjj76aDv44IOda1FBtbBVuAoZR6H7EvgpVJD9EUAAAQSSEiDwk5Qs/SKAAAIIIIAAAggggAACCCCAAALxCBD4iceRXhBAAAEEEEAAAQQQQKD8BEoq8KMgxxlnnGHTpk3LOxPdunWzhx9+OPAv9HtNqdciQe2nBYoKCbgt2A1yqahahH7xfcKECa6bx1Ftxu8c4vQKcs5BttGv72uB6vLly/NurrDHVVddZbvssovpV/tVKemWW25xfm3/+uuvt5tuuinvNTBx4kTPYMvIkSPt4osvDjLUCttoLCeddJJ98MEHrvtHXVwfpKJGpAH/e6dCFn4Xctx8+/oFfrSfFlerIo8WTAdpup46dOjgLO7NbgoAKYRV6GLatM2RW1UXhTAUmuzVq5dT9Sloe//9953rWlU9Mk1hBT2LVcUgaEv63g46jrDbeQVmtLB5+vTpTkWWqM2r/0IDRX6L6VXN5LXXXjNVTwvbnn/+eeeeWr9+veuuukaefvrpwDZ6fl977bVOEDXue1TvWY01u8JNvvNV2EdzoudQduBWgREFSxUIUsUcNd1TegZ9/vnnnnwKbukaUdBHgQFVbvFyTzpEWEiASidait8WGnemCqDfdaAqLfrG+93vfmc//PCDs99zzz23WcAtE/bR/HuF9jIXhgKqCm4oJKfAmMIdeh8dfvjhm66dfEFzHUv30n777Rf4NtX1esUVV9g999yz2T5R596rQpsOcN1119ngwYMDjy+zoaot6ptP1ffcms5dz9iddtopdN/aYcSIEda7d++8+2pevcJauTu+++67phCWqoAWs6l66Z133ukcO2gVsmKOL/tYBH62lDzHRQABBBDwEyDw4yfE3xFAAAEEEEAAAQQQQAABBBBAAIEtK5Ab+FE1Hf1bWpqqDamqT6apGtFjaRkc40AAAQQQQAABBBBAAIGyFiiZwI8WLuoX8lXpxKspJPPiiy9avXr1Cpo4hXF69Ohho0ePzttPocfy+7V0Hfiyyy6zu+66K9LiviDnoEXHL730kh122GEFecW5s8bdtWtXJ0wVtmlB5AsvvOAEgdyaQmNa9K1f2s/XtJhSi3ejBEBUYUpjz9e22WYbZ7G3jhG2KVCigNjUqVPD7uq5fdTFv7EOIqczLYZWGC1TRSHfsbSAWuEuLebV4mm3pmeHKvqoP1VUyG5aDK0FypnKG4WeU5rmyC3wkzk/BSfvvffeQGEpt6BU1OotSd7bhc5dvv0//fRTa9q0qSmslK+dddZZpsXwYStOqb8g/eerahbknBUoUNDkX//6V97NFV7p0qVLkO4qbOMX+pGJqtVceumlnj6qvqVnkQKZ2U3jUggz3/0ddNB6Djz66KOmKmt+YY/sPjV+VVbRPgpjZO+bqZqle0RBpaBtt912sxtuuMG6d+/u+exR6KdPnz7O+cfZdD0rABXlHadxlOq3hcYuU1VmUnimkJZbdSdI4Cf7eLoGbr31Vuednn1te1WWVBBN14K+YfwCm/mu96hz/89//tNat25tL7/8cl42VaWcNWtWqFCSOvP7blJ4ZNy4cXb22WeHnjIF7FSx0etbIuzzO65rKPTJ/HsHjVfXQaYSUNR+ktyPwE+SuvSNAAIIIFCIAIGfQvTYFwEEEEAAAQQQQAABBBBAAAEEEEhe4FEzOzfrMAR+kjfnCAgggAACCCCAAAIIIFAaAiUR+Fm3bp3zq9YDBw4MpKogzoMPPugsDvRbFOnW4U8//eRUGFAVGb+mBY6TJk2yI444cYsevQAAIABJREFUwm/Tzf6uRd5atLdgwQLf/W688Ua75pprQoUSdA76VfO+ffv6Lm6Oeg6+Ay9gg6C/wp99CIWXFPbRr8G7NS2k7devn7Nw1K9pUayuof33399vU+fvWlyrBb+dOnXKW+0i01Eh3roXVJ3lkUfi+R0TVTJSoCyuwEsgrIAb6RoeP368E7z79ttvPffSwnuFGjp37uxUUKhevbppgbLCf8OHDzdVqMluWjj9wAMPOAun4/6l/LTMkVfgRxYKMuhaUuhp7733ruArf/kpIJEdlNJ+CreoMlIUuyTu7YCXVOjNli1b5lxTuVWh3DqKEh5TsE3hg3feecd3bHr/XXnllYGDL5o/WSuAmF2Zye1AmlMFas8999xIoSUtplc1lNxAXfaxVOFGFUBOO+00q1mzpvNuVvWhxYsXO/eiFrBrIX2m6Z5WIEKuUYJUbucZ5jntNyH6ztC7pE2bNnb77bc772i/1rJlSyfoo0By0G8Tmehe1n5xtObNmzvjjhoWKPVvCxmqkkyzZs3so48+ikTqVhUuaODH7xrwCvxkBnvUUUc5QVf15XZvKOSi60X3dHaLOvcKSus+VCVFv6Yg1NixYwOFSXU/qnKPQk+qeuTVVC1MIXCdQ9D3zldffWWXXHJJhRCh23EUrlf4N2iwMF/FQD+fuP6eGziLq9+4+iHwE5ck/SCAAAIIxC1A4CduUfpDAAEEEEAAAQQQQAABBBBAAAEE4hXIDfyomo7+LS0ttwIRFX7SMjOMAwEEEEAAAQQQQACB8hdIZeBHoQ2FaNTeffddJxQT5hf5M9OmBYJaHJj9K/Za5KqFufpbpmnRsUIBWvz5t7/9zf76179utvA4yGWgX2tX0GD33Xd3KhloQWZ2U8BHwQotEpw3b559/vnnQbrdtI0WPysoomNo7Fp8ud9++23Wh6oRzZ8/3zmH9957zxQ8CNN22mknO/roo53jaEGyFvpvqaaFoKoKESR0pTEqsPDnP/95M3ctIL3tttvsgw8+sLlz59rXX38d+nRkcuKJJzrzqqoo+qV4tUzfqkqhyh+a07DeftdMvsHKRkGYiy66yDcIk68PLRJWiE4Vs4IuPA+NF9MOcn3ooYdMwTe/4E+QQypAdPPNN5sCYkm1NMxRduCnSpUqTlWOfE2LnOvXr+/c+2q6pufMmVPhOagKWqrGcPDBB0emi+Pejnxwnx3jfE7/x3/8R4V3QeYZLV+9Z9asWRP6VBSc0Vyp6kz2eyD7PRb1maTngt4BCrBmP++CDFL35oABA5ygaaFN15lCjXXq1Cm0K9f9//73vzsVjfwqiOU7+PHHH++EGjLvYK9wncKUCjopeJCv8lyQk1RlFb2TP/744yCbu26jwJiCImEDnuX0bZGBUciubdu2niE1N0S9O/Rdkhu08Qr8yFtV6K6++mrfayA78JMJTeiZma8deOCB1rBhQ9Pz5ocffnAq8CjQlN00VoVZLr/88kDhucz3jb6ZdI8oMBv2Gzzfcyrzfa9qeKouqVBOmKZ31eGHH+48o3K/5zN9y+G1114Lfa/oO1vVLvX80fdZ7n9WyB2nvk1U2Uv/+WFLNFUtVFgyrkBknOdA4CdOTfpCAAEEEIhTgMBPnJr0hQACCCCAAAIIIIAAAggggAACCMQv8JiZdc3qNu2BH1UjGhM/Az0igAACCCCAAAIIIIAAAhUEUhn48atMUcg8ahGiwhmqMJBpqgTSunVrZ6FkHE3BE/3qf3Z76623nODI+vXrCz6EKgtoMX7dunU36+u8886zxx7TfwQuvKnSw6OPbtnfylAlgfvuu8+papFd+SH37FQpSdUhcisWBPml/DBSCg9lAkhx9+12zfiNTQvs7733XhsyZIjpF/iDNi0S1aLlWrVqBd0lFdvpGpg6dapzvrqHwzQt5NV5X3/99YGrNoXpP9+2W3KO9BzV4n5VUNCCcN1PCjqoSoPubb+KCtnnpMXP99xzj1MRKY6AWKH3dhxz49ZHnM9p9Z97X8f5jM59D8T9Hst+3oXx/vDDD517VMGwsCEBVSxRJaPjjjsucBWPMGPL3jZTQUyVPYKGQfX9oCCqqhll3wdu3ywKDajKSr4qLFHGree8qvMoiBB0zDqOqtncfffdkQNUcV63afi2yNgrgK2AdiZg7jUnfiE0t8BPlGsg823RpEkTp0KPwkIKx+g5PmzYsNDvPn0fab8w7/s4v29yn1Nxft/nfs8n2Xe+a0NhLAXiFMDW/77DDjvYd999F+X2Dr2PQjXPPPOMtWvXLvS+Se9A4CdpYfpHAAEEEIgqQOAnqhz7IYAAAggggAACCCCAAAIIIIAAAsURSHvgJ7cCEYGf4lwXHAUBBBBAAAEEEEAAAQTMUhn4YWIQyBZYtWqVE2xRSCHzy/W/+c1vnFCVKlz89re/rdRgCsIoqKCqPy+++KItXrx4s2pDCmsobHb22WdXqHhVqnCqZvLqq6/alClTXM9ZVQAOOuggO/nkk52QisJxW/JX8NM2R1qYrEXdul5UFUEVsFR1LBPQkJWq/bRo0cI6d+5sxxxzTCxBn9zrjXu7VO9A/3HrHlUFD4UpFKZdtmzZZs8l3aMKITRu3NgJ3OoZlV2Nz/8I8Wyh4I+qCKpiz7Rp05zqVpmAafZ90L17dycw4xZ4ywQNFCxUBTEFclR1LqmWCe89+eSTzpgV5MuuFpWp1tepUyfHdo899khqKCXfr56FixYtcr4xFNr5xz/+4ZxTpqqiwhSqrFS7dm3PEFom8KP9VD1K4eBDDz009uCa7itVcXz++edd517ve1W/0dz//ve/960oVPITuIVP4I033nDekwrQKuioKk56RiiAqeCP3nGqMqmmZ4u+zzJN1Y1U6S23KYjmFXLP3r5Vq1Y2YcIEq1at2haW2PzwBH5SNR0MBgEEEEAgS4DAD5cDAggggAACCCCAAAIIIIAAAgggkG4BVcvpkjXE88wsnp88jue8cwM/qkb0eDxd0wsCCCCAAAIIIIAAAggg4ClA4IcLBAEEEEAAAQQQQAABBBAIKPDOO+9Y27ZtbenSpU6wTqFrVWSKqyn0s3r1aieQplCuKniqglp222uvvZyqT2EqOMU1Pq9+CPwUQ5ljIIAAAghEESDwE0WNfRBAAAEEEEAAAQQQQAABBBBAAIHiCRD4KZ41R0IAAQQQQAABBBBAAIHSEiDwU1rzxWgRQAABBBBAAAEEEEBgCwmoUo+q63z00UdONbxZs2bZfvvtl+hoVI1q5syZTtW9lStXOsfabrvtbM6cOU4VwzQ1Aj9pmg3GggACCCCQLUDgh+sBAQQQQAABBBBAAAEEEEAAAQQQSLdAbuDnXDPTv6WlqdqQqvpkmqoRPZGWwTEOBBBAAAEEEEAAAQQQKGsBAj9lPb2cHAIIIIAAAggggAACCMQh8Nlnn1mzZs2csI/amDFjrEsX/dc5xWlTp051wkYKABH4icf8V/F0Qy8IIIAAAiUgQOCnBCaJISKAAAIIIIAAAggggAACCCCAQKUWeNzMzskSIPBTqS8HTh4BBBBAAAEEEEAAAQSyBAj8cDkggAACCCCAAAIIIIAAAh4Ca9eutfbt2zsVfdTq1atn06ZNsxo1ahTNbcWKFdagQQNbsmQJgZ+Y1An8xARJNwgggEAJCBD4KYFJYogIIIAAAggggAACCCCAAAIIIFCpBXIDP6qmo39LS8utQESFn7TMDONAAAEEEEAAAQQQQKD8BQj8lP8cc4YIIIAAAggggAACCCAQUUAVda644gq75557NvUwfPhw69WrV8Qeo+22cuVKa9y4sS1cuND22msvmzdvntWqVStaZwnt9atfVYjQpDpTk+rBJTRHdIsAAghUVgECP5V15jlvBBBAAAEEEEAAAQQQQAABBBAoFYEnzKxz1mDTHvhRNaKxpYLLOBFAAAEEEEAAAQQQQKCkBQj8lPT0MXgEEEAAAQQQQAABBBBIUmDChAnWoUMH+/nnn53DbLvttvbyyy/bsccem+RhK/Styj4NGza05cuXW6tWrUzjqlatWlHH4HcwAj9+QvwdAQQQQGBLCRD42VLyHBcBBBBAAAEEEEAAAQQQQAABBBAIJpD2wE9uBSICP8Hmla0QQAABBBBAAAEEEECgcAECP4Ub0gMCCCCAAAIIIIAAAgiUocCyZcusWbNm9sEHH2w6u+22287mzJljdevWLeoZjxgxwnr37u0cc9y4cdaxY8eiHj/IwQj8BFFiGwQQQACBLSFA4GdLqHNMBBBAAAEEEEAAAQQQQAABBBBAILiAquV0ytq8i5kpBJSWlhv4UTWicWkZHONAAAEEEEAAAQQQQACBshYg8FPW08vJIYAAAggggAACCCCAQFSBP/7xj3bNNddstrtCLdOnT7dTTjklareh9/v000+tadOmpio/hx12mL344ou2++67h+4n6R0I/CQtTP8IIIAAAlEFCPxElWM/BBBAAAEEEEAAAQQQQAABBBBAoDgCBH6K48xREEAAAQQQQAABBBBAoPQECPyU3pwxYgQQQAABBBBAAAEEEEhYYM2aNda8eXNbsGBBhSO1atXKnnrqKatevXrCozBbu3attW/f3mbNmmUK1Ki6z9lnn534caMcgMBPFDX2QQABBBAohgCBn2IocwwEEEAAAQQQQAABBBBAAAEEEEAgukBu4OccM9O/paWp2pCq+mSaqhE9mZbBMQ4EEEAAAQQQQAABBBAoawECP2U9vZwcAggggAACCCCAAAIIRBH48ssvrX79+vb555+77t6lSxcbOXKkbb/99lG6D7TP8uXLTcdR2EftwgsvtPvuu8+qVq0aaP9ib0Tgp9jiHA8BBBBAIKgAgZ+gUmyHAAIIIIAAAggggAACCCCAAAIIbBmBcWbWMevQBH62zDxwVAQQQAABBBBAAAEEEEifAIGf9M0JI0IAAQQQQAABBBBAAIEtLLBy5Upr3LixLVy4MO9IDjzwQBs6dKi1bt3att5669hG/Msvv9js2bOtW7dutnTpUqffpk2b2oQJE6xGjRqxHSfujgj8xC1KfwgggAACcQkQ+IlLkn4QQAABBBBAAAEEEEAAAQQQQACBZARyAz+qpqN/S0vLrUBEhZ+0zAzjQAABBBBAAAEEEECg/AUI/JT/HHOGCCCAAAIIIIAAAgggEEFg4MCBNmjQIN89d9ttN7vyyiudajw1a9Y0l+CLbx/aYMOGDTZt2jTTcd95551N+7Rs2dKefPLJVId9NFgCP4GmmY0QQAABBLaAAIGfLYDOIRFAAAEEEEAAAQQQQAABBBBAAIEQAk+a2dlZ26c98KNqRE+FOD82RQABBBBAAAEEEEAAAQSiChD4iSrHfggggAACCCCAAAIIIFDWAmvXrrX27dvbrFmzAp/n9ttvb/Xr17eGDRvaf/7nf9o+++xje++9t+v+H374oX3xxRc2Z84c5xgff/xxhe1U5WfEiBGmftPeCPykfYYYHwIIIFB5BQj8VN6558wRQAABBBBAAAEEEEAAAQQQQKA0BNIe+MmtQETgpzSuK0aJAAIIIIAAAggggEA5CBD4KYdZ5BwQQAABBBBAAAEEEEAgEYHVq1fbhRdeaBMnTkyk/3ydVq1a1e68807r2bOnbb311kU9dtSDEfiJKsd+CCCAAAJJCxD4SVqY/hFAAAEEEEAAAQQQQAABBBBAAIHCBFQtp0NWF53MTCGgtLTcwI+qEY1Py+AYBwIIIIAAAggggAACCJS1AIGfsp5eTg4BBBBAAAEEEEAAAQQKFfjpp59s/Pjx1qNHD/v2228L7c53/2OPPdYeeeQRq1Onju+2adqAwE+aZoOxIIAAAghkCxD44XpAAAEEEEAAAQQQQAABBBBAAAEE0i1A4Cfd88PoEEAAAQQQQAABBBBAYMsJEPjZcvYcGQEEEEAAAQQQQAABBEpIQGGfwYMH2/Dhw+3777+PfeQK+qiqT6NGjcwlPBP78eLukMBP3KL0hwACCCAQlwCBn7gk6QcBBBBAAAEEEEAAAQQQQAABBBBIRkDVcs7K6rqjmSkElJamakOq6pNpqkb0dFoGxzgQQAABBBBAAAEEEECgrAUI/JT19HJyCCCAAAIIIIAAAgggELfAunXrbMqUKTZs2DCbN29eQd3vuOOOdt5559mll15qtWvXLsmgTwaAwE9BlwI7I4AAAggkKEDgJ0FcukYAAQQQQAABBBBAAAEEEEAAAQRiECDwEwMiXSCAAAIIIIAAAggggEBZChD4Kctp5aQQQAABBBBAAAEEEECgGAIbNmywv/3tb/bSSy/Z3Llz7a9//autXr3aFArKbltttZXVrFnTatWqZccdd5w1a9bMGjRoYLvssksxhlmUYxD4KQozB0EAAQQQiCBA4CcCGrsggAACCCCAAAIIIIAAAggggAACRRTIDfyomo7+LS1N1YZU1SfTVI3ombQMjnEggAACCCCAAAIIIIBAWQsQ+Cnr6eXkEEAAAQQQQAABBBBAAIHiCBD4KY4zR0EAAQQQCC9A4Ce8GXsggAACCCCAAAIIIIAAAggggAACxRR42szOzDoggZ9i6nMsBBBAAAEEEEAAAQQQSLMAgZ80zw5jQwABBBBAAAEEEEAAAQRKRIDAT4lMFMNEAAEEKqEAgZ9KOOmcMgIIIIAAAggggAACCCCAAAIIlJRAbuBH1XT0b2lpuRWIqPCTlplhHAgggAACCCCAAAIIlL8AgZ/yn2POEAEEEEAAAQQQQAABBBBIXIDAT+LEHAABBBBAIKIAgZ+IcOyGAAIIIIAAAggggAACCCCAAAIIFEngGTNrn3WstAd+VI1oQpFsOAwCCCCAAAIIIIAAAghUbgECP5V7/jl7BBBAAAEEEEAAAQQQQCAWAQI/sTDSCQIIIIBAAgIEfhJApUsEEEAAAQQQQAABBBBAAAEEEEAgRoG0B35yKxAR+Ilx8ukKAQQQQAABBBBAAAEEPAUI/HCBIIAAAggggAACCCCAAAIIFCxA4KdgQjpAAAEEEEhIgMBPQrB0iwACCCCAAAIIIIAAAggggAACCMQkoGo57bL6OsvMFAJKS8sN/Kga0cS0DI5xIIAAAggggAACCCCAQFkLEPgp6+nl5BBAAAEEEEAAAQQQQACB4ggQ+CmOM0dBAAEEEAgvQOAnvBl7IIAAAggggAACCCCAAAIIIIAAAsUUIPBTTG2OhQACCCCAAAIIIIAAAqUkQOCnlGaLsSKAAAIIIIAAAggggAACKRUg8JPSiWFYCCCAAAJG4IeLAAEEEEAAAQQQQAABBBBAAAEEEEi3QG7g50wz07+lpanakKr6ZJqqEU1Ky+AYBwIIIIAAAggggAACCJS1AIGfsp5eTg4BBBBAAAEEEEAAAQQQKI4AgZ/iOHMUBBBAAIHwAgR+wpuxBwIIIIAAAggggAACCCCAAAIIIFBMgYlmdkbWAQn8FFOfYyGAAAIIIIAAAggggECaBQj8pHl2GBsCCCCAAAIIIIAAAgggUCICBH5KZKIYJgIIIFAJBQj8VMJJ55QRQAABBBBAAAEEEEAAAQQQQKCkBHIDP6qmo39LS8utQESFn7TMDONAAAEEEEAAAQQQQKD8BQj8lP8cc4YIIIAAAggggAACCCCAQOICBH4SJ+YACCCAAAIRBQj8RIRjNwQQQAABBBBAAAEEEEAAAQQQQKBIApPM7PdZx0p74EfViJ4tkg2HQQABBBBAAAEEEEAAgcotQOCncs8/Z48AAggggAACCCCAAAIIxCJA4CcWRjpBAAEEEEhAgMBPAqh0iQACCCCAAAIIIIAAAggggAACCMQokPbAT24FIgI/MU4+XSGAAAIIIIAAAggggICnAIEfLhAEEEAAAQQQQAABBBBAAIGCBQj8FExIBwgggAACCQkQ+EkIlm4RQAABBBBAAAEEEEAAAQQQQACBmARULef0rL7amZlCQGlpuYEfVSN6Li2DYxwIIIAAAggggAACCCBQ1gIEfsp6ejk5BBBAAAEEEEAAAQQQQKA4AgR+iuPMURBAAAEEwgsQ+Alvxh4IIIAAAggggAACCCCAAAIIIIBAMQUI/BRTm2MhgAACCCCAAAIIIIBAKQkQ+Cml2WKsCCCAAAIIIIAAAggggEBKBQj8pHRiGBYCCCCAgBH44SJAAAEEEEAAAQQQQAABBBBAAAEE0i2QG/g5w8z0b2lpqjakqj6ZpmpEf07L4BgHAggggAACCCCAAAIIlLUAgZ+ynl5ODgEEEEAAAQQQQAABBBAojgCBn+I4cxQEEEAAgfACBH7Cm7EHAggggAACCCCAAAIIIIAAAgggUEyB58ysbdYBCfwUU59jIYAAAggggAACCCCAQJoFCPykeXYYGwIIIIAAAggggAACCCBQIgIEfkpkohgmAgggUAkFCPxUwknnlBFAAAEEEEAAAQQQQAABBBBAoKQEcgM/qqajf0tLy61ARIWftMwM40AAAQQQQAABBBBAoPwFCPyU/xxzhggggAACCCCAAAIIIIBA4gIEfhIn5gAIIIAAAhEFCPxEhGM3BBBAAAEEEEAAAQQQQAABBBBAoEgCfzazNlnHSnvgR9WI/lIkGw6DAAIIIIAAAggggAAClVuAwE/lnn/OHgEEEEAAAQQQQAABBBCIRYDATyyMdIIAAgggkIAAgZ8EUOkSAQQQQAABBBBAAAEEEEAAAQQQiFEg7YGf3ApEBH5inHy6QgABBBBAAAEEEEAAAU8BAj9cIAgggAACCCCAAAIIIIAAAgULEPgpmJAOEEAAAQQSEiDwkxAs3SKAAAIIIIAAAggggAACCCCAAAIxCahaTuusvk43M4WA0tJyAz+qRjQ5LYNjHAgggAACCCCAAAIIIFDWAgR+ynp6OTkEEEAAAQQQQAABBBBAoDgCBH6K48xREEAAAQTCCxD4CW/GHggggAACCCCAAAIIIIAAAggggEAxBQj8FFObYyGAAAIIIIAAAggggEApCRD4KaXZYqwIIIAAAggggAACCCCAQEoFCPykdGIYFgIIIICAEfjhIkAAAQQQQAABBBBAAAEEEEAAAQTSLZAb+GlrZvq3tDRVG1JVn0xTNaLn0zI4xoEAAggggAACCCCAAAJlLUDgp6ynl5NDAAEEEEAAAQQQQAABBIojQOCnOM4cBQEEEEAgvACBn/Bm7IEAAggggAACCCCAAAIIIIAAAggUU2CymZ2WdUACP8XU51gIIIAAAggggAACCCCQZgECP2meHcaGAAIIIIAAAggggAACCJSIAIGfEpkohokAAghUQgECP5Vw0jllBBBAAAEEEEAAAQQQQAABBBAoKYHcwI+q6ejf0tJyKxApnDQlLYNjHAgggAACCCCAAAIIIFDWAgR+ynp6OTkEEEAAAQQQQAABBBBAoDgCBH6K48xREEAAAQTCCxD4CW/GHggggAACCCCAAAIIIIAAAggggEAxBZ43s1ZZByTwU0x9joUAAggggAACCCCAAAJpFiDwk+bZYWwIIIAAAggggAACCCCAQIkIEPgpkYlimAgggEAlFCDwUwknnVNGAAEEEEAAAQQQQAABBBBAAIGSEkh74Ce3AhEVfkrq8mKwCCCAAAIIIIAAAgiUtACBn5KePgaPAAIIIIAAAggggAACCKRDgMBPOuaBUSCAAAIIVBQg8MNVgQACCCCAAAIIIIAAAggggAACCKRbYIqZnZo1xNZmphBQWlpu4EfViF5Iy+AYBwIIIIAAAggggAACCJS1AIGfsp5eTg4BBBBAAAEEEEAAAQQQKI4AgZ/iOHMUBBBAAIHwAgR+wpuxBwIIIIAAAggggAACCCCAAAIIIFBMgbQHfnIrEBH4KebVwbEQQAABBBBAAAEEEKjcAgR+Kvf8c/YIIIAAAggggAACCCCAQCwCBH5iYaQTBBBAAIEEBAj8JIBKlwgggAACCCCAAAIIIIAAAggggECMAqqW0zKrv9PMTCGgtLTcwI+qEU1Ny+AYBwIIIIAAAggggAACCJS1AIGfsp5eTg4BBBCIR2DFihU2Y8YMe/bZZ23u3Ln25Zdfbuq4atWqVqdOHTvttNOsS5cudvDBB9vWW2+d98A//fSTzZ8/326++WabOnWqbbfddjZnzhyrW7duPIOlF0+BdevW2dNPP2233HKLffzxx9a4cWObPHmyVa9eHTkEEEAAAQQKEiDwUxAfOyOAAAIIJChA4CdBXLpGAAEEEEAAAQQQQAABBBBAAAEEYhAg8BMDIl0ggAACCCCAAAIIIIBAWQoQ+CnLaeWkEEAAgcIFfvnlF3vjjTfs8ssvt3nz5gXucJ999rE77rjD2rdvv1nwZ9WqVTZ69Gi788477euvv97UH4GfwLQFbbh06VK76667bMSIEfbjjz9u6ovAT0Gs7IwAAgggkCVA4IfLAQEEEEAgrQIEftI6M4wLAQQQQAABBBBAAAEEEEAAAQQQ+F+B3MBPq3//W1p8VG1IVX0yTdWIpqVlcIwDAQQQQAABBBBAAAEEylqAwE9ZTy8nhwACCEQTWLZsmfXp08cmTZoUrYP//3/cOv744+2JJ56w7777zvr37+9U83FrBH4iE/vuqGCP3FVN6c0333TdnsCPLyMbIIAAAggEFCDwExCKzRBAAAEEii5A4Kfo5BwQAQQQQAABBBBAAAEEEEAAAQQQCCWg1QQtsvYg8BOKj40RQAABBBBAAAEEEECgjAUI/JTx5HJqCCCAQFgBVfX5y1/+Yp06dbL169c7ux911FE2cOBAa9GihVWrVu3/sXfv4XZV5b2AvxPI0RAuAQThoEShHLlYRCGQAxKECAhiLEQCIkIfEUUDqPUSFKTFci1eSkMUi+0RxRsaVBKREBIEjHJViwpYboLQYEUaaEiQQDiODclZe+7r2llrZsw53/k8/aNrzznG973f+Av5MeKpp57qCY+kEMn8+fMH3WLUqFGxcuXKQd8R+Gl3SkO/v3jx4p6blL7whS/E8uXLB/1A4GdoT2/7CphkAAAgAElEQVQQIECAwPAEBH6G5+QtAgQIEChfQOCnfHM7EiBAgAABAgQIECBAgAABAgTaESgGftJtOv3/J0XbWbVz7xZvIHLDT+dsrUSAAAECBAgQIECAwOACAj9OCAECBAj0CKSwz6xZs+IDH/jA6pDOcccdFzNnzowxY8b0Uerv/ZFQCvyMRK3/b2699db45Cc/OeBtSv19JfDTOX8rESBAoOkCAj9NPwH6J0CAQL4CAj/5zkZlBAgQIECAAAECBAgQIECAAIEkMC8iDmihyD3wk24jutroCBAgQIAAAQIECBAgUIKAwE8JyLYgQIBAFQRmz54d06ZNWx322WmnnWLhwoWx+eabD1h+Cv2cf/75MWPGjBG3KPAzYro+H1500UXx/ve/P3bcccfYY4894tFHH425c+cOesuSwE/n/K1EgACBpgsI/DT9BOifAAEC+QoI/OQ7G5URIECAAAECBAgQIECAAAECBJJA7oGf4g1EAj/OLQECBAgQIECAAAECZQkI/JQlbR8CBAhkLHDzzTfHgQceGEuWLFldZbrZ58QTTxyy6hUrVsT06dPj4osvHvDdDTfcMJ544ol+/y7wMyTxsF9Is3j66adj7Nixq79ZtGhRHHDAAbFs2bJ+1xH4GTavFwkQIEBgCAGBH0eEAAECBHIVEPjJdTLqIkCAAAECBAgQIECAAAECBAg8L5Buy9m/BeNNL4SAcvEpBn7SbUTzcylOHQQIECBAgAABAgQI1FpA4KfW49UcAQIEhhZYunRpHHLIIXHdddetfnnMmDE9//+ECROGXiAiHn/88Zg6dWosWLCg3/f33HPP+MlPftLv3wR+hkU84peeeeaZOPLIIyPd4NTfI/AzYlofEiBAgEBBQODHkSBAgACBXAUEfnKdjLoIECBAgAABAgQIECBAgAABAs8LCPw4CQQIECBAgAABAgQIEOhfQODHySBAgEDDBS699NJ45zvf2Uth6623jhtvvDG23HLLYes89NBDceihh8att97a65vtttsu/vZv/7Znj+eeK/5rVhECP8MmHvGL5513Xpxyyin9fi/wM2JWHxIgQIBAQUDgx5EgQIAAgVwFBH5ynYy6CBAgQIAAAQIECBAgQIAAAQLPCxQDPwe+8FsuPvMiIt3qs+pJtxFdk0tx6iBAgAABAgQIECBAoNYCAj+1Hq/mCBAgMLhAupnnwAMPjJtuuqnXi69//evjyiuvjA022KAtwieffDL+/u//Pr74xS/GkiVLem4OmjlzZvzxj3+MSZMmxbJly/qsJ/DTFvGIXr788st7bmDq7xH4GRGpjwgQIECgHwGBH8eCAAECBHIVEPjJdTLqIkCAAAECBAgQIECAAAECBAg8LzA/It7YgiHw42QQIECAAAECBAgQIEDgeQGBHyeBAAECDRb48Y9/HPvuu28888wzvRQ6HQK57bbbBH7W4jmbM2dOTJkypd8KOj3rtdimrQkQIEBgLQsI/KzlAdieAAECBAYUEPhxOAgQIECAAAECBAgQIECAAAECeQsUAz/pNp30Wy5P8QaiFE5akEtx6iBAgAABAgQIECBAoNYCAj+1Hq/mCBAgMLjAqaeeGmeffXaflyZPnhzf//73Y+zYsR0hfOihh2LixInx8MMP91nPDT8dIR50EYGf7hvbgQABAgQiBH6cAgIECBDIVUDgJ9fJqIsAAQIECBAgQIAAAQIECBAg8LzANRExuQVD4MfJIECAAAECBAgQIECAwPMCAj9OAgECBBoq8OSTT8Zb3/rWWLCg73935phjjolLLrmkYzKLFy/uCfw8+OCDfdYU+OkY84ALCfx039gOBAgQICDw4wwQIECAQL4CAj/5zkZlBAgQIECAAAECBAgQIECAAIEkkHvgp3gDkRt+nFsCBAgQIECAAAECBMoSEPgpS9o+BAgQyExgsFt3BH4yG9YalvPDH/4wDj744H5X2WeffWLu3Lmx/vrrr+EuPidAgACBpgu44afpJ0D/BAgQyFdA4Cff2aiMAAECBAgQIECAAAECBAgQIJAE0n+mdL8Wiv1fCAHlolMM/KTbiBbmUpw6CBAgQIAAAQIECBCotYDAT63HqzkCBAgMLHDbbbfFpEmTYtmyZX1eEvip18kZbNYCP/WatW4IECCwNgUEftamvr0JECBAYDABgR/ngwABAgQIECBAgAABAgQIECCQt0DugZ/iDUQCP3mfJ9URIECAAAECBAgQqJOAwE+dpqkXAgQItCEwZ86cmDJlSr9fCPy0AVmBVwV+KjAkJRIgQKAGAgI/NRiiFggQIFBTAYGfmg5WWwQIECBAgAABAgQIECBAgEBtBIqBnze+cOtPLg0WAz/pNqJrcylOHQQIECBAgAABAgQI1FpA4KfW49UcAQIEBha4/PLLY+rUqf2+IPBTr5Mj8FOveeqGAAECuQoI/OQ6GXURIECAgMCPM0CAAAECBAgQIECAAAECBAgQyFtgYUTs21KiwE/e81IdAQIECBAgQIAAAQLlCQj8lGdtJwIECGQlcN5558Upp5zSb00CP1mNao2LEfhZY0ILECBAgMAwBAR+hoHkFQIECBBYKwICP2uF3aYECBAgQIAAAQIECBAgQIAAgWELFAM/kyMi/ZbLU7yBKIWTfpRLceogQIAAAQIECBAgQKDWAgI/tR6v5ggQIDCwgMBPc06HwE9zZq1TAgQIrE0BgZ+1qW9vAgQIEBhMQODH+SBAgAABAgQIECBAgAABAgQI5C1w7Z8DNG9oKVHgJ+95qY4AAQIECBAgQIAAgfIEBH7Ks7YTAQIEshIQ+MlqHF0tRuCnq7wWJ0CAAIEXBAR+HAUCBAgQyFVA4CfXyaiLAAECBAgQIECAAAECBAgQIPC8QO6Bn+INRG74cXIJECBAgAABAgQIEChLQOCnLGn7ECBAIDOBOgd+VqxYEf/2b/8Wc+bMiXnz5sWDDz4Yixcv7jWB0aNHxxZbbBGve93r4qCDDooDDzwwxo8fH/38y8odm9zjjz8eV199dfzLv/xL/OxnP4s//OEPq9febLPNYuedd47DDz+831puuumm2G+//eL000+PGTNmtFWTwE9bXF4mQIAAgREKCPyMEM5nBAgQINB1AYGfrhPbgAABAgQIECBAgAABAgQIECCwRgI/+nPoZ5+WFfZ7IQS0Rot28ONi4CfdRnRdB9e3FAECBAgQIECAAAECBAYSEPhxNggQIFBTgcFCHp1qeZ999om5c+fG+uuvP+iSKWwzceLEnuBN8VlvvfXi+uuvj1133XWNy0r7fPrTn44vfOELsXz58rbX23bbbXsCNSl0M2bMmLa/H+iDJ554Ik477bSYNWtWrFy5cljrpkDSlClTesJIzz77bPzDP/xD3HvvvXHuueeutcBPJ87U1ltvHTfeeGNsueWWw3LwEgECBAhUR0DgpzqzUikBAgSaJiDw07SJ65cAAQIECBAgQIAAAQIECBComkDugZ/iDUQCP1U7YeolQIAAAQIECBAgUF0BgZ/qzk7lBAgQGFSgE+GMoYhzCfykQEwK03zkIx+JdLtP6zNq1KjYbbfd4jWveU3Pz/fdd19P4OTJJ58csL3tt98+Lr/88thhhx2GIhjy77fccktMnTo1fve73/V6N4WL9tprr3jRi14Uf/rTn2LRokU9gZ6hnrUZ+Pntb38bZ5xxRnzve9+LJUuWDFXq6r+nGaSAT5pDsj3llFNi3Lhxw/7eiwQIECBQDQGBn2rMSZUECBBoooDATxOnrmcCBAgQIECAAAECBAgQIECgSgLptpxJLQXvGxEpBJTLUwz8pNuIrs+lOHUQIECAAAECBAgQIFBrAYGfWo9XcwQINFmgKYGfFNw54YQT4tJLL+017hQyOfPMM+Pkk0+OsWPH9vpbCggtXLgw3ve+9w0YskmBlHnz5sXuu+8+4mP0gx/8IKZNmxbLli3rWSPVlG4Q+tCHPhQbbrhhn3Wfeuqp+O53v9sTiOnvNqT0wdoM/KwqOIWqPvWpT/X4DvSk/mbMmBFHHXVUjB8/Pvr5l8BH7OpDAgQIEMhTQOAnz7moigABAgQiBH6cAgIECBAgQIAAAQIECBAgQIBA3gICP3nPR3UECBAgQIAAAQIECKw9AYGftWdvZwIECKxVgfPOO68nWNLfc8wxx8Qll1zSsfoWL14cEydO7DfEst5668X1118fu+66a9v7Pf744/Hud787vvOd7/T6NgVrLrvssp6bdQZ7HnvssXjb294W116b/ns8fZ8JEybED3/4w9h0003bru3mm2+OAw88cPVNOClA9O1vfzve+MY3DrnW8uXL49RTT43Pfe5zfd7NIfCTiko3JaUbih555JFeNY4ePbonCHTSSSfFmDFjhuzVCwQIECBQHwGBn/rMUicECBCom4DAT90mqh8CBAgQIECAAAECBAgQIECgbgLFwM8bIiL9lsuTbhtKt/qsetJtRDfkUpw6CBAgQIAAAQIECBCotYDAT63HqzkCBAgMLFD1wM9zzz3Xc1tOf7fMTJ8+PWbOnDmsW2XuueeemDRpUqRQUn9PWufEE09s6ygtXbo0DjvssJg/f/7q77761a/G0UcfPex10i06Z511Vpxxxhm9vskl8HPDDTf0hJeefvrp1fVtv/328a1vfSt23nnnYffpRQIECBCoj4DAT31mqRMCBAjUTUDgp24T1Q8BAgQIECBAgAABAgQIECBQN4HrI2LvlqYEfuo2Yf0QIECAAAECBAgQIDBSAYGfkcr5jgABAhUXqHrg57bbbusJ6ixbtqzXJNZdd92eG3te//rXD3tC6Tads88+u9/399hjj5g3b15stNFGw17v8ssv77k5KIWS0rPbbrvF1VdfHRtvvPGw10gvphuM0i1FCxYsWP1dDoGfBx54IPbff/+4++67V9eVAk4XX3xxbLLJJm316GUCBAgQqI+AwE99ZqkTAgQI1E1A4KduE9UPAQIECBAgQIAAAQIECBAgUDeBYuAn3aaTfsvlKd5A5IafXCajDgIECBAgQIAAAQL1FxD4qf+MdUiAAIF+Baoc+ElBmpNOOilmzZrVp7f11lsvrr/++th1112HPfkf//jHse+++8YzzzzT55sUYEl/32GHHYa1XlrjyCOPjNmzZ69+/6ijjopLL710WDcOFTcp3qSztgM/Dz30UBx66KFx6623ri71ve99b3zuc5+LMWPGDMvISwQIECBQTwGBn3rOVVcECBCog4DATx2mqAcCBAgQIECAAAECBAgQIECgzgI3RETrf9Iz98BPuo3ox3UeiN4IECBAgAABAgQIEMhGQOAnm1EohAABAuUKVDnw81//9V9xwAEH9AqdrNIbSeAnhVgmTpwYDz/8cJ8htHtj0H333Rd77bVXPPLII6vXSrf0fPOb34y0VrtPChC9853v7Pk+PWsz8JNu9nnzm98cv/71r1e38eEPfzjOOeecGD16dLuteZ8AAQIEaiYg8FOzgWqHAAECNRIQ+KnRMLVCgAABAgQIECBAgAABAgQI1FIg98BP8QYigZ9aHkNNESBAgAABAgQIEMhSQOAny7EoigABAt0XqHLgZ/HixT0BnQcffLAP1EgCP0uXLo1DDjkkrrsuXcTd97niiiviLW95y7CG0t9tQbvttltcffXVsfHGGw9rjeJLV111VRx88MGRbjZaW4GfO++8s8coBZpWPWeffXZ87GMfi3XWWWdEffmIAAECBOolIPBTr3nqhgABAnUSEPip0zT1QoAAAQIECBAgQIAAAQIECNRRIN2Ws1dLY5MiIoWAcnmKgZ90G9GiXIpTBwECBAgQIECAAAECtRYQ+Kn1eDVHgACBgQUEfv6/TbpF58gjj4zZs2f3C5Z+P+yww4Z1nObMmRNTpkzp9W662ScFfvbdd99hrVF86dFHH4199tkn7rjjjrUS+Ln11lvjoIMOilRHekaNGhUXXHBBTJ8+Pfr5l7tH1KOPCBAgQKD6AgI/1Z+hDggQIFBXAYGfuk5WXwQIECBAgAABAgQIECBAgEBdBAR+6jJJfRAgQIAAAQIECBAg0GkBgZ9Oi1qPAAECFRGocuDnqaeeiqlTp8aVV17ZR3urrbaKG264IV75yle2NYljjz02vvKVr/T7TTu36vQX+EmLTp48uSdQtNFGG7VV16qXTz755Jg5c2bpgZ9rrrkmDj/88FiyZElPKSns8/Wvfz2mTZsm7DOiSfqIAAEC9RUQ+KnvbHVGgACBqgsI/FR9guonQIAAAQIECBAgQIAAAQIE6i5QDPzsHRHpt1yedNtQutVn1ZNuI/pJLsWpgwABAgQIECBAgACBWgsI/NR6vJojQIDAwAJVDvykrq644oo49NBDY+XKlb2aPO200+JTn/pU22GUbgd+UpHHH398zJo1K0aPHt320UzBmwMOOCDOOeecmDFjRlvf33bbbTFp0qRYtmxZn+/SzUFz586N9ddfv9ffnnvuufjOd74T73jHO2LFihU9f1tvvfXisssuize/+c1t7e9lAgQIEGiGgMBPM+asSwIECFRRQOCnilNTMwECBAgQIECAAAECBAgQINAkgUURsWdLwwI/TZq+XgkQIECAAAECBAgQGExA4Mf5IECAQEMFqh74SYGUq666Kk466aS49957Y9y4cZHCPukmnJEEajoV+LnlllsihWiWL1/e78maMmVKfPGLX4wtttiirZP30EMPxcSJE3v67XbgJ9mmYNIHPvCB1YGq5PuDH/wg9tyz9R+zttWClwkQIECg5gICPzUfsPYIECBQYQGBnwoPT+kECBAgQIAAAQIECBAgQIBAIwSKgZ90m076LZeneANR+l/Nf5pLceogQIAAAQIECBAgQKDWAgI/tR6v5ggQIDCwQNUDP52ebacCPw8//HDstdde8cADDwxY4oYbbhgXXXRRTJs2LdZZZ51Ot9JnvXZu+Hn22WfjM5/5TK9Q0ctf/vKeG5V22WWXrtdqAwIECBCoroDAT3Vnp3ICBAjUXUDgp+4T1h8BAgQIECBAgAABAgQIECBQdYGfRMT/aWlC4KfqE1U/AQIECBAgQIAAAQKdEhD46ZSkdQgQIFAxAYGfiBRuuemmm+Kss87quS1o5cqV/U7x3HPPHfatOul2nHe9613x5S9/ecgTse222/aEaw455JCuBn+GG/hZsWJFfPzjH++padWzzTbbxNy5c2OHHXYYsh8vECBAgECzBQR+mj1/3RMgQCBnAYGfnKejNgIECBAgQIAAAQIECBAgQIBARO6Bn+INRG74cWoJECBAgAABAgQIEChLQOCnLGn7ECBAIDOBJgd+fve738U//uM/xr/+67/GkiVLhpxMO4GftNhPf/rTeMMb3hBPP/30kGunF7beeus4//zzY+rUqV0J/gwn8JP+Je0TTjghLr300tU1b7LJJrFo0aLYfvvth9WHlwgQIECg2QICP82ev+4JECCQs4DAT87TURsBAgQIECBAgAABAgQIECBAIOKnETGxBWKveD4ElMtTDPyk24huzKU4dRAgQIAAAQIECBAgUGsBgZ9aj1dzBAgQGFigaYGfdJtPusXnjDPOiFtuuaUXzJgxY2L06NHxxBNP9AvWbuAn3fJz+umnx5lnntnWEUzBnzSXFPxJ9XTqGSrwk0I+xx9/fI9P8Um/z5o1q6P1dKov6xAgQIBAXgICP3nNQzUECBAg8P8FBH6cBgIECBAgQIAAAQIECBAgQIBA3gK5B36KNxAJ/OR9nlRHgAABAgQIECBAoE4CAj91mqZeCBAg0IZAUwI/KcRz0UUXxac//en4wx/+0EtowoQJ8clPfjLe9KY3xbvf/e74yle+0q9gu4GftMiKFSti+vTpcfHFF7cxledf3WyzzSLt+fa3vz1SGGlNn8ECP6961at69vjFL34x4DbJ7sMf/vCaluF7AgQIEKi5gMBPzQesPQIECFRYQOCnwsNTOgECBAgQIECAAAECBAgQINAIgWLgZ894/tafXJ5i4CfdRnRTLsWpgwABAgQIECBAgACBWgsI/NR6vJojQIDAwAJ1D/wsXry454adFPZZuXLlaohRo0bFX//1X8dpp50Wr3zlK1f/fuyxx3Y08JMWTqGf5JxCRSN5UvDnggsuiGnTpsU666wzkiV6vhks8LP33nvHpEmT4qyzzhpw/XHjxsW8efNi9913H3ENPiRAgACB+gsI/NR/xjokQIBAVQUEfqo6OXUTIECAAAECBAgQIECAAAECTRG4MSL2aGlW4Kcpk9cnAQIECBAgQIAAAQJDCQj8DCXk7wQIEKipQF0DP3/84x/jjDPOiFmzZvUK+qRbbD7xiU/EySefHBtuuGGfqXYj8JM2ee655+Laa6+N97znPXHvvfeO6DRNnjw5vvzlL8fLXvayEX0/WOBnn332idmzZ8f73ve++Pa3vz3g+tttt13Mnz8/xo8fP6IafESAAAEC9RcQ+Kn/jHVIgACBqgoI/FR1cuomQIAAAQIECBAgQIAAAQIEmiJQDPz8n4hIv+XyFG8gSuGkm3MpTh0ECBAgQIAAAQIECNRaQOCn1uPVHAECBAYWqFvgZ/ny5TFz5syem3vSzTqtz4knnthzg01/QZ9V73Ur8LNq/cHqG845fclLXhLf+ta3Yr/99hvO673eGSrwM3fu3EhBqf333z/uvvvuAddPf7/88stj/fXXb7sGHxAgQIBA/QUEfuo/Yx0SIECgqgICP1WdnLoJECBAgAABAgQIECBAgACBpgjcFBG7tzQr8NOUyeuTAAECBAgQIECAAIGhBAR+hhLydwIECNRUoE6Bn3//93+Po48+Om655ZZe09p+++17QjI777zzkFPsduBnVQEPPfRQ/M3f/M2gt+kMVOzo0aPjm9/8Zhx22GFD9tP6wnACPynEc/PNN8eBBx4YS5YsGXD9dG4++tGPRj//UndbNXmZAAECBOonIPBTv5nqiAABAnUREPipyyT1QYAAAQIECBAgQIAAAQIECNRVIPfAT/EGIjf81PUk6osAAQIECBAgQIBAfgICP/nNREUECBAoRaAOgZ/nnnsu5syZE29/+9tj2bJlvdze9ra3xZe+9KXYaKONhuVZVuBnVTH3339/zJgxo+3gz7hx42LevHmx++6t/32jwVscbuAnrfKZz3wmPvKRjwy44KhRo+Kyyy6LqVOnDsvVSwQIECDQHAGBn+bMWqcECBComoDAT9Umpl4CBAgQIECAAAECBAgQIECgaQI3R8SElqYnRkQKAeXyFAM/6X+t7/2fI82lUnUQIECAAAECBAgQIFA3AYGfuk1UPwQIEBimQNUDPynsc8kll8Rxxx0XK1eu7NV1uu3noosuirFjxw5TI6LswM+qwu6444744Ac/GPPnzx92rRMmTIgf/vCHsemmmw7rm3YCPytWrIjp06fHxRdfPODaKXS0cOHCeO1rXzus/b1EgAABAs0QEPhpxpx1SYAAgSoKCPxUcWpqJkCAAAECBAgQIECAAAECBJokkHvgp3gDkcBPk06nXgkQIECAAAECBAisXQGBn7Xrb3cCBAisNYGqB35mz54d06ZN6xP22W677XrCM+PHj2/Ldm0FflKRKbx07bXXxnve85649957h1X3zJkz48QTTxzWu+0EftKCjz/+eM8NPgsWLBhw/cmTJ0eawXBvUBpWoV4iQIAAgUoLCPxUenyKJ0CAQK0FBH5qPV7NESBAgAABAgQIECBAgAABAjUQKAZ+9oiI9FsuTzHwk24jujWX4tRBgAABAgQIECBAgECtBQR+aj1ezREgQGBggSoHfu65556YNGlSLF68uE+DX/jCF+KEE05oe/RrM/Czqtjly5dHCvKcdtppkW7aGezZY489Yt68ecMK3LQb+En73nzzzXHggQfGkiVLBizj+OOPj1mzZsXo0aPb9vYBAQIECNRPQOCnfjPVEQECBOoiIPBTl0nqgwABAgQIECBAgAABAgQIEKirwC0RsVtLcwI/dZ20vggQIECAAAECBAgQaFdA4KddMe8TIECgJgJVDfyk23A+9KEPxQUXXNBnEltssUUsWrQottlmm7anlEPgZ1XRt99+exxxxBFx1113DdjHmDFj4rrrrosJE9J/O2jwZySBn7TiQLcote6WztFHP/rR6Odf8h6qLH8nQIAAgZoJCPzUbKDaIUCAQI0EBH5qNEytECBAgAABAgQIECBAgAABArUUKAZ+do+I9FsuT/EGohROui2X4tRBgAABAgQIECBAgECtBQR+aj1ezREgQGBggaoGfu6///7Ye++94+GHH+7T3OTJk+P73/9+jB07tu3Rdyrwk8I1++67b1x66aUxZcqUtutY9cEjjzwS06ZNixtuuGHANVIg57DDDhtyj5EGflK46vTTT48zzzxzwD3GjRvXc9PQ7runf+TqIUCAAIEmCwj8NHn6eidAgEDeAgI/ec9HdQQIECBAgAABAgQIECBAgACBWyNi1xYGgR9nggABAgQIECBAgAABAs8LCPw4CQQIEGioQFUDP9dcc00ccMABkcIoxeeYY46JSy65ZEQT7WTgZ9KkSXHcccfFP/3TP42ollUf3XPPPZHWWrx4cb/rnHvuuTFjxowh9xhp4Cct/Pjjj8fUqVNjwYIFA+6z3Xbbxfz582P8+PFD1uIFAgQIEKivgMBPfWerMwIECFRdQOCn6hNUPwECBAgQIECAAAECBAgQIFB3gdwDP8UbiNzwU/cTqT8CBAgQIECAAAEC+QgI/OQzC5UQIECgVIGqBn4++9nPxoc//OF+rY466qiem3X6+ReOh7TtdOBnxx13jKuvvjo23njjIfce7IULL7wwTjrppH5fKSPwkzZ+4IEHYv/994+77757wFLT7UrpxqGNNtpojfr1MQECBAhUV0Dgp7qzUzkBAgTqLiDwU/cJ648AAQIECBAgQIAAAQIECBCousBtEfG6liYmREQKAeXyFAM/6Tain+VSnH2fyN0AACAASURBVDoIECBAgAABAgQIEKi1gMBPrcerOQIECAwsUNXAz2B1v/71r48rr7wyNthgg7ZH3+nAz/Lly3tqedOb3tR2La0f3HnnnZH6euyxx/qsk8JN73jHO4Zcf01u+Fm1eLrBJ/WycuXKAfc77bTT4lOf+tSIAldDNuEFAgQIEMheQOAn+xEpkAABAo0VEPhp7Og1ToAAAQIECBAgQIAAAQIECFREIPfAT/EGIoGfihwsZRIgQIAAAQIECBCogYDATw2GqAUCBAiMRKCOgZ9x48bFDTfcEK9+9avbInnuuefi6KOPjq9//ev9fjfcm3TSx63hmsMPPzy+9rWvxejRo9uqp/XlRx99NPbZZ5+44447eq2x7rrrxrXXXtsTBhrq6UTgJxmdf/75MWPGjAG3GzVqVFx22WUxderUoUrydwIECBCooYDATw2HqiUCBAjUREDgpyaD1AYBAgQIECBAgAABAgQIECBQW4F0W85rW7rbLf1v7xl1Wwz8pNuIfp5RfUohQIAAAQIECBAgQKC+AgI/9Z2tzggQIDCowGCBn4MPPjhmz54dL37xizuiuHjx4pg4cWI8+OCDfdZbb7314vrrr49dd03/DZyhny9+8YtxwgknDPhiu7fMPPnkk/Gxj30sPv/5zw+45nHHHRdf+tKX+vz9rrvu6gnzbLvttqv/1hquSQGYq666Kvbff/+hGxvgjaVLl8YhhxwS1113Xa83xo8fH4sWLYqtttpqyLWvueaaOOCAAyKFdorPbrvtFldffXVsvPHGQ66zYsWKmD59elx88cUDvptCV/PmzYvdd999yPW8QIAAAQL1EhD4qdc8dUOAAIE6CQj81GmaeiFAgAABAgQIECBAgAABAgTqKCDwU8ep6okAAQIECBAgQIAAgU4ICPx0QtEaBAgQqKDAscceG1/5ylf6rTzdGnPllVfGBhts0JHO7rzzzp6baB577LE+67Ub+BksvJIWbydwcvvtt8cRRxwRKbgz2HPUUUfFpZdeGq3/IvOtt94a6fdvfOMbvcJKxdt0dtppp1i4cGFsvvnmI7L8/e9/H3vuuWfcd999vb5PwZuZM2f2qmmgDebMmRNTpkzp989bb7113HjjjbHlllsOq74HHnigJ8B09913D/j+dtttF/Pnz48USvIQIECAQHMEBH6aM2udEiBAoGoCAj9Vm5h6CRAgQIAAAQIECBAgQIAAgaYJFAM/6T8Xmn7L5Um3DaVbfVY96TaiX+RSnDoIECBAgAABAgQIEKi1gMBPrcerOQIECPQvkG61eetb3xoLFizo94Utttii5/aYbbbZpiOEt9xyS+yzzz6xfPnyftdL4aKDDjpoWHs9/PDDsddee0UKngz0vPzlL48rrrgidtlll35feeKJJ+LUU0+NCy+8sOfv6SaedJvRsmXL+n1/++23jx/96Efx0pe+tOfvKXR0+OGHx7PPPhs33HBDvOY1r1n9XTHwk/5w9NFHx0UXXRRjx44dVo+tL1177bU9t/M888wzq39uNyQ12K1II5l16vmNb3xjPP300wP2s/fee8dll10WaX0PAQIECDRDQOCnGXPWJQECBKooIPBTxampmQABAgQIECBAgAABAgQIEGiSwM8jovV/3Rf4adL09UqAAAECBAgQIECAwGACAj/OBwECBBoo8Ktf/SpSIGPJkiUDdv/9739/wFth2iX72te+1hN6Geg599xzY8aMGcNa9rnnnouTTjopZs2aNej7o0ePjtNOOy3e/e5399xekwIzd9xxR3z2s5/tua1n5cqVPd+ncNBXv/rVmD17ds+NOQM9EyZMiA984AM9wZ8vfelLPa+dd9558dGPfrTXLTv9BX7Su4cddlhcfPHFsckmmwyrz/RSCkhNmzYt5s6d2+ub/vYdbNGTTz55wN7WXXfdSKGidAPTcJ/hzmDfffeN73znO231PNwavEeAAAEC+QkI/OQ3ExURIECAwPMCAj9OAgECBAgQIECAAAECBAgQIEAgb4Fi4CfdppN+y+Up3kCUwkn/lktx6iBAgAABAgQIECBAoNYCAj+1Hq/mCBAg0Fcg3e5zxBFHxA9+8INBeVIgaM6cObHRRhutEePSpUvjkEMOieuuu27AdXbaaadYuHBhbL755sPa6+c//3nst99+gwaWhrPQlClTIt1+k26hSSGaU045ZTif9bxz/PHH94SOUrCo9Rko8JPe2XbbbeOf//mfIwVh+vmXonuts2LFijjrrLPijDPO6PX7QPsOVPhvf/vbmDx5ctx3330D9nbcccf13ECUwj/DfdLZSH5DPbvttlt8+9vfjle84hVDvervBAgQIFBxAYGfig9Q+QQIEKixgMBPjYerNQIECBAgQIAAAQIECBAgQKAWAr+IiNe0dCLwU4uxaoIAAQIECBAgQIAAgQ4ICPx0ANESBAgQqIrA/fff3xNUWbBgwbBK3mWXXSLdzrPjjjsO6/3iS+mGmlNPPTU+97nPDfl9Chh9/etfj5e97GVDvptumDn//POHfStQccFRo0bFOeecEx/60IdWB3auueaaOOCAAyKtPdSTbitKAZmxY8f2eXWwwM+ql/fff//4u7/7u9hjjz1inXXW6bNGmtMHP/jBuOKKK3r97b3vfW+P5ZgxY4YqsaePX/7yl3HsscfGL36R/vHowE/y+PSnPx0nnnhinwBTf1+ltU8//fQ488wzh6wjvbDhhhvG5z//+Z7biooBqWEt4CUCBAgQqISAwE8lxqRIAgQINFJA4KeRY9c0AQIECBAgQIAAAQIECBAgUCGB3AM/xRuI3PBTocOlVAIECBAgQIAAAQIVFxD4qfgAlU+AAIGBBJ566qmYOXNm3H333fGnP/2p54adBx54YERgr3rVq2KvvfbqFU5JYZV0M0zrs2rPu+66K1Lw5Y477oh0U007z2abbRZ77rlnz20/hx56aBx00EH9fj7QDThD7ZVu2fnGN74REyZM6PXq73//+3jDG94QqfbBnqFCN62BnxSkWbly5YDLpb+n241SLSn48/jjj8ePfvSj+M///M9e36TATLoZKAVmBroZqHXet99+e/zqV7+KdJtTO08K42yzzTY9QaQXvehF8f73vz9S6GvVk24LOvfcc+Oqq64a0VlK66fw2K677hppzulGpXHjxrVToncJECBAIGMBgZ+Mh6M0AgQINFxA4KfhB0D7BAgQIECAAAECBAgQIECAQPYC/xYRO7dU+dqIGPw/a1luS8XAT7qN6PZyS7AbAQIECBAgQIAAAQINFRD4aejgtU2AQP0Fli5dGoccckhP0KcbzzHHHBOXXHJJr6U7vWcKl8yYMWPA8tNNM5dddlm85z3viSeeeGLINk866aSem336u5knfTx79uyeUE1/IZ0Uukm3+qS/93crz6rNVwV+Pv7xj0f6v/RuChN973vf67md5ze/+c2Qda56IQWCpk+f3nOTTtp/sKfT9mmvdMPQW97yltXbDuf2ouE2t/XWW8eNN94YW2655XA/8R4BAgQIZC4g8JP5gJRHgACBBgsI/DR4+FonQIAAAQIECBAgQIAAAQIEKiGQe+CneAORwE8ljpUiCRAgQIAAAQIECNRCQOCnFmPUBAECBJotkG6y+e53vxsXXnhh/OxnP1t9q1AK9kycODHe/va3x1/91V/FpptuOiTUokWL4iMf+UhPGCU948eP77np5oQTThgydDPk4hGRgjlp7SuvvDIWLlwY99xzT6+beFIAJt1wdMQRR8TBBx88YDhpOHt5hwABAgQIlCkg8FOmtr0IECBAoB0BgZ92tLxLgAABAgQIECBAgAABAgQIEChfoBj42SUi0m+5PMXAT7qN6Je5FKcOAgQIECBAgAABAgRqLSDwU+vxao4AAQIECBAgQIAAAQLlCAj8lONsFwIECBBoX0Dgp30zXxAgQIAAAQIECBAgQIAAAQIEyhS4PSL+smVDgZ8y9e1FgAABAgQIECBAgEDOAgI/OU9HbQQIECBAgAABAgQIEKiIgMBPRQalTAIECDRQQOCngUPXMgECBAgQIECAAAECBAgQIFApgWLg5zURkX7L5SneQJTCSb/KpTh1ECBAgAABAgQIECBQawGBn1qPV3MECBAgQIAAAQIECBAoR0DgpxxnuxAgQIBA+wICP+2b+YIAAQIECBAgQIAAAQIECBAgUKbALyPi1S0bCvyUqW8vAgQIECBAgAABAgRyFhD4yXk6aiNAgAABAgQIECBAgEBFBAR+KjIoZRIgQKCBAgI/DRy6lgkQIECAAAECBAgQIECAAIFKCeQe+CneQOSGn0odL8USIECAAAECBAgQqLSAwE+lx6d4AgQIECBAgAABAgQI5CEg8JPHHFRBgAABAn0FBH6cCgIECBAgQIAAAQIECBAgQIBA3gK/ioidWkrcOSJSCCiXpxj4SbcR/TqX4tRBgAABAgQIECBAgECtBQR+aj1ezREgQIAAAQIECBAgQKAcAYGfcpztQoAAAQLtCwj8tG/mCwIECBAgQIAAAQIECBAgQIBAmQK5B36KNxAJ/JR5OuxFgAABAgQIECBAoNkCAj/Nnr/uCRAgQIAAAQIECBAg0BEBgZ+OMFqEAAECBLogIPDTBVRLEiBAgAABAgQIECBAgAABAgQ6KFAM/PxlRKTfcnmKgZ90G9EduRSnDgIECBAgQIAAAQIEai0g8FPr8WqOAAECBAgQIECAAAEC5QgI/JTjbBcCBAgQaF9A4Kd9M18QIECAAAECBAgQIECAAAECBMoU+HVE7NiyocBPmfr2IkCAAAECBAgQIEAgZwGBn5ynozYCBAgQIECAAAECBAhUREDgpyKDUiYBAgQaKCDw08Cha5kAAQIECBAgQIAAAQIECBColEAx8PPqiEi/5fIUbyBK4aQ7cylOHQQIECBAgAABAgQI1FpA4KfW49UcAQIECBAgQIAAAQIEyhEQ+CnH2S4ECBAg0L6AwE/7Zr4gQIAAAQIECBAgQIAAAQIECJQpcEdE7NCyocBPmfr2IkCAAAECBAgQIEAgZwGBn5ynozYCBAgQIECAAAECBAhUREDgpyKDUiYBAgQaKCDw08Cha5kAAQIECBAgQIAAAQIECBColEDugZ/iDUQpnHRXpYQVS4AAAQIECBAgQIBAVQUEfqo6OXUTIECAAAECBAgQIEAgIwGBn4yGoRQCBAgQ6CUg8ONAECBAgAABAgQIECBAgAABAgTyFrgzIrZvKXGniEghoFwegZ9cJqEOAgQIECBAgAABAs0TEPhp3sx1TIAAAQIECBAgQIAAgY4LCPx0nNSCBAgQINAhAYGfDkFahgABAgQIECBAgAABAgQIECDQJYHcAz/FG4jc8NOlg2BZAgQIECBAgAABAgT6CAj8OBQECBAgQIAAAQIECBAgsMYCAj9rTGgBAgQIEOiSgMBPl2AtS4AAAQIECBAgQIAAAQIECBDokMBdEfGqlrV2jIgUAsrlKQZ+0m1Ev8mlOHUQIECAAAECBAgQIFBrAYGfWo9XcwQIECBAgAABAgQIEChHQOCnHGe7ECBAgED7AgI/7Zv5ggABAgQIECBAgAABAgQIECBQpkDugZ/iDUQCP2WeDnsRIECAAAECBAgQaLaAwE+z5697AgQIECBAgAABAgQIdERA4KcjjBYhQIAAgS4ICPx0AdWSBAgQIECAAAECBAgQIECAAIEOChQDPztERPotl6cY+Em3Ef17LsWpgwABAgQIECBAgACBWgsI/NR6vJojQIAAAQIECBAgQIBAOQICP+U424UAAQIE2hcQ+GnfzBcECBAgQIAAAQIECBAgQIAAgTIFfhMR/7tlQ4GfMvXtRYAAAQIECBAgQIBAzgICPzlPR20ECBAgQIAAAQIECBCoiIDAT0UGpUwCBAg0UEDgp4FD1zIBAgQIECBAgAABAgQIECBQKYFi4Gf7iEi/5fIUbyBK4aS7cylOHQQIECBAgAABAgQI1FpA4KfW49UcAQIECBAgQIAAAQIEyhEQ+CnH2S4ECBAg0L6AwE/7Zr4gQIAAAQIECBAgQIAAAQIECJQp8O8RsV3LhgI/ZerbiwABAgQIECBAgACBnAUEfnKejtoIECBAgAABAgQIECBQEQGBn4oMSpkECBBooIDATwOHrmUCBAgQIECAAAECBAgQIECgUgK5B36KNxC54adSx0uxBAgQIECAAAECBCotIPBT6fEpngABAgQIECBAgAABAnkICPzkMQdVECBAgEBfAYEfp4IAAQIECBAgQIAAAQIECBAgkLfA3RHxFy0lvioiUggol6cY+Em3Ed2TS3HqIECAAAECBAgQIECg1gICP7Uer+YIECBAgAABAgQIECBQjoDATznOdiFAgACB9gUEfto38wUBAgQIECBAgAABAgQIECBAoEyB3AM/xRuIBH7KPB32IkCAAAECBAgQINBsAYGfZs9f9wQIECBAgAABAgQIEOiIgMBPRxgtQoAAAQJdEBD46QKqJQkQIECAAAECBAgQIECAAAECHRQoBn7+d0Sk33J5ioGfdBvRvbkUpw4CBAgQIECAAAECBGotIPBT6/FqjgABAgQIECBAgAABAuUICPyU42wXAgQIEGhfQOCnfTNfECBAgAABAgQIECBAgAABAgTKFLgnIrZt2VDgp0x9exEgQIAAAQIECBAgkLOAwE/O01EbAQIECBAgQIAAAQIEKiIg8FORQSmTAAECDRQQ+Gng0LVMgAABAgQIECBAgAABAgQIVEqgGPjZLiLSb7k8xRuIUjjpvlyKUwcBAgQIECBAgAABArUWEPip9Xg1R4AAAQIECBAgQIAAgXIEBH7KcbYLAQIECLQvIPDTvpkvCBAgQIAAAQIECBAgQIAAAQJlCtwbEdu0bCjwU6a+vQgQIECAAAECBAgQyFlA4Cfn6aiNAAECBAgQIECAAAECFREQ+KnIoJRJgACBBgoI/DRw6FomQIAAAQIECBAgQIAAAQIEKiWQe+CneAORG34qdbwUS4AAAQIECBAgQKDSAgI/lR6f4gkQIECAAAECBAgQIJCHgMBPHnNQBQECBAj0FRD4cSoIECBAgAABAgQIECBAgAABAnkL3BcRr2wp8S8iIoWAcnmKgZ90G9H9uRSnDgIECBAgQIAAAQIEai0g8FPr8WqOAAECBAgQIECAAAEC5QgI/JTjbBcCBAgQaF9A4Kd9M18QIECAAAECBAgQIECAAAECBMoUyD3wU7yBSOCnzNNhLwIECBAgQIAAAQLNFhD4afb8dU+AAAECBAgQIECAAIGOCAj8dITRIgQIECDQBQGBny6gWpIAAQIECBAgQIAAAQIECBAg0EGBYuBn24hIv+XyFAM/6Tai3+ZSnDoIECBAgAABAgQIEKi1gMBPrcerOQIECBAgQIAAAQIECJQjIPBTjrNdCBAgQKB9AYGf9s18QYAAAQIECBAgQIAAAQIECBAoU+D+iHhFy4YCP2Xq24sAAQIECBAgQIAAgZwFBH5yno7aCBAgQIAAAQIECBAgUBEBgZ+KDEqZBAgQaKCAwE8Dh65lAgQIECBAgAABAgQIECBAoFICxcDPNhGRfsvlKd5AlMJJD+RSnDoIECBAgAABAgQIEKi1gMBPrcerOQIECBAgQIAAAQIECJQjIPBTjrNdCBAgQKB9AYGf9s18QYAAAQIECBAgQIAAAQIECBAoU+C3ETG+ZUOBnzL17UWAAAECBAgQIECAQM4CAj85T0dtBAgQIECAAAECBAgQqIiAwE9FBqVMAgQINFBA4KeBQ9cyAQIECBAgQIAAAQIECBAgUCmB3AM/xRuIUjjpwUoJK5YAAQIECBAgQIAAgaoKCPxUdXLqJkCAAAECBAgQIECAQEYCAj8ZDUMpBAgQINBLQODHgSBAgAABAgQIECBAgAABAgQI5C3wQERs3VLiKyMihYByeQR+cpmEOggQIECAAAECBAg0T0Dgp3kz1zEBAgQIECBAgAABAgQ6LiDw03FSCxIgQIBAhwQEfjoEaRkCBAgQIECAAAECBAgQIECAQJcEcg/8FG8gcsNPlw6CZQkQIECAAAECBAgQ6CMg8ONQECBAgAABAgQIECBAgMAaCwj8rDGhBQgQIECgSwICP12CtSwBAgQIECBAgAABAgQIECBAoEMCxcDPKyIi/ZbLUwz8pNuIfpdLceogQIAAAQIECBAgQKDWAgI/tR6v5ggQIECAAAECBAgQIFCOgMBPOc52IUCAAIH2BQR+2jfzBQECBAgQIECAAAECBAgQIECgTIEHI+LlLRvmFvgpBpIEfso8HfYiQIAAAQIECBAg0GwBgZ9mz1/3BAgQIECAAAECBAgQ6IiAwE9HGC1CgAABAl0QEPjpAqolCRAgQIAAAQIECBAgQIAAAQIdFCgGfsZHRPotl6cY+EnhpIdyKU4dBAgQIECAAAECBAjUWkDgp9bj1RwBAgQIECBAgAABAgTKERD4KcfZLgQIECDQvoDAT/tmviBAgAABAgQIECBAgAABAgQIlCnwu4h4WcuGAj9l6tuLAAECBAgQIECAAIGcBQR+cp6O2ggQIECAAAECBAgQIFARAYGfigxKmQQIEGiggMBPA4euZQIECBAgQIAAAQIECBAgQKBSArkHfoo3EKVw0sOVElYsAQIECBAgQIAAAQJVFRD4qerk1E2AAAECBAgQIECAAIGMBAR+MhqGUggQIECgl4DAjwNBgAABAgQIECBAgAABAgQIEMhb4KGI2KqlxK0jIoWAcnkEfnKZhDoIECBAgAABAgQINE9A4Kd5M9cxAQIECBAgQIAAAQIEOi4g8NNxUgsSIECAQIcEBH46BGkZAgQIECBAgAABAgQIECBAgECXBHIP/BRvIHLDT5cOgmUJECBAgAABAgQIEOgjIPDjUBAgQIAAAQIECBAgQIDAGgsI/KwxoQUIECBAoEsCAj9dgrUsAQIECBAgQIAAAQIECBAgQKBDAg9HxP9qWevlEZFCQLk8xcBPuo3oP3IpTh0ECBAgQIAAAQIECNRaQOCn1uPVHAECBAgQIECAAAECBMoREPgpx9kuBAgQINC+gMBP+2a+IECAAAECBAgQIECAAAECBAiUKZB74Kd4A5HAT5mnw14ECBAgQIAAAQIEmi0g8NPs+eueAAECBAgQIECAAAECHREQ+OkIo0UIECBAoAsCAj9dQLUkAQIECBAgQIAAAQIECBAgQKCDAsXAz8siIv2Wy1MM/KTbiBbnUpw6CBAgQIAAAQIECBCotYDAT63HqzkCBAgQIECAAAECBAiUIyDwU46zXQgQIECgfQGBn/bNfEGAAAECBAgQIECAAAECBAgQKFPgPyJiy5YNBX7K1LcXAQIECBAgQIAAAQI5Cwj85DwdtREgQIAAAQIECBAgQKAiAgI/FRmUMgkQINBAAYGfBg5dywQIECBAgAABAgQIECBAgEClBIqBn60iIv2Wy1O8gSiFkx7JpTh1ECBAgAABAgQIECBQawGBn1qPV3MECBAgQIAAAQIECBAoR0DgpxxnuxAgQIBA+wICP+2b+YIAAQIECBAgQIAAAQIECBAgUKbA4ojYomVDgZ8y9e1FgAABAgQIECBAgEDOAgI/OU9HbQQIECBAgAABAgQIEKiIgMBPRQalTAIECDRQQOCngUPXMgECBAgQIECAAAECBAgQIFApgdwDP8UbiNzwU6njpVgCBAgQIECAAAEClRYQ+Kn0+BRPgAABAgQIECBAgACBPAQEfvKYgyoIECBAoK+AwI9TQYAAAQIECBAgQIAAAQIECBDIW+CRiHhpS4n/KyJSCCiXpxj4SbcR/T6X4tRBgAABAgQIECBAgECtBQR+aj1ezREgQIAAAQIECBAgQKAcAYGfcpztQoAAAQLtCwj8tG/mCwIECBAgQIAAAQIECBAgQIBAmQK5B36KNxAJ/JR5OuxFgAABAgQIECBAoNkCAj/Nnr/uCRAgQIAAAQIECBAg0BEBgZ+OMFqEAAECBLogIPDTBVRLEiBAgAABAgQIECBAgAABAgQ6KFAM/GwZEem3XJ5i4CfdRvSfuRSnDgIECBAgQIAAAQIEai0g8FPr8WqOAAECBAgQIECAAAEC5QgI/JTjbBcCBAgQaF9A4Kd9M18QIECAAAECBAgQIECAAAECBMoU+H1EbN6yocBPmfr2IkCAAAECBAgQIEAgZwGBn5ynozYCBAgQIECAAAECBAhUREDgpyKDUiYBAgQaKCDw08Cha5kAAQIECBAgQIAAAQIECBColEAx8LNFRKTfcnmKNxClcNIfcilOHQQIECBAgAABAgQI1FpA4KfW49UcAQIECBAgQIAAAQIEyhEQ+CnH2S4ECBAg0L6AwE/7Zr4gQIAAAQIECBAgQIAAAQIECJQp8J8RsVnLhgI/ZerbiwABAgQIECBAgACBnAUEfnKejtoIECBAgAABAgQIECBQEQGBn4oMSpkECBBooIDATwOHrmUCBAgQIECAAAECBAgQIECgUgK5B36KNxClcNKjlRJWLAECBAgQIECAAAECVRUQ+Knq5NRNgAABAgQIECBAgACBjAQEfjIahlIIECBAoJeAwI8DQYAAAQIECBAgQIAAAQIECBDIW+APEfGSlhJfGhEpBJTLI/CTyyTUQYAAAQIECBAgQKB5AgI/zZu5jgkQIECAAAECBAgQINBxAYGfjpNakAABAgQ6JCDw0yFIyxAgQIAAAQIECBAgQIAAAQIEuiSQe+CneAORG366dBAsS4AAAQIECBAgQIBAHwGBH4eCAAECBAgQIECAAAECBNZYQOBnjQktQIAAAQJdEhD46RKsZQkQIECAAAECBAgQIECAAAECHRIoBn42j4j0Wy5PMfCTbiP6Yy7FqYMAAQIECBAgQIAAgVoLCPzUeryaI0CAAAECBAgQIECAQDkCAj/lONuFAAECBNoXEPhp38wXBAgQIECAAAECBAgQIECAAIEyBR6NiE1bNswtSQb+IwAAIABJREFU8FMMJAn8lHk67EWAAAECBAgQIECg2QICP82ev+4JECBAgAABAgQIECDQEQGBn44wWoQAAQIEuiAg8NMFVEsSIECAAAECBAgQIECAAAECBDooUAz8bBYR6bdcnmLgJ4WTHsulOHUQIECAAAECBAgQIFBrAYGfWo9XcwQIECBAgAABAgQIEChHQOCnHGe7ECBAgED7AgI/7Zv5ggABAgQIECBAgAABAgQIECBQpsAfI2KTlg0FfsrUtxcBAgQIECBAgAABAjkLCPzkPB21ESBAgAABAgQIECBAoCICAj8VGZQyCRAg0EABgZ8GDl3LBAgQIECAAAECBAgQIECAQKUEcg/8FG8gSuGk/6qUsGIJECBAgAABAgQIEKiqgMBPVSenbgIECBAgQIAAAQIECGQkIPCT0TCUQoAAAQK9BAR+HAgCBAgQIECAAAECBAgQIECAQN4Cj0XExi0lviQiUggol0fgJ5dJqIMAAQIECBAgQIBA8wQEfpo3cx0TIECAAAECBAgQIECg4wICPx0ntSABAgQIdEhA4KdDkJYhQIAAAQIECBAgQIAAAQIECHRJIPfAT/EGIjf8dOkgWJYAAQIECBAgQIAAgT4CAj8OBQECBAgQIECAAAECBAissYDAzxoTWoAAAQIEuiQg8NMlWMsSIECAAAECBAgQIECAAAECBDok8F8RMa5lrU0jIoWAcnmKgZ90G9GSXIpTBwECBAgQIECAAAECtRYQ+Kn1eDVHgAABAgQIECBAgACBcgQEfspxtgsBAgQItC8g8NO+mS8IECBAgAABAgQIECBAgAABAmUK5B74Kd5AJPBT5umwFwECBAgQIECAAIFmCwj8NHv+uidAgAABAgQIECBAgEBHBAR+OsJoEQIECBDogoDATxdQLUmAAAECBAgQIECAAAECBAgQ6KBAMfCzSUSk33J5ioGfdBvR47kUpw4CBAgQIECAAAECBGotIPBT6/FqjgABAgQIECBAgAABAuUICPyU42wXAgQIEGhfQOCnfTNfECBAgAABAgQIECBAgAABAgTKFFgSERu1bCjwU6a+vQgQIECAAAECBAgQyFlA4Cfn6aiNAAECBAgQIECAAAECFREQ+KnIoJRJgACBBgoI/DRw6FomQIAAAQIECBAgQIAAAQIEKiVQDPxsHBHpt1ye4g1EKZz0RC7FqYMAAQIECBAgQIAAgVoLCPzUeryaI0CAAAECBAgQIECAQDkCAj/lONuFAAECBNoXEPhp38wXBAgQIECAAAECBAgQIECAAIEyBR6PiA1bNhT4KVPfXgQIECBAgAABAgQI5Cwg8JPzdNRGgAABAgQIECBAgACBiggI/FRkUMokQIBAAwUEfho4dC0TIECAAAECBAgQIECAAAEClRLIPfBTvIEohZP+u1LCiiVAgAABAgQIECBAoKoCAj9VnZy6CRAgQIAAAQIECBAgkJGAwE9Gw1AKAQIECPQSEPhxIAgQIECAAAECBAgQIECAAAECeQs8EREbtJQ4LiJSCCiXR+Anl0mogwABAgQIECBAgEDzBAR+mjdzHRMgQIAAAQIECBAgQKDjAgI/HSe1IAECBAh0SEDgp0OQliFAgAABAgQIECBAgAABAgQIdEkg98BP8QYiN/x06SBYlgABAgQIECBAgACBPgICPw4FAQIECBAgQIAAAQIECKyxgMDPGhNagAABAgS6JCDw0yVYyxIgQIAAAQIECBAgQIAAAQIEOiRQDPxsFBHpt1yeYuAn3Ua0NJfi1EGAAAECBAgQIECAQK0FBH5qPV7NESBAgAABAgQIECBAoBwBgZ9ynO1CgAABAu0LCPy0b+YLAgQIECBAgAABAgQIECBAgECZAv8dEeu3bCjwU6a+vQgQIECAAAECBAgQyFlA4Cfn6aiNAAECBAgQIECAAAECFREQ+KnIoJRJgACBBgoI/DRw6FomQIAAAQIECBAgQIAAAQIEKiVQDPxsGBHpt1ye4g1EKZz0ZC7FqYMAAQIECBAgQIAAgVoLCPzUeryaI0CAAAECBAgQIECAQDkCAj/lONuFAAECBNoXEPhp38wXBAgQIECAAAECBAgQIECAAIEyBZZGxNiWDQV+ytS3FwECBAgQIECAAAECOQsI/OQ8HbURIECAAAECBAgQIECgIgICPxUZlDIJECDQQAGBnwYOXcsECBAgQIAAAQIECBAgQIBApQRyD/wUbyBK4aRllRJWLAECBAgQIECAAAECVRUQ+Knq5NRNgAABAgQIECBAgACBjAQEfjIahlIIECBAoJeAwI8DQYAAAQIECBAgQIAAAQIECBDIW+DJiFivpcQNIiKFgHJ5BH5ymYQ6CBAgQIAAAQIECDRPQOCneTPXMQECBAgQIECAAAECBDouIPDTcVILEiBAgECHBAR+OgRpGQIECBAgQIAAAQIECBAgQIBAlwRyD/wUbyByw0+XDoJlCRAgQIAAAQIECBDoIyDw41AQIECAAAECBAgQIECAwBoLCPysMaEFCBAgQKBLAgI/XYK1LAECBAgQIECAAAECBAgQIECgQwLFwM/6EZF+y+UpBn7SbUTLcylOHQQIECBAgAABAgQI1Fqg+L9317pZzREgQIAAAQIECBAgQIBAaQL/o7SdRrBR1sWNoB+fECBAgMDAAgI/TgcBAgQIECBAgAABAgQIECBAIG+BZRExpqXE3AI/xUCSwE/e50l1BAgQIECAAAECBOokIPBTp2nqhQABAgQIECBAgAABAvkIZJ2pybq4fGaoEgIECNRCQOCnFmPUBAECBAgQIECAAAECBAgQIFBjgWLgZ2xEpN9yeYqBnxROeiqX4tRBgAABAgQIECBAgECtBQR+aj1ezREgQIAAAQIECBAgQGCtCWSdqcm6uLU2MhsTIECgngICP/Wcq64IECBAgAABAgQIECBAgACB+ggsj4gXt7Qj8FOf2eqEAAECBAgQIECAAIE1ExD4WTM/XxMgQIAAAQIECBAgQIBA/wJZZ2qyLs6JIkCAAIGOCgj8dJTTYgQIECBAgAABAgQIECBAgACBjgvkHvgp3kCUwkl/6riCBQkQIECAAAECBAgQIECAAAECBAgQIECAAAECBAgQCIEfh4AAAQLNERD4ac6sdUqAAAECBAgQIECAAAECBAhUU+CpiHhRS+nrRUQKAeXyCPzkMgl1ECBAgAABAgQIECBAgAABAgQIECBAgAABAgQI1F5A4Kf2I9YgAQIEVgsI/DgMBAgQIECAAAECBAgQIECAAIG8BXIP/BRvIHLDT97nSXUECBAgQIAAAQIECBAgQIAAAQIECBAgQIAAAQIVFhD4qfDwlE6AAIE2BQR+2gTzOgECBAgQIECAAAECBAgQIECgZIFi4GdMRKTfcnmKgZ90G9HTuRSnDgIECBAgQIAAAQIECBAgQIAAAQIECBAgQIAAAQJ1EhD4qdM09UKAAIHBBQR+nBACBAgQIECAAAECBAgQIECAQN4Cf4qI/9lSYm6Bn2IgSeAn7/OkOgIECBAgQIAAAQIECBAgQIAAAQIECBAgQIAAgQoLCPxUeHhKJ0CAQJsCAj9tgnmdAAECBAgQIECAAAECBAgQIFCyQDHw8+KISL/l8hQDPymctCKX4tRBgAABAgQIECBAgAABAgQIECBAgAABAgQIECBAoE4CAj91mqZeCBAgMLiAwI8TQoAAAQIECBAgQIAAAQIECBDIW+DpiBjdUqLAT97zUh0BAgQIECBAgAABAgQIECBAgAABAgQIECBAgACBrgkI/HSN1sIECBDITkDgJ7uRKIgAAQIECBAgQIAAAQIECBAg0Esg98BP8QaiFE56xgwJECBAgAABAgQIECBAgAABAgQIECBAgAABAgQIEOi8gMBP502tSIAAgVwFBH5ynYy6CBAgQIAAAQIECBAgQIAAAQLPC6yIiHVbMF4UESkElMsj8JPLJNRBgAABAgQIECBAgAABAgQIECBAgAABAgQIECBQewGBn9qPWIMECBBYLSDw4zAQIECAAAECBAgQIECAAAECBPIWyD3wU7yBKIWTns2bVHUECBAgQIAAAQIECBAgQIAAAQIECBAgQIAAAQIEqikg8FPNuamaAAECIxEQ+BmJmm8IECBAgAABAgQIECBAgAABAuUJPBMR67Rs9z9fuPWnvAoG30ngJ5dJqIMAAQIECBAgQIAAAQIECBAgQIAAAQIECBAgQKD2AgI/tR+xBgkQILBaQODHYSBAgAABAgQIECBAgAABAgQI5C2Qe+CneAORG37yPk+qI0CAAAECBAgQIECAAAECBAgQIECAAAECBAgQqLCAwE+Fh6d0AgQItCkg8NMmmNcJECBAgAABAgQIECBAgAABAiULFAM/oyMi/ZbLUwz8pNuIVuZSnDoIECBAgAABAgQIECBAgAABAgQIECBAgAABAgQI1ElA4KdO09QLAQIEBhcQ+HFCCBAgQIAAAQIECBAgQIAAAQJ5CzwbEaNaSswt8FMMJAn85H2eVEeAAAECBAgQIECAAAECBAgQIECAAAECBAgQIFBhAYGfCg9P6QQIEGhTQOCnTTCvEyBAgAABAgQIECBAgAABAgRKFigGftaNiPRbLk8x8JPCScV/5pRLreogQIAAAQIECBAgQIAAAQIECBAgQIAAAQIECBAgUGkBgZ9Kj0/xBAgQaEtA4KctLi8TIECAAAECBAgQIECAAAECBEoXWBkRrf/cXuCn9BHYkAABAgQIECBAgAABAgQIECBAgAABAgQIECBAgEAeAgI/ecxBFQQIEChDQOCnDGV7ECBAgAABAgQIECBAgAABAgRGLpB74Kd4A5H/jWHks/YlAQIECBAgQIAAAQIECBAgQIAAAQIECBAgQIAAgUEF/I9xDggBAgSaIyDw05xZ65QAAQIECBAgQIAAAQIECBCopkDxn9+sExEpBJTLI/CTyyTUQYAAAQIECBAgQIAAAQIECBAgQIAAAQIECBAgUHsBgZ/aj1iDBAgQWC0g8OMwECBAgAABAgQIECBAgAABAk0TuDAiple46dwCP8UbiKpEe3NE7FGlgtVKgAABAgQIECBAgAABAgQIECBAgAABAgQIECDQbAGBn2bPX/cECDRLQOCnWfPWLQECBAgQIECAAAECBAgQIPC8wDURMbmiGKMiovjPdNZmK1UN/DwRETtExH+sTTx7EyBAgAABAgQIECBAgAABAgQIECBAgAABAgQIEGhHQOCnHS3vEiBAoNoCAj/Vnp/qCRAgQIAAAQIECBAgQIAAgZEJbBARd0bEViP7fK1+lVvgJ6fwUTuD2S8irm3nA+8SIECAAAECBAgQIECAAAECBAgQIECAAAECBAgQWNsCAj9rewL2J0CAQHkCAj/lWduJAAECBAgQIECAAAECBAgQyEtg94i4Ka+ShlVNbv8Mv4qBn/dHxBeGpe0lAgQIECBAgAABAgQIECBAgAABAgQIECBAgAABAhkJ5PY/FmZEoxQCBAjUTkDgp3Yj1RABAgQIECBAgAABAgQIECDQhsAxEXFJ4f0rIuKtbazh1XwFzoqITxTK+6eI+EC+JauMAAECBAgQIECAAAECBAgQIECAAAECBAgQIECAwMACAj9OBwECBJojIPDTnFnrlAABAgQIECBAgAABAgQIEOhf4OyI+HjhTxdExAeBVVrg+Ij450IH8yLiTZXuSvEECBAgQIAAAQIECBAgQIAAAQIECBAgQIAAAQKNFhD4afT4NU+AQMMEBH4aNnDtEiBAgAABAgQIECBAgAABAv0KXB4Rhxb+kgI/KfjjqZ7AGyMi3dQ0pqX0ByJih4hYXr12VEyAAAECBAgQIECAAAECBAgQIECAAAECBAgQIEDgeQGBHyeBAAECzREQ+GnOrHVKgAABAgQIECBAgAABAgQIDCyQ/rn4HRGxfeGVt74QHGFXHYG/iIjvR8SOhZJfGxG/qE4bKiVAgAABAgQIECBAgAABAgQIECBAgAABAgQIECDQV0Dgx6kgQIBAcwQEfpoza50SIECAAAECBAgQIECAAAECgwuksM+dhVfuj4gU+vklvEoIrPNCQOvgQrVv/3OY65uV6ECRBAgQIECAAAECBAgQIECAAAECBAgQIECAAAECBAYREPhxPAgQINAcAYGf5sxapwQIECBAgAABAgQIECBAgMDQAodGxOWF1xa+EPpZOvTn3ljLAhdGxPRCDWf8+f//u7Vcl+0JECBAgAABAgQIECBAgAABAgQIECBAgAABAgQIdERA4KcjjBYhQIBAJQQEfioxJkUSIECAAAECBAgQIECAAAECJQp8PCLOLuz3LxHx7hJrsFX7Ah+JiPMLn30rIo5sfylfECBAgAABAgQIECBAgAABAgQIECBAgAABAgQIEMhTQOAnz7moigABAt0QEPjphqo1CRAgQIAAAQIECBAgQIAAgaoLXBIRxxSaOC0izqp6YzWtf2pEfKfQ2y8i4rU17VdbBAgQIECAAAECBAgQIECAAAECBAgQIECAAAECDRUQ+Gno4LVNgEAjBQR+Gjl2TRMgQIAAAQIECBAgQIAAAQLDELgpInYvvPeOiPj6ML71SnkCr4uIKyJiq5Ytn4qIHSLit+WVYScCBAgQIECAAAECBAgQIECAAAECBAgQIECAAAEC3RcQ+Om+sR0IECCQi4DATy6TUAcBAgQIECBAgAABAgQIECCQm0AKkNwZERu0FPaHiJgSETfmVmxD69nkhbDPXoX+3xQR8xpqom0CBAgQIECAAAECBAgQIECAAAECBAgQIECAAIEaCwj81Hi4WiNAgEBBQODHkSBAgAABAgQIECBAgAABAgQIDCwwOSKuKfz55hdCP78Ht9YFvhoRRxeq+GBEXLDWK1MAAQIECBAgQIAAAQIECBAgQIAAAQIECBAgQIAAgS4ICPx0AdWSBAgQyFRA4CfTwSiLAAECBAgQIECAAAECBAgQyEZgekRcWKjmWxFxZDYVNrOQT0XEJwutXxQR72smh64JECBAgAABAgQIECBAgAABAgQIECBAgAABAgSaICDw04Qp65EAAQLPCwj8OAkECBAgQIAAAQIECBAgQIAAgaEFUuAnBX9an3Mi4hNDf+qNLgi8KyL+pbDutRGxXxf2siQBAgQIECBAgAABAgQIECBAgAABAgQIECBAgACBbAQEfrIZhUIIECDQdQGBn64T24AAAQIECBAgQIAAAQIECBCoicA1ETG50Mt7IuLimvRXlTb2jYgrImL9loIXR8SOEbGkKk2okwABAgQIECBAgAABAgQIECBAgAABAgQIECBAgMBIBAR+RqLmGwIECFRTQOCnmnNTNQECBAgQIECAAAECBAgQIFC+wEYR8es/B3y2atl6eURMiYgUBvJ0X+AVL4R9/rKw1cSIuKn729uBAAECBAgQIECAAAECBAgQIECAAAECBAgQIECAwNoVEPhZu/52J0CAQJkCAj9latuLAAECBAgQIECAAAECBAgQqLrA7v0ES1II6K0RcW/Vm6tA/elmn7cU6jw2Ir5SgdqVSIAAAQIECBAgQIAAAQIECBAgQIAAAQIECBAgQGCNBQR+1pjQAgQIEKiMgMBPZUalUAIECBAgQIAAAQIECBAgQCATgWMi4pJCLXNfuOmn+M9aMim5FmVcEBEnFzo5JyI+UYvuNEGAAAECBAgQIECAAAECBAgQIECAAAECBAgQIEBgGAICP8NA8goBAgRqIiDwU5NBaoMAAQIECBAgQIAAAQIECBAoVeDsiPh4YceZ/QRSSi2qxpt9MCI+V+jvuxFxWI171hoBAgQIECBAgAABAgQIECBAgAABAgQIECBAgACBPgICPw4FAQIEmiMg8NOcWeuUAAECBAgQIECAAAECBAgQ6KzA5RFxaGHJv+knmNLZXZu32l9FRAr3tD53RMROzaPQMQECBAgQIECAAAECBAgQIECAAAECBAgQIECAQNMFBH6afgL0T4BAkwQEfpo0bb0SIECAAAECBAgQIECAAAECnRQYFRG/jojtC4umEND3OrlRg9d6TURcERFbtxisjIgdI+I3DXbROgECBAgQIECAAAECBAgQIECAAAECBAgQIECAQEMFBH4aOnhtEyDQSAGBn0aOXdMECBAgQIAAAQIECBAgQIBAhwR2iIh020zr80BETImI2zu0R1OX2TAi5kTEpAJAsk2/ewgQIECAAAECBAgQIECAAAECBAgQIECAAAECBAg0TkDgp3Ej1zABAg0WEPhp8PC1ToAAAQIECBAgQIAAAQIECHREIN3oc3lhpR+9EPr5747s0MxFvhwRxxZa/1hEnN9MDl0TIECAAAECBAgQIECAAAECBAgQIECAAAECBAgQiBD4cQoIECDQHAGBn+bMWqcECBAgQIAAAQIECBAgQIBA9wQ+HhFnF5b/vxHxru5tWeuV//bP3f1docN/jYjjat215ggQIECAAAECBAgQIECAAAECBAgQIECAAAECBAgMISDw44gQIECgOQICP82ZtU4JECBAgAABAgQIECBAgACB7gpcEhHHFLY4PSL+vrvb1m71dKtPut2n9VkUEa+vXacaIkCAAAECBAgQIECAAAECBAgQIECAAAECBAgQINCmgMBPm2BeJ0CAQIUFBH4qPDylEyBAgAABAgQIECBAgAABAtkJ3BQRuxeqOjoivpZdpXkWNCkiroiIjVrK+2NE7BQRv8+zZFURIECAAAECBAgQIECAAAECBAgQIECAAAECBAgQKE9A4Kc8azsRIEBgbQsI/KztCdifAAECBAgQIECAAAECBAgQqJPAyyPi1xGxQUtTKbAyJSJ+UqdGu9BLskthn10Ka+8TEdd3YT9LEiBAgAABAgQIECBAgAABAgQIECBAgAABAgQIEKicgMBP5UamYAIECIxYQOBnxHQ+JECAAAECBAgQIECAAAECBAj0K/DGiJhf+Mv/Y+/ugy3LyvoA/0phyi+KbiopQiY9HVJWMpgRKqWC9AUdNE5PIzMGRooPmUhid/E1o2laBNGSQQJKwCYyjI52x4SgQsgAOuB4B7CCDN2IghqcRCzUFD0StazYjTGiMLFydzyXe+7hfuxzz9l3r7X3c/6C7rXXet/n3VWzVq/z1vnwpOnnD5ltK/COJP9s5m9PJDnLjAABAgQIECBAgAABAgQIECBAgAABAgQIECBAgACBvxHQ8ONNIECAwHgENPyMp9YyJUCAAAECBAgQIECAAAECBPZP4AVJ3jCz3FuTPG3/QqhqpdNJTs5E/CNJvruqLARLgAABAgQIECBAgAABAgQIECBAgAABAgQIECBAoGMBDT8dA5ueAAECBQlo+CmoGEIhQIAAAQIECBAgQIAAAQIEBiXQNPw0jT/Tn1cnecmgslw8mZuTvH5mml9I8qTFpzYDAQIECBAgQIAAAQIECBAgQIAAAQIECBAgQIAAgWEJaPgZVj1lQ4AAgZ0ENPx4PwgQIECAAAECBAgQIECAAAEC3Qm8N8k3zkz/3CQ/0d2SVc18XZI7ZyL+3SRXJfmrqjIRLAECBAgQIECAAAECBAgQIECAAAECBAgQIECAAIF9ENDwsw/IliBAgEAhAhp+CimEMAgQIECAAAECBAgQIECAAIFBChxIcm+Sy6ey+8sk35Lk3YPMuH1STVNP0+zz8JlHHpXko+2nMZIAAQIECBAgQIAAAQIECBAgQIAAAQIECBAgQIDAeAQ0/Iyn1jIlQICAhh/vAAECBAgQIECAAAECBAgQIECgW4HHJPmVmSV+O8n1SZpfsxnj50snzT7fMJP8U9d+3eeOMYLImQABAgQIECBAgAABAgQIECBAgAABAgQIECBAgEAbAQ0/bZSMIUCAwDAENPwMo46yIECAAAECBAgQIECAAAECBMoW+PYk/2EmxLsmTT//t+zQO4nu3yX5lzMzf3+SV3aymkkJECBAgAABAgQIECBAgAABAgQIECBAgAABAgQIDERAw89ACikNAgQItBDQ8NMCyRACBAgQIECAAAECBAgQIECAwBIEXpXke2fmuS3JTUuYu6YpmsaeV8wE/NNJbqwpCbESIECAAAECBAgQIECAAAECBAgQIECAAAECBAgQ6ENAw08f6tYkQIBAPwIafvpxtyoBAgQIECBAgAABAgQIECAwToG3J3nyTOrfneRHRsLxbUma5p7pz4eTfM1I8pcmAQIECBAgQIAAAQIECBAgQIAAAQIECBAgQIAAgYUENPwsxOdhAgQIVCWg4aeqcgmWAAECBAgQIECAAAECBAgQqFzgC5Pcm+TKmTyekuQdlee2W/grSe5M8pCpgf87yVVJLuz2sL8nQIAAAQIECBAgQIAAAQIECBAgQIAAAQIECBAgQCDR8OMtIECAwHgENPyMp9YyJUCAAAECBAgQIECAAAECBMoQ+Iok/20mlPuSXJ/kN8sIcelR/N1Js89Xzcx8TZL3LH01ExIgQIAAAQIECBAgQIAAAQIECBAgQIAAAQIECBAYqICGn4EWVloECBDYQkDDj9eCAAECBAgQIECAAAECBAgQILD/As0v+rxtZtn3J7kuyZ/tfzidr3hHkhtmVrkpyW2dr2wBAgQIECBAgAABAgQIECBAgAABAgQIECBAgAABAgMS0PAzoGJKhQABArsIaPjxihAgQIAAAQIECBAgQIAAAQIE+hH43iSvmln6jUme3U84na36miTfPTP7rUm+s7MVTUyAAAECBAgQIECAAAECBAgQIECAAAECBAgQIEBgoAIafgZaWGkRIEBgCwENP14LAgQIECBAgAABAgQIECBAgEB/Ak2Dzz+fWf5lSX6wv5CWuvLzt/gVn/ckuWapq5iMAAECBAgQIECAAAECBAgQIECAAAECBAgQIECAwEgENPyMpNDSJECAQBINP14DAgQIECBAgAABAgQIECBAgEC/Ah9K8uiZEJomoDf1G9bCqx9L8s4kXzg104UkX5nkzxae3QQECBAgQIBBirzSAAAgAElEQVQAAQIECBAgQIAAAQIECBAgQIAAAQIERiig4WeERZcyAQKjFdDwM9rSS5wAAQIECBAgQIAAAQIECBAoROCKJPcmedBUPBeTXJfkXCExzhvGI5LcmeTLZx5sGpt+bd7JjCdAgAABAgQIECBAgAABAgQIECBAgAABAgQIECBA4G8ENPx4EwgQIDAeAQ0/46m1TAkQIECAAAECBAgQIECAAIFyBb4pybtnwvtIkuuT/M9yw94ysi+aNPs0OU1/npXkZyrLRbgECBAgQIAAAQIECBAgQIAAAQIECBAgQIAAAQIEihLQ8FNUOQRDgACBTgU0/HTKa3ICBAgQIECAAAECBAgQIECAQGuBm5LcOjP6jiRPbT1DGQN/MsmJmVBekeQHyghPFAQIECBAgAABAgQIECBAgAABAgQIECBAgAABAgTqFdDwU2/tRE6AAIF5BTT8zCtmPAECBAgQIECAAAECBAgQIECgO4E3JHnBzPSvSfI93S251Jm/N8mrZmZ8a5KnLXUVkxEgQIAAAQIECBAgQIAAAQIECBAgQIAAAQIECBAYqYCGn5EWXtoECIxSQMPPKMsuaQIECBAgQIAAAQIECBAgQKBggfcm+caZ+J6X5PaCY25Ce3qSN8/E+NEkjyo8buERIECAAAECBAgQIECAAAECBAgQIECAAAECBAgQqEZAw081pRIoAQIEFhbQ8LMwoQkIECBAgAABAgQIECBAgAABAksVOJjkt5JcPjXrZ5Jcn+Tupa60vMm+NsmdSf721JR/leQrk3x8ecuYiQABAgQIECBAgAABAgQIECBAgAABAgQIECBAgMC4BTT8jLv+sidAYFwCGn7GVW/ZEiBAgAABAgQIECBAgAABAnUINA00H5wJ9XeSXFdgA81DJ80+j56Jt4n1XXVwi5IAAQIECBAgQIAAAQIECBAgQIAAAQIECBAgQIBAHQIafuqokygJECCwDAENP8tQNAcBAgQIECBAgAABAgQIECBAYPkCz07y72emXZ00/dy//OX2PONbkjxt5ulTSU7veUYPEiBAgAABAgQIECBAgAABAgQIECBAgAABAgQIECCwpYCGHy8GAQIExiOg4Wc8tZYpAQIECBAgQIAAAQIECBAgUJ/ADyV5yUzYP57k+YWk8sNJXjwTy08meU4h8QmDAAECBAgQIECAAAECBAgQIECAAAECBAgQIECAwKAENPwMqpySIUCAwI4CGn68IAQIECBAgAABAgQIECBAgACBsgXenuTJMyG+KMlrew67aeq5fSaGX05ydc9xWZ4AAQIECBAgQIAAAQIECBAgQIAAAQIECBAgQIDAYAU0/Ay2tBIjQIDA5wlo+PFSECBAgAABAgQIECBAgAABAgTKFnhAkt9KcuVMmN+a5G09hX5NkncmuWxq/T9K8sgkf9JTTJYlQIAAAQIECBAgQIAAAQIECBAgQIAAAQIECBAgMHgBDT+DL7EECRAg8DkBDT9eBgIECBAgQIAAAQIECBAgQIBA+QJXTZp+piP9ZJLrkvzGPof/D5PcmeQfzaz7+CQf2OdYLEeAAAECBAgQIECAAAECBAgQIECAAAECBAgQIEBgVAIafkZVbskSIDByAQ0/I38BpE+AAAECBAgQIECAAAECBAhUI3BDkjtmom0abJ6U5FP7lMUDJ80+186s9x1JfmqfYrAMAQIECBAgQIAAAQIECBAgQIAAAQIECBAgQIAAgdEKaPgZbeklToDACAU0/Iyw6FImQIAAAQIECBAgQIAAAQIEqhV4aZJXzkT/H5N8+z5l9ONJnjuz1r9J8uJ9Wt8yBAgQIECAAAECBAgQIECAAAECBAgQIECAAAECBEYtoOFn1OWXPAECIxPQ8DOygkuXAAECBAgQIECAAAECBAgQqF6gafC5cSaLl6/9/1s6zux7krx6Zo2fS/Lkjtc1PQECBAgQIECAAAECBAgQIECAAAECBAgQIECAAAECEwENP14FAgQIjEdAw894ai1TAgQIECBAgAABAgQIECBAYDgCH0ry6Jl0ml/5aZqBuvg8NclbZyb+WJJHJvlsFwuakwABAgQIECBAgAABAgQIECBAgAABAgQIECBAgACBzxfQ8OOtIECAwHgENPyMp9YyJUCAAAECBAgQIECAAAECBIYjcDjJbyV50FRKl5Jcn+SeJaf51UnemeTvTM3b/JtS0+xz75LXMh0BAgQIECBAgAABAgQIECBAgAABAgQIECBAgAABAjsIaPjxehAgQGA8Ahp+xlNrmRIgQIAAAQIECBAgQIAAAQLDErgmyd0zKf1GkuuSfHJJqf6tJHeurfPYmfluWGv4efuS1jANAQIECBAgQIAAAQIECBAgQIAAAQIECBAgQIAAAQItBTT8tIQyjAABAgMQ0PAzgCJKgQABAgQIECBAgAABAgQIEBitwHcm+dGZ7JtGnKYhZxmfn0nyzJmJXprkh5YxuTkIECBAgAABAgQIECBAgAABAgQIECBAgAABAgQIEJhPQMPPfF5GEyBAoGYBDT81V0/sBAgQIECAAAECBAgQIECAAIHktiTPn4F4bZIXLYjzyiRNc8/0541Jnr3gvB4nQIAAAQIECBAgQIAAAQIECBAgQIAAAQIECBAgQGCPAhp+9gjnMQIECFQooOGnwqIJmQABAgQIECBAgAABAgQIECAwI/DeJN8482cvSPJje5Q6nuTMzLMfTHJkj/N5jAABAgQIECBAgAABAgQIECBAgAABAgQIECBAgACBJQho+FkCoikIECBQiYCGn0oKJUwCBAgQIECAAAECBAgQIECAwA4CD0ny0bUmncunxtyf5Lokq3PKNY1Ddyb5kqnnLiZ5ZJI/mHMuwwkQIECAAAECBAgQIECAAAECBAgQIECAAAECBAgQWKKAhp8lYpqKAAEChQto+Cm8QMIjQIAAAQIECBAgQIAAAQIECLQUaH5959zM2I9Pmn5+p+Uc/yDJO5N8xcz4f5rkl1rOYRgBAgQIECBAgAABAgQIECBAgAABAgQIECBAgAABAh0JaPjpCNa0BAgQKFBAw0+BRRESAQIECBAgQIAAAQIECBAgQGCPAv8iyU/NPHv3pOnns7vM+QWTX/b55plxz0/y43uMx2MECBAgQIAAAQIECBAgQIAAAQIECBAgQIAAAQIECCxRQMPPEjFNRYAAgcIFNPwUXiDhESBAgAABAgQIECBAgAABAgTmFPjhJC+eeeb2JM/bZZ5bk9w0M+ZHk/yrOdc3nAABAgQIECBAgAABAgQIECBAgAABAgQIECBAgACBjgQ0/HQEa1oCBAgUKKDhp8CiCIkAAQIECBAgQIAAAQIECBAgsKDAzyX5lpk5vifJa7aZ91SS18783S8meeKCcXicAAECBAgQIECAAAECBAgQIECAAAECBAgQIECAAIElCmj4WSKmqQgQIFC4gIafwgskPAIECBAgQIAAAQIECBAgQIDAHgQuS/Jfk1w58+xTk9wx82dPSfK2mT/7/SSPSvLne1jbIwQIECBAgAABAgQIECBAgAABAgQIECBAgAABAgQIdCSg4acjWNMSIECgQAENPwUWRUgECBAgQIAAAQIECBAgQIAAgSUIfGWSj87M84dJnpTk1yd//k+SvDPJ5TPjvjrJR5YQgykIECBAgAABAgQIECBAgAABAgQIECBAgAABAgQIEFiigIafJWKaigABAoULaPgpvEDCI0CAAAECBAgQIECAAAECBAgsIPCtSf7zzPPn1pp5rkvS/LtQ0+zzuJm/f2aSNy+wpkcJECBAgAABAgQIECBAgAABAgQIECBAgAABAgQIEOhIQMNPR7CmJUCAQIECGn4KLIqQCBAgQIAAAQIECBAgQIAAAQJLFPj+JK+Yme9Nk/9/48yfv3zt/9+yxLVNRYAAAQIECBAgQIAAAQIECBAgQIAAAQIECBAgQIDAEgU0/CwR01QECBAoXEDDT+EFEh4BAgQIECBAgAABAgQIECBAYAkCTYPPs3aZ5y1JnrGEtUxBgAABAgQIECBAgAABAgQIECBAgAABAgQIECBAgEBHAhp+OoI1LQECBAoU0PBTYFGERIAAAQIECBAgQIAAAQIECBDoQOBXk3zNNvP+epKv6mBNUxIgQIAAAQIECBAgQIAAAQIECBAgQIAAAQIECBAgsEQBDT9LxDQVAQIEChfQ8FN4gYRHgAABAgQIECBAgAABAgQIEFiSwN9P8tEkD5qZ7/8keVSS31vSOqYhQIAAAQIECBAgQIAAAQIECBAgQIAAAQIECBAgQKAjAQ0/HcGalgABAgUKaPgpsChCIkCAAAECBAgQIECAAAECBAh0JHBtkl+cmfubk9zV0XqmJUCAAAECBAgQIECAAAECBAgQIECAAAECBAgQIEBgiQIafpaIaSoCBAgULqDhp/ACCY8AAQIECBAgQIAAAQIECBAgsGSB70rybydznpz630texnQECBAgQIAAAQIECBAgQIAAAQIECBAgQIAAAQIECCxbQMPPskXNR4AAgXIFNPyUWxuRESBAgAABAgQIECBAgAABAgS6EvixJM1dwPO6WsC8BAgQIECAAAECBAgQIECAAAECBAgQIECAAAECBAgsX0DDz/JNzUiAAIFSBTT8lFoZcREgQIAAAQIECBAgQIAAAQIECBAgQIAAAQIECBAgQIAAAQIECBAgQIAAAQIECBAgQGBKQMOP14EAAQLjEdDwM55ay5QAAQIECBAgQIAAAQIECBAgQIAAAQIECBAgQIAAAQIECBAgQIAAAQIECBAgQIAAgYoFNPxUXDyhEyBAYE4BDT9zghlOgAABAgQIECBAgAABAgQIECBAgAABAgQIECBAgAABAgQIECBAgAABAgQIECBAgACBPgQ0/PShbk0CBAj0I6Dhpx93qxIgQIAAAQIECBAgQIAAAQIECBAgQIAAAQIECBAgQIAAAQIECBAgQIAAAQIECBAgQGAuAQ0/c3EZTIAAgaoFNPxUXT7BEyBAgAABAgQIECBAgAABAgQIECBAgAABAgQIECBAgAABAgQIECBAgAABAgQIECAwFgENP2OptDwJECCQaPjxFhAgQIAAAQIECBAgQIAAAQIECBAgQIAAAQIECBAgQIAAAQIECBAgQIAAAQIECBAgQKACAQ0/FRRJiAQIEFiSgIafJUGahgABAgQIECBAgAABAgQIECBAgAABAgQIECBAgAABAgQIECBAgAABAgQIECBAgAABAl0KaPjpUtfcBAgQKEtAw09Z9RANAQIECBAgQIAAAQIECBAgQIAAAQIECBAgQIAAAQIECBAgQIAAAQIECBAgQIAAAQIEthTQ8OPFIECAwHgENPyMp9YyJUCAAAECBAgQIECAAAECBAgQIECAAAECBAgQIECAAAECBAgQIECAAAECBAgQIECgYgENPxUXT+gECBCYU0DDz5xghhMgQIAAAQIECBAgQIAAAQIECBAgQIAAAQIECBAgQIAAAQIECBAgQIAAAQIECBAgQKAPAQ0/fahbkwABAv0IaPjpx92qBAgQIECAAAECBAgQIECAAAECBAgQIECAAAECBAgQIECAAAECBAgQIECAAAECBAgQmEtAw89cXAYTIECgagENP1WXT/AECBAgQIAAAQIECBAgQIAAAQIECBAgQIAAAQIECBAgQIAAAQIECBAgQIAAAQIECIxFQMPPWCotTwIECCQafrwFBAgQIECAAAECBAgQIECAAAECBAgQIECAAAECBAgQIECAAAECBAgQIECAAAECBAgQqEBAw08FRRIiAQIEliSg4WdJkKYhQIAAAQIECBAgQIAAAQIECBAgQIAAAQIECBAgQIAAAQIECBAgQIAAAQIECBAgQIBAlwIafrrUNTcBAgTKEtDwU1Y9REOAAAECBAgQIECAAAECBAgQIECAAAECBAgQIECAAAECBAgQIECAAAECBAgQIECAAIEtBTT8eDEIECAwHgENP+OptUwJECBAgAABAgQIECBAgAABAgQIECBAgAABAgQIECBAgAABAgQIECBAgAABAgQIEKhYQMNPxcUTOgECBOYU0PAzJ5jhBAgQIECAAAECBAgQIECAAAECBAgQIECAAAECBAgQIECAAAECBAgQIECAAAECBAgQ6ENAw08f6tYkQIBAPwIafvpxtyoBAgQIECBAgAABAgQIECBAgAABAgQIECBAgAABAgQIECBAgAABAgQIECBAgAABAgTmEtDwMxeXwQQIEKhaQMNP1eUTPAECBAgQIECAAAECBAgQIECAAAECBAgQIECAAAECBAgQIECAAAECBAgQIECAAAECYxHQ8DOWSsuTAAECiYYfbwEBAgQIECBAgAABAgQIECBAgAABAgQIECBAgAABAgQIECBAgAABAgQIECBAgAABAgQqENDwU0GRhEiAAIElCWj4WRKkaQgQIECAAAECBAgQIECAAAECBAgQIECAAAECBAgQIECAAAECBAgQIECAAAECBAgQINClgIafLnXNTYAAgbIENPyUVQ/RECBAgAABAgQIECBAgAABAgQIECBAgAABAgQIECBAgAABAgQIECBAgAABAgQIECBAYEsBDT9eDAIECIxHQMPPeGotUwIECBAgQIAAAQIECBAgQIAAAQIECBAgQIAAAQIECBAgQIAAAQIECBAgQIAAAQIEKhbQ8FNx8YROgACBOQU0/MwJZjgBAgQIECBAgAABAgQIECBAgAABAgQIECBAgAABAgQIECBAgAABAgQIECBAgAABAgT6ENDw04e6NQkQINCPgIafftytSoAAAQIECBAgQIAAAQIECBAgQIAAAQIECBAgQIAAAQIECBAgQIAAAQIECBAgQIAAgbkENPzMxWUwAQIEqhbQ8FN1+QRPgAABAgQIECBAgAABAgQIECBAgAABAgQIECBAgAABAgQIECBAgAABAgQIECBAgMBYBDT8jKXS8iRAgECi4cdbQIAAAQIECBAgQIAAAQIECBAgQIAAAQIECBAgQIAAAQIECBAgQIAAAQIECBAgQIAAgQoENPxUUCQhEiBAYEkCGn6WBGkaAgQIECBAgAABAgQIECBAgAABAgQIECBAgAABAgQIECBAgAABAgQIECBAgAABAgQIdCmg4adLXXMTIECgLAENP2XVQzQECBAgQIAAAQIECBAgQIAAAQIECBAgQIAAAQIECBAgQIAAAQIECBAgQIAAAQIECBDYUkDDjxeDAAEC4xHQ8DOeWsuUAAECBAgQIECAAAECBAgQIECAAAECBAgQIECAAAECBAgQIECAAAECBAgQIECAAIGKBTT8VFw8oRMgQGBOAQ0/c4IZToAAAQIECBAgQIAAAQIECBAgQIAAAQIECBAgQIAAAQIECBAgQIAAAQIECBAgQIAAgT4ENPz0oW5NAgQI9COg4acfd6sSIECAAAECBAgQIECAAAECBAgQIECAAAECBAgQIECAAAECBAgQIECAAAECBAgQIEBgLgENP3NxGUyAAIGqBTT8VF0+wRMgQIAAAQIECBAgQIAAAQIECBAgQIAAAQIECBAgQIAAAQIECBAgQIAAAQIECBAgMBYBDT9jqbQ8CRAgkGj48RYQIECAAAECBAgQIECAAAECBAgQIECAAAECBAgQIECAAAECBAgQIECAAAECBAgQIECgAgENPxUUSYgECBBYkoCGnyVBmoYAAQIECBAgQIAAAQIECBAgQIAAAQIECBAgQIAAAQIECBAgQIAAAQIECBAgQIAAAQJdCmj46VLX3AQIEChLQMNPWfUQDQECBAgQIECAAAECBAgQIECAAAECBAgQIECAAAECBAgQIECAAAECBAgQIECAAAECBLYU0PDjxSBAgMB4BDT8jKfWMiVAgAABAgQIECBAgAABAgQI7KfAFyW5OsnTkzwhyRVTi/9JkvcneWOS1SSf3c/ArEWAAAECBAgQIECAAAECBAgQIECAAAECBAgQIECgVgENP7VWTtwECBCYX0DDz/xmniBAgAABAgQIENi7wOz+c+8zeZIAAQIECBAgQIAAAQIECIxHwB3+eGotUwIECBAgQIAAAQIECBAgQIAAAQI7CvjHQi8IAQIExiOg4Wc8tZYpAQIECBAgQKAEAQ0/JVRBDAQIECBAgAABAgQIECBQm4A7/NoqJl4CBAgQIECAAAECBAgQIECAAAECHQn4x8KOYE1LgACBAgU0/BRYFCERIECAAAECBAYooNFngEWVEgECBAgQIECAAAECBAjsu4C7/H0ntyABAgQIECBAgAABAgQIECBAgACBsgT8I2FZ9RANAQIEuhTQ8NOlrrkJECBAgAABAgTWBTT8eBcIECBAgAABAgQIECBAgMDiAu7yFzc0AwECBAgQIECAAAECBAgQIECAAIGqBfwjYdXlEzwBAgTmEtDwMxeXwQQIECBAgAABAnsUsO/cI5zHCBAgQGAwAs2/u/9gku9vkdFdSW5I8pc7jH1wkruTPKbFfM9N8hMtxj0uyX9J8oAkNyd5Q4tnmiFNrG9dy+8LZsZ/JsnVST64zTwPT3JPksu3+PszSV6Q5LMtYzCMAAECBAgMVcB5eqiVlRcBAgQIECBAgAABAgQIECBAgACBPQpo+NkjnMcIECBQoYCLogqLJmQCBAgQIECAQIUC9p0VFk3IBAgQILB0gS9P8v615puH7TLznyZpmm9+e5dxNyW5tUWUbRqImmmek+T2JG3Xb5559KTx6MAWcfxykicl+fNtYvyiJG9L8sQt/v6vk1yb5D0t8jOEAAECBAgMWcB5esjVlRsBAgQIECBAgAABAgQIECBAgACBPQho+NkDmkcIECBQqYCLokoLJ2wCBAgQIECAQGUC9p2VFUy4BAgQINCJQPNv702DTvPLNbt92vzCztcn+aUkX7jLZJfWxj0+yb07jJtuvnlLkhvXfo3o/l3m/eLJL/s0TT1bfV619gs937fLHGeTfMc2Y9rGsZulvydAgAABAjULOE/XXD2xEyBAgAABAgQIECBAgAABAgQIEOhAQMNPB6imJECAQKECLooKLYywCBAgQIAAAQIDE7DvHFhBpUOAAAECexZ4bJL3Jblslxk+lORokk/tMO6VSV7aMpKXJHn1DmOvSnJPkuaXep6RpGm22e3zlCR3JNnuTuGGJG/fZZIXJ/nhbca0aVTaLUZ/T4AAAQIEahdwnq69guInQIAAAQIECBAgQIAAAQIECBAgsGQBDT9LBjUdAQIEChZwUVRwcYRGgAABAgQIEBiQgH3ngIopFQIECBBYSODLkrwrSfPrPDt9PrPWGHT1WtPPB7cZ9NBJ49CVLaPZrYFovfHmE0lWknxyl3mbX/d5x6Qpaauhza8DPSHJB3aZZ6eGn+bR5yb5iZY5GkaAAAECBIYo4Dw9xKrKiQABAgQIECBAgAABAgQIECBAgMACAhp+FsDzKAECBCoTcFFUWcGES4AAAQIECBCoVMC+s9LCCZsAAQIEOhG4KcmtLWa+LcnNSWb/O9o8em2Su5L8XpIvXWuKedgu8+3UgPPgJHcneUySndacXmL6F4G2Wvovknxdko/sEte3JfnpHcb8bJJnbWPQgtAQAgQIECBQvYDzdPUllAABAgQIECBAgAABAgQIECBAgACB5Qpo+Fmup9kIECBQsoCLopKrIzYCBAgQIECAwHAE7DuHU0uZECBAgMDiAo+Y/PLNQ3aZqvmVnccn+R8z4x6Q5E1Jnj5pCGqafV7aIqztmnkeO/m1oAcmuSbJe1vM9Zwkt+8wrm3Dz3VJ7txhng9PYrrYIiZDCBAgQIDAEAWcp4dYVTkRIECAAAECBAgQIECAAAECBAgQWEBAw88CeB4lQIBAZQIuiiormHAJECBAgAABApUK2HdWWjhhEyBAgEAnAtMNO7st8Iwkb5kZ9PAk9yT54rXmnMclOTBp2Llsl8k+kWQlSdNINP15/aRxqG1zTXOH0PwqzzN3WG9ZDT9NrF+b5A92g/L3BAgQIEBgoALO0wMtrLQIECBAgAABAgQIECBAgAABAgQI7FVAw89e5TxHgACB+gRcFNVXMxETIECAAAECBGoUsO+ssWpiJkCAAIEuBZpf53lziwXuTvLkJJ+eGrv+6zpNI9CNSZpf5nlHkqMt5pttIHropFnoyiQvX3v+lhZzPCjJXZNmoxbDFxrStnFooUU8TIAAAQIEChZwni64OEIjQIAAAQIECBAgQIAAAQIECBAg0IeAhp8+1K1JgACBfgRcFPXjblUCBAgQIECAwNgE7DvHVnH5EiBAgMBuAtONNjuNnW14aX7VZ725Z7p5Z70JaLd135akaTa6fzLw+iQ/n2SexpqHJfmVJFfsttgS/n6euJawnCkIECBAgEBxAs7TxZVEQAQIECBAgAABAgQIECBAgAABAgT6FdDw06+/1QkQILCfAi6K9lPbWgQIECBAgACB8QrYd4639jInQIAAge0FXp/k5hZA07+881VJ3p/kwtov81yd5I8nzz88yT1JLt9lvktJHp/k3iQPSPKmSQPQVr8ktN1Uj5qs1fzSz06fppnonS3yM4QAAQIECBDYXsB52ttBgAABAgQIECBAgAABAgQIECBAgMAmAQ0/XggCBAiMR8BF0XhqLVMCBAgQIECAQJ8C9p196lubAAECBEoVeOxa0877kly2S4Afm2ruuSXJy5LcmuQ7p55r/l3/p5I8u0WyTZPRG5JMNwmt/1mLx7PedPQluwzW8NNG0xgCBAgQILCzgPO0N4QAAQIECBAgQIAAAQIECBAgQIAAgU0CGn68EAQIEBiPgIui8dRapgQIECBAgACBPgXsO/vUtzYBAgQIlCrw4CTNL+s8ZpcAm/+OPjHJh5K8O8kjJw1AH5x57tokdyXZ7d/4m3mOTn7Z5/a1xqE/TfK4JL/dEqptw89Lkry65ZyGESBAgAABAlsLOE97MwgQIECAAAECBAgQIECAAAECBAgQ2CSw22UgLr4ro+0AACAASURBVAIECBAYjoCLouHUUiYECBAgQIAAgZIF7DtLro7YCBAgQKBPgZsmv9azWwxvSfIzSe5ca/751UnDzqdmHmrbQPSZSQPRiybzNHPfmOT+3YKY/H3bhp+fTfKstV8kmt0HtFzGMAIECBAgQGCL/466y/daECBAgAABAgQIECBAgAABAgQIEBi5gH8kHPkLIH0CBEYl4IuXoyq3ZAkQIECAAAECvQnYd/ZGb2ECBAgQKFzgEUk+kOQhu8R5ae0XeT6W5GuT3JzkDduMv2Xti8Eva5HzryS5MsmBJM9Y+99N00/bz6OS3JPkQbs88OEk1yS52HZi4wgQIECAAIHPE3Ce9lIQIECAAAECBAgQIECAAAECBAgQILBJQMOPF4IAAQLjEXBRNJ5ay5QAAQIECBAg0KeAfWef+tYmQIAAgZIFHpDkTWvNPE9vGWTT+PP4JPduM/6qSTNO08jT5vOJJCtJPtlm8GTMw5I0DUNX7PJM80tCV6/9itAH55jbUAIECBAgQGCzgPO0N4IAAQIECBAgQIAAAQIECBAgQIAAgU0CGn68EAQIEBiPgIui8dRapgQIECBAgACBPgXsO/vUtzYBAgQIlC5wfZKfbxlk80s8Nya5f5vxTQNRM+aGlvPdNvnFoNn/Vu/0ePPLPncleVyLNV6+Nqb51SEfAgQIECBAYG8CztN7c/MUAQIECBAgQIAAAQIECBAgQIAAgcEKaPgZbGklRoAAgc8TcFHkpSBAgAABAgQIENgPAfvO/VC2BgECBAjUKvDQtV/Ced9ao86VLRJ4xqShZ6ehza8FvbnFXM1/n69Za9x5b4ux00OaO4SfTvLMFs/9bpJvSHJfi7GGECBAgAABAp8v4DztrSBAgAABAgQIECBAgAABAgQIECBAYJOAhh8vBAECBMYj4KJoPLWWKQECBAgQIECgTwH7zj71rU2AAAECNQi8fvJLOzvF+rG1xqCrk/zxLgm1bSD68KTh5+IegJ6T5PaWz/3rJD+QZJ5fEWqmfsok3xcn+XTLtQwjQIAAAQJDE3CeHlpF5UOAAAECBAgQIECAAAECBAgQIEBgQQENPwsCepwAAQIVCbgoqqhYQiVAgAABAgQIVCxg31lx8YROgAABAvsi8NjJr/xctsNqt02agto0zrRpIHr52lq37DG7q5Lck+RAi+f/YvIrPx9qMXZ9yOEk70nS3Ff4haA54AwlQIAAgcEJOE8PrqQSIkCAAAECBAgQIECAAAECBAgQILCYgIafxfw8TYAAgZoEXBTVVC2xEiBAgAABAgTqFbDvrLd2IidAgACB/RH4siTvSvL12yx3f5InJPlAy3B2ayBqmnC+LslHWs43O+yLk7wjydGWz388yROT/G6L8U2zzy8k+cdrv2b0vDl+SajF1IYQIECAAIHqBJynqyuZgAkQIECAAAECBAgQIECAAAECBAh0K6Dhp1tfsxMgQKAkARdFJVVDLAQIECBAgACB4QrYdw63tjIjQIAAgeUJ3JTk1m2ma34dp2mu+VTL5XZrILo7yZOTfLrlfFsNe0qSOya/wtNmmvuS3JDk13YY/Mgk/ynJlZNxx9Z+1eh/tZncGAIECBAgMFAB5+mBFlZaBAgQIECAAAECBAgQIECAAAECBPYqoOFnr3KeI0CAQH0CLorqq5mICRAgQIAAAQI1Cth31lg1MRMgQIDAfgs8YvILPg/ZYuGbk7xhzoB2aiDay3yzyzdNRW9P8k1zxtX8MtBrk/x6kr9M8sAkX5HkVJIbJ3P9dZJrk7xnzrkNJ0CAAAECQxNwnh5aReVDgAABAgQIECBAgAABAgQIECBAYEEBDT8LAnqcAAECFQm4KKqoWEIlQIAAAQIECFQsYN9ZcfGEToAAAQL7JvCAJG9K8vSZFS8leXySe+eM5OFJ7kly+cxzf7TWSLOS5PfnnG+r4Y9O0vxa0IElzDU9xYuTvCbJ7B5iycuYjgABAgQIFC/gPF18iQRIgAABAgQIECBAgAABAgQIECBAYH8FNPzsr7fVCBAg0KeAi6I+9a1NgAABAgQIEBiPgH3neGotUwIECBBYTOD6JD8/M8XbJk1A98859XYNRG+Z/JLOvPNtt3zzyzzNL/Ys63NHkuNJPrWsCc1DgAABAgQqFnCerrh4QidAgAABAgQIECBAgAABAgQIECDQhYCGny5UzUmAAIEyBVwUlVkXUREgQIAAAQIEhiZg3zm0isqHAAECBLoSeGiS9yW5cmqBZ6z9/6ZJZy+fa5PclWT63/0XmW+rGJq5X5Tk1XsJcOaZ1Ulzk2afJWCaggABAgQGIeA8PYgySoIAAQIECBAgQIAAAQIECBAgQIDA8gQ0/CzP0kwECBAoXcBFUekVEh8BAgQIECBAYBgC9p3DqKMsCBAgQGB/BF6Z5KWTpT6RZCXJJ/e49MEk707y1ZPnP7bWUHR1kj/e43zbPdbcK9yY5GySB+5x7tcl+b4kn97j8x4jQIAAAQJDFHCeHmJV5USAAAECBAgQIECAAAECBAgQIEBgAQENPwvgeZQAAQKVCbgoqqxgwiVAgAABAgQIVCpg31lp4YRNgAABAr0IPHbyKz+XJbktyc1JZv9bOk9gt6w9/7LJA8uYb6e1/16SVyR59hwB/maS70pyz4J5zrGkoQQIECBAoBoB5+lqSiVQAgQIECBAgAABAgQIECBAgAABAvsjoOFnf5ytQoAAgRIEXBSVUAUxECBAgAABAgSGL2DfOfway5AAAQIElifwZWu/yPOuyS/7PCHJBxac+qpJM82Dk1yT5L0Lztfm8fW1nrb2C0NHkjxs6qHPJvnvSX4hyRuTfFyjTxtSYwgQIEBgpALO0yMtvLQJECBAgAABAgQIECBAgAABAgQIbCeg4ce7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UgQIDAeARcFI2n1jIlQIAAAQIECPQpYN/Zp761CRAgQIAAAQIECBAgQKBWAefpWisnbgIECBAgQIAAAQIECBAgQIAAAQIdCWj46QjWtAQIEChQwEVRgUUREgECBAgQIEBggAL2nQMsqpQIECBAgAABAgQIECBAoHMB5+nOiS1AgAABAgQIECBAgAABAgQIECBAoC4BDT911Uu0BAgQWETARdEiep4lQIAAAQIECBBoK2Df2VbKOAIECBAgQIAAAQIECBAgsCHgPO1tIECAAAECBAgQIECAAAECBAgQIEBgk4CGHy8EAQIExiPgomg8tZYpAQIECBAgQKBPAfvOPvWtTYAAAQIECBAgQIAAAQK1CjhP11o5cRMgQIAAAQIECBAgQIAAAQIECBDoSEDDT0ewpiVAgECBAi6KCiyKkAgQIECAAAECAxSw7xxgUaVEgAABAgQIECBAgAABAp0LOE93TmwBAgQIECBAgAABAgQIECBAgAABAnUJaPipq16iJUCAwCICLooW0fMsAQIECBAgQIBAWwH7zrZSxhEgQIAAAQIECBAgQIAAgQ0B52lvAwECBAgQIECAAAECBAgQIECAAAECmwQ0/HghCBAgMB4BF0XjqbVMCRAgQIAAAQJ9Cth39qlvbQIECBAgQIAAAQIECBCoVcB5utbKiZsAAQIECBAgQIAAAQIECBAgQIBARwIafjqCNS0BAgQKFHBRVGBRhESAAAECBAgQGKCAfecAiyolAgQIECBAgAABAgQIEOhcwHm6c2ILECBAgAABAgQIECBAgAABAgQIEKhLQMNPXfUSLQECBBYRcFG0iJ5nCRAgQIAAAQIE2grYd7aVMo4AAQIECBAgQIAAAQIECGwIOE97GwgQIECAAAECBAgQIECAAAECBAgQ2CSg4ccL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UgQIDAeARcFI2n1jIlQIAAAQIECPQpYN/Zp761CRAgQIAAAQIECBAgQKBWAefpWisnbgIECBAgQIAAAQIECBAgQIAAAQIdCWj46QjWtAQIEChQwEVRgUUREgECBAgQIEBggAL2nQMsqpQIECBAgAABAgQIECBAoHMB5+nOiS1AgAABAgQIECBAgAABAgQIECBAoC4BDT911Uu0BAgQWETARdEiep4lQIAAAQIECBBoK2Df2VbKOAIECBAgQIAAAQIECBAgsCHgPO1tIECAAAECBAgQIECAAAECBAgQIEBgk4CGHy8EAQIExiPgomg8tZYpAQIECBAgQKBPAfvOPvWtTYAAAQIECBAgQIAAAQK1CjhP11o5cRMgQIAAAQIECBAgQIAAAQIECBDoSEDDT0ewpiVAgECBAi6KCiyKkAgQIECAAAECAxSw7xxgUaVEgAABAgQIECBAgAABAp0LOE93TmwBAgQIECBAgAABAgQIECBAgAABAnUJaPipq16iJUCAwCICLooW0fMsAQIECBAgQIBAWwH7zrZSxhEgQIAAAQIECBAgQIAAgQ0B52lvAwECBAgQIECAAAECBAgQIECAAAECmwQ0/HghCBAgMB4BF0XjqbVMCRAgQIAAAQJ9Cth39qlvbQIECBAgQIAAAQIECBCoVcB5utbKiZsAAQIECBAgQIAAAQIECBAgQIBARwIafjqCNS0BAgQKFHBRVGBRhESAAAECBAgQGKCAfecAiyolAgQIECBAgAABAgQIEOhcwHm6c2ILECBAgAABAgQIECBAgAABAgQIEKhLQMNPXfUSLQECBBYRcFG0iJ5nCRAgQIAAAQIE2grYd7aVMo4AAQIECBAgQIAAAQIECGwIOE97GwgQIECAAAECBAgQIECAAAECBAgQ2CSg4ccL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UgQIDAeARcFI2n1jIlQIAAAQIECPQpYN/Zp761CRAgQIAAAQIECBAgQKBWAefpWisnbgIECBAgQIAAAQIECBAgQIAAAQIdCWj46QjWtAQIEChQwEVRgUUREgECBAgQIEBggAL2nQMsqpQIECBAgAABAgQIECBAoHMB5+nOiS1AgAABAgQIECBAgAABAgQIECBAoC4BDT911Uu0BAgQWETARdEiep4lQIAAAQIECBBoK2Df2VbKOAIECBAgQIAAAQIECBAgsCHgPO1tIECAAAECBAgQIECAAAECBAgQIEBgk4CGHy8EAQIExiPgomg8tZYpAQIECBAgQKBPAfvOPvWtTYAAAQIECBAgQIAAAQK1CjhP11o5cRMgQIAAAQIECBAgQIAAAQIECBDoSEDDT0ewpiVAgECBAi6KCiyKkAgQIECAAAECAxSw7xxgUaVEgAABAgQIECBAgAABAp0LOE93TmwBAgQIECBAgAABAgQIECBAgAABAnUJaPipq16iJUCAwCICLooW0fMsAQIECBAgQIBAWwH7zrZSxhEgQIAAAQIECBAgQIAAgQ0B52lvAwECBAgQIECAAAECBAgQIECAAAECmwQ0/HghCBAgMB4BF0XjqbVMCRAgQIAAAQJ9Cth39qlvbQIECBAgQIAAAQIECBCoVcB5utbKiZsAAQIECBAgQIAAAQIECBAgQIBARwIafjqCNS0BAgQKFHBRVGBRhESAAAECBAgQGKCAfecAiyolAgQIECBAgAABAgQIEOhcwHm6c2ILECBAgAABAgQIECBAgAABAgQIEKhLQMNPXfUSLQECBBYRcFG0iJ5nCRAgQIAAAQIE2grYd7aVMo4AAQIECBAgQIAAAQIECGwIOE97GwgQIECAAAECBAgQIECAAAECBAgQ2CSg4ccL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CAGLRgAAIABJREFU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XoW+BckiN9B2F9AgQIECBAoGiBY0lWi45QcAQIECAwLeALSt4HAgQIECBAgAABAgQIECAwv4Dz9PxmniBAgAABAgQIECBAgAABAgQIECAwaAENP4MubxXJXUxyoIpIBUmAAAECBAj0JXA4yYW+FrcuAQIECMwt4AtKc5N5gAABAgQIECBAgAABAgQIxHnaS0CAAAECBAgQIECAAAECBAgQIECAwCYBDT9eiD4FDvnybp/81iZAgAABAlUIXEpysIpIBUmAAAEC6wK+oORdIECAAAECBAgQIECAAAEC8ws4T89v5gkCBAgQIECAAAECBAgQIECAAAECgxbQ8DPo8haf3NEkq8VHKUACBAgQIECgT4HzSVb6DMDaBAgQIDC3gC8ozU3mAQIECBAgQIAAAQIECBAg4Bd+vAMECBAgQIAAAQIECBAgQIAAAQIECGwW0PDjjehT4GSS0+sBHD9+PGfOnOkzHmsTIECAAAECPQucPn06p06dmo7ibJITPYdleQIECBCYT0DDz3xeRhMgQIAAAQIECBAgQIAAgUbAedp7QIAAAQIECBAgQIAAAQIECBAgQIDAJgENP16IPgWa7p7j6wE0X/A9ebLpAfIhQIAAAQIExipw4sSJnD3b9Ph87vPCJK8bq4e8CRAgUKmALyhVWjhhEyBAgAABAgQIECBAgECvAs7TvfJbnAABAgQIECBAgAABAgQIECBAgEB5Ahp+yqvJmCI6l+TIesKrq6s5evTomPKXKwECBAgQIDAjsLKykvPnz0//6bVJ7gZFgAABAlUJ+IJSVeUSLAECBAgQIECAAAECBAgUIuA8XUghhEGAAAECBAgQIECAAAECBAgQIECgFAENP6VUYpxxXExyYD31Cxcu5NChQ+OUkDUBAgQIECDw/wUOHjyYS5cuTWtckeQ+PAQIECBQlYAvKFVVLsESIECAAAECBAgQIECAQCECztOFFEIYBAgQIECAAAECBAgQIECAAAECBEoR0PBTSiXGF0fT2XNhPe0DBw7k4sWm/8eHAAECBAgQGKtA0/x7+PDh6fSbzp+DY/WQNwECBCoW8AWliosndAIECBAgQIAAAQIECBDoTcB5ujd6CxMgQIAAAQIECBAgQIAAAQIECBAoU0DDT5l1GUNUR5Osrid65MiRnDt3bgx5y5EAAQIECBDYRmB1dTXHjh2b/tvzSVaAESBAgEB1Ar6gVF3JBEyAAAECBAgQIECAAAECBQg4TxdQBCEQIECAAAECBAgQIECAAAECBAgQKElAw09J1RhXLCeTnF5P+fjx4zlz5sy4BGRLgAABAgQIbBI4ffp0Tp06Nf1nZ5OcwESAAAEC1Qn4glJ1JRMwAQIECBAgQIAAAQIECBQg4DxdQBGEQIAAAQIECBAgQIAAAQIECBAgQKAkAQ0/JVVjXLE03T3H11NuvuB78mTTA+RDgAABAgQIjFXgxIkTOXu26fH53OeFSV43Vg95EyBAoGIBX1CquHhCJ0CAAAECBAgQIECAAIHeBJyne6O3MAECBAgQIECAAAECBAgQIECAAIEyBTT8lFmXMUR1LsmR9URXV1dz9OjRMeQtRwIECBAgQGAbgZWVlZw/f376b69NcjcwAgQIEKhOwBeUqiuZgAkQIECAAAECBAgQIECgAAHn6QKKIAQCBAgQIECAAAECBAgQIECAAAECJQlo+CmpGuOK5WKSA+spX7hwIYcOHRqXgGwJECBAgACBTQIHDx7MpUuXpv/siiT3YSJAgACB6gR8Qam6kgmYAAECBAgQIECAAAECBAoQcJ4uoAhCIECAAAECBAgQIECAAAECBAgQIFCSgIafkqoxnliazp4L6+keOHAgFy82/T8+BAgQIECAwFgFmubfw4cPT6ffdP4cHKuHvAkQIFC5gC8oVV5A4RMgQIAAAQIECBAgQIBALwLO072wW5QAAQIECBAgQIAAAQIECBAgQIBAuQIafsqtzZAjO5pkdT3BI0eO5Ny5c0POV24ECBAgQIDALgKrq6s5duzY9KjzSVbAESBAgECVAr6gVGXZBE2AAAECBAgQIECAAAECPQs4T/dcAMsTIECAAAECBAgQIECAAAECBAgQKE1Aw09pFRlHPCeTnF5P9fjx4zlz5sw4MpclAQIECBAgsKXA6dOnc+rUqem/O5vkBC4CBAgQqFLAF5SqLJugCRAgQIAAAQIECBAgQKBnAefpngtgeQIECBAgQIAAAQIECBAgQIAAAQKlCWj4Ka0i44in6e45vp5q8wXfkyebHiAfAgQIECBAYKwCJ06cyNmzTY/P5z4vTPK6sXrImwABApUL+IJS5QUUPgECBAgQIECAAAECBAj0IuA83Qu7RQkQIECAAAECBAgQIECAAAECBAiUK6Dhp9zaDDmyc0mOrCe4urqao0ePDjlfuREgQIAAAQK7CKysrOT8+fPTo65Ncjc4AgQIEKhSwBeUqiyboAkQIECAAAECBAgQIECgZwHn6Z4LYHkCBAgQIECAAAECBAgQIECAAAECpQlo+CmtIuOI52KSA+upXrhwIYcOHRpH5rIkQIAAAQIEthQ4ePBgLl26NP13VyS5DxcBAgQIVCngC0pVlk3QBAgQIECAAAECBAgQINCzgPN0zwWwPAECBAgQIECAAAECBAgQIECAAIHSBDT8lFaR4cfTdPZcWE/zwIEDuXix6f/xIUCAAAECBMYq0DT/Hj58eDr9pvPn4Fg95E2AAIEBCPiC0gCKKAUCBAgQIECAAAECBAgQ2HcB5+l9J7cgAQIECBAgQIAAAQIECBAgQIAAgbIFNPyUXZ8hRnc0yep6YkeOHMm5c+eGmKecCBAgQIAAgZYCq6urOXbs2PTo80lWWj5uGAECBAiUJ+ALSuXVREQECBAgQIAAAQIECBAgUL6A83T5NRIhAQIECBAgQIAAAQIECBAgQIAAgX0V0PCzr9wWS3Iyyel1iePHj+fMmTNgCBAgQIAAgRELnD59OqdOnZoWOJvkxIhJpE6AAIHaBXxBqfYKip8AAQIECBAgQIAAAQIE+hBwnu5D3ZoECBAgQIAAAQIECBAgQIAAAQIEChbQ8FNwcQYaWtPdc3w9t+YLvidPNj1APgQIECBAgMBYBU6cOJGzZ5sen899XpjkdWP1kDcBAgQGIOALSgMoohQIECBAgAABAgQIECBAYN8FnKf3ndyCBAgQIECAAAECBAgQIECAAAECBMoW0PBTdn2GGN25JEfWE1tdXc3Ro0eHmKecCBAgQIAAgZYCKysrOX/+/PToa5Pc3fJxwwgQIECgPAFfUCqvJiIiQIAAAQIECBAgQIAAgfIFnKfLr5EICRAgQIAAAQIECBAgQIAAAQIECOyrgIaffeW2WJKLSQ6sS1y4cCGHDh0CQ4AAAQIECIxY4ODBg7l06dK0wBVJ7hsxidQJECBQu4AvKNVeQfETIECAAAECBAgQIECAQB8CztN9qFuTAAECBAgQIECAAAECBAgQIECAQMECGn4KLs4AQ2s6ey6s53XgwIFcvNj0//gQIECAAAECYxVomn8PHz48nX7T+XNwrB7yJkCAwEAEfEFpIIWUBgECBAgQIECAAAECBAjsq4Dz9L5yW4wAAQIECBAgQIAAAQIECBAgQIBA+QIafsqv0ZAiPJpkdT2hI0eO5Ny5c0PKTy4ECBAgQIDAnAKrq6s5duzY9FPnk6zMOY3hBAgQIFCWgC8olVUP0RAgQIAAAQIECBAgQIBAHQLO03XUSZQECBAgQIAAAQIECBAgQIAAAQIE9k1Aw8++UVsoyckkp9cljh8/njNnzoAhQIAAAQIERixw+vTpnDp1alrgbJITIyaROgECBIYg4AtKQ6iiHAgQIECAAAECBAgQIEBgvwWcp/db3HoECBAgQIAAAQIECBAgQIAAAQIEChfQ8FN4gQYWXtPdc3w9p+YLvidPNj1APgQIECBAgMBYBU6cOJGzZ5sen899XpjkdWP1kDcBAgQGIuALSgMppDQIECBAgAABAgQIECBAYF8FnKf3ldtiBAgQIECAAAECBAgQIECAAAECBMoX0PBTfo2GFOG5JEfWE1pdXc3Ro0eHlJ9cCBAgQIAAgTkFVlZWcv78+emnrk1y95zTGE6AAAECZQn4glJZ9RANAQIECBAgQIAAAQIECNQh4DxdR51ESYAAAQIECBAgQIAAAQIECBAgQGDfBDT87Bu1hZJcTHJgXeLChQs5dOj/sXfvYbJddZ3wf14CCoxTBchN+zQGJRHwHZkgCdWCDLc+DYRXEhnul2dSDWiC2H1IghDGWyKcBKphSOTSjUPkFsTEEUaogwMMidWQAA8OEhNAAvQBIRjpVkOY5GDysurN7qdOp7urqruquvben/2PD5691/r9PmtX9dkn69t7AgwBAgQIECBQYoFqtRpra2udAvsi4nCJSbROgACBIgjYoFSEVdQDAQIECBAgQIAAAQIECIxawPP0qMXNR4AAAQIECBAgQIAAAQIECBAgQGDMBQR+xnyBClReSvasZP1UKpVYXU35HwcBAgQIECBQVoEU/p2cnOxsPyV/qmX10DcBAgQKJGCDUoEWUysECBAgQIAAAQIECBAgMDIBz9MjozYRAQIECBAgQIAAAQIECBAgQIAAgXwICPzkY52KUOV0RDSzRmq1WrRarSL0pQcCBAgQIEBghwLNZjNmZmY6r16OiKkdDucyAgQIEBgfARuUxmctVEKAAAECBAgQIECAAAEC+RHwPJ2ftVIpAQIECBAgQIAAAQIECBAgQIAAgZEICPyMhNkkETEXEY1Mol6vx+LiIhgCBAgQIECgxAKNRiMOHDjQKbAUEbMlJtE6AQIEiiJgg1JRVlIfBAgQIECAAAECBAgQIDBKAc/To9Q2FwECBAgQIECAAAECBAgQIECAAIEcCAj85GCRClJiSvfUs17SBt+5uZQBchAgQIAAAQJlFZidnY2lpZTxWT/mI2KhrB76JkCAQIEEbFAq0GJqhQABAgQIECBAgAABAgRGJuB5emTUJiJAgAABAgQIECBAgAABAgQIECCQDwGBn3ysUxGqbEVELWuk2WzG9PR0EfrSAwECBAgQILBDgampqVheXu68en9EHNrhcC4jQIAAgfERsEFpfNZCJQQIECBAgAABAgQIECCQHwHP0/lZK5USIECAAAECBAgQIECAAAECBAgQGImAwM9ImE0SEasRUckkVlZWYmJiAgwBAgQIECBQYoFqtRpra2udAvsi4nCJSbROgACBogjYoFSUldQHAQIECBAgQIAAAQIECIxSwPP0KLXNRYAAAQIECBAgQIAAAQIECBAgQCAHAgI/OVikApSYkj0rWR+VSiVWV1P+x0GAAAECBAiUVSCFfycnJzvbT8mfalk99E2AAIGCCdigVLAF1Q4BAgQIECBAgAABAgQIjETA8/RImE1CgAABAgQIECBAgAABAgQIECBAID8CAj/5Was8VzodEc2sgVqtFq1WK8/9qJ0AAQIECBDYpUCz2YyZmZnOUZYjYmqXw7qcAAECBMZDwAal8VgHVRAgQIAAAQIECBAgQIBAvgQ8T+drvVRLgAABAgQIECBAgAABAgQIECBAYOgCAj9DJzZBRMxFRCOTqNfrsbi4CIYAAQIECBAosUCj0YgDBw50CixFxGyJSbROgACBIgnYoFSk1dQLAQIECBAgQIAAAQIECIxKwPP0qKTNQ4AAAQIECBAgQIAAAQIECBAgQCAnAgI/OVmonJeZ0j31rIe0wXduLmWAHAQIECBAgEBZBWZnZ2NpKWV81o/5iFgoq4e+CRAgUDABG5QKtqDaIUCAAAECBAgQIECAAIGRCHieHgmzSQgQIECAAAECBAgQIECAAAECBAjkR0DgJz9rledKWxFRyxpoNpsxPT2d537UToAAAQIECOxSYGpqKpaXlztH2R8Rh3Y5rMsJECBAYDwEbFAaj3VQBQECBAgQIECAAAECBAjkS8DzdL7WS7UECBAgQIAAAQIECBAgQIAAAQIEhi4g8DN0YhNExGpEVDKJlZWVmJiYAEOAAAECBAiUWKBarcba2lqnwL6IOFxiEq0TIECgSAI2KBVpNfVCgAABAgQIECBAgAABAqMS8Dw9KmnzECBAgAABAgQIECBAgAABAgQIEMiJgMBPThYqx2WmZM9KVn+lUonV1ZT/cRAgQIAAAQJlFUjh38nJyc72U/KnWlYPfRMgQKCAAjYoFXBRtUSAAAECBAgQIECAAAECQxfwPD10YhMQIECAAAECBAgQIECAAAECBAgQyJeAwE++1iuP1U5HRDMrvFarRavVymMfaiZAgAABAgQGJNBsNmNmZqZztOWImBrQ8IYhQIAAgb0XsEFp79dABQQIECBAgAABAgQIECCQPwHP0/lbMxUTIECAAAECBAgQIECAAAECBAgQGKqAwM9QeQ0eEXMR0cgk6vV6LC4ugiFAgAABAgRKLNBoNOLAgQOdAksRMVtiEq0TIECgaAI2KBVtRfVDgAABAgQIECBAgAABAqMQ8Dw9CmVzECBAgAABAgQIECBAgAABAgQIEMiRgMBPjhYrp6WmdE89qz1t8J2bSxkgBwECBAgQIFBWgdnZ2VhaShmf9WM+IhbK6qFvAgQIFFDABqUCLqqWCBAgQIAAAQIECBAgQGDoAp6nh05sAgIECBAgQIAAAQIECBAgQIAAAQL5EhD4ydd65bHaVkTUssKbzWZMT0/nsQ81EyBAgAABAgMSmJqaiuXl5c7R9kfEoQENbxgCBAgQ2HsBG5T2fg1UQIAAAQIECBAgQIAAAQL5E/A8nb81UzEBAgQIECBAgAABAgQIECBAgACBoQoI/AyV1+ARsRoRlUxiZWUlJiYmwBAgQIAAAQIlFqhWq7G2ttYpsC8iDpeYROsECBAomoANSkVbUf0QIECAAAECBAgQIECAwCgEPE+PQtkcBAgQIECAAAECBAgQIECAAAECBHIkIPCTo8XKYakp2bOS1V2pVGJ1NeV/HAQIECBAgEBZBVL4d3JysrP9lPypltVD3wQIECiogA1KBV1YbREgQIAAAQIECBAgQIDAUAU8Tw+V1+AECBAgQIAAAQIECBAgQIAAAQIE8icg8JO/NctTxdMR0cwKrtVq0Wq18lS/WgkQIECAAIEBCzSbzZiZmekcdTkipgY8jeEIECBAYG8FbFDaW3+zEyBAgAABAgQIECBAgEA+BTxP53PdVE2AAAECBAgQIECAAAECBAgQIEBgaAICP0OjNXBEzEVEI5Oo1+uxuLgIhgABAgQIECixQKPRiAMHDnQKLEXEbIlJtE6AAIEiCtigVMRV1RMBAgQIECBAgAABAgQIDFvA8/SwhY1PgAABAgQIECBAgAABAgQIECBAIGcCAj85W7CclZvSPfWs5rTBd24uZYAcBAgQIECAQFkFZmdnY2kpZXzWj/mIWCirh74JECBQUAEblAq6sNoiQIAAAQIECBAgQIAAgaEKeJ4eKq/BCRAgQIAAAQIECBAgQIAAAQIECORPQOAnf2uWp4pbEVHLCm42mzE9PZ2n+tVKgAABAgQIDFhgamoqlpeXO0fdHxGHBjyN4QgQIEBgbwVsUNpbf7MTIECAAAECBAgQIECAQD4FPE/nc91UTYAAAQIECBAgQIAAAQIECBAgQGBoAgI/Q6M1cESsRkQlk1hZWYmJiQkwBAgQIECAQIkFqtVqrK2tdQrsi4jDJSbROgECBIooYINSEVdVTwQIECBAgAABAgQIECAwbAHP08MWNj4BAgQIECBAgAABAgQIECBAgACBnAkI/ORswXJUbkr2rGT1ViqVWF1N+R8HAQIECBAgUFaBFP6dnJzsbD8lf6pl9dA3AQIECixgg1KBF1drBAgQIECAAAECBAgQIDA0Ac/TQ6M1MAECBAgQIECAAAECBAgQIECAAIF8Cgj85HPd8lD1dEQ0s0JrtVq0Wq081K1GAgQIECBAYEgCzWYzZmZmOkdfjoipIU1nWAIECBDYOwEblPbO3swECBAgQIAAAQIECBAgkF8Bz9P5XTuVEyBAgAABAgQIECBAgAABAgQIEBiKgMDPUFgNGhFzEdHIJOr1eiwuLoIhQIAAAQIESizQaDTiwIEDnQJLETFbYhKtEyBAoKgCNigVdWX1RYAAAQIECBAgQIAAAQLDFPA8PUxdYxMgQIAAAQIECBAgQIAAAQIECBDIoYDATw4XLSclp3RPPas1bfCdm0sZIAcBAgQIECBQVoHZ2dlYWkoZn/VjPiIWyuqhbwIECBRYwAalAi+u1ggQIECAAAECBAgQIEBgaAKep4dGa2ACBAgQIECAAAECBAgQIECAAAEC+RQQ+MnnuuWh6lZE1LJCm81mTE9P56FuNRIgQIAAAQJDEpiamorl5eXO0fdHxKEhTWdYAgQIENg7ARuU9s7ezAQIECBAgAABAgQIECCQXwHP0/ldO5UTIECAAAECBAgQIECAAAECBAgQGIqAwM9QWA0aEasRUckkVlZWYmJiAgwBAgQIECBQYoFqtRpra2udAvsi4nCJSbROgACBogrYoFTUldUXAQIECBAgQIAAAQIECAxTwPP0MHWNTYAAAQIECBAgQIAAAQIECBAgQCCHAgI/OVy0HJSckj0rWZ2VSiVWV1P+x0GAAAECBAiUVSCFfycnJzvbT8mfalk99E2AAIGCC9igVPAF1h4BAgQIECBAgAABAgQIDEXA8/RQWA1KgAABAgQIECBAgAABAgQIECBAIL8CAj/5Xbtxrnw6IppZgbVaLVqt1jjXqzYCBAgQIEBgyALNZjNmZmY6Z1mOiKkhT2t4AgQIENgbARuU9sbdrAQIECBAgAABAgQIECCQbwHP0/leP9UTIECAAAECBAgQIECAAAECBAgQGLiAwM/ASQ0YEXMR0cgk6vV6LC4ugiFAgAABAgRKLNBoNOLAgQOdAksRMVtiEq0TIECgyAI2KBV5dfVGgAABAgQIECBAgAABAsMS8Dw9LFnjEiBAgAABAgQIECBAgAABAgQIEMipgMBPThduzMtO6Z56VmPa4Ds3lzJADgIECBAgQKCsArOzs7G0lDI+68d8RCyU1UPfBAgQKLiADUoFX2DtESBAgAABAgQIECBAgMBQBDxPD4XVoAQIECBAgAABAgQIECBAgAABAgTyKyDwk9+1G+fKWxFRywpsNpsxPT09zvWqjQABAgQIEBiywNTUVCwvL3fOsj8iDg15WsMTIECAwN4I2KC0N+5mJUCAAAECBAgQIECAAIF8C3iezvf6qZ4AAQIECBAgQIAAAQIECBAgQIDAwAUEfgZOasCIWI2ISiaxsrISExMTYAgQIECAAIESC1Sr1VhbW+sU2BcRh0tMonUCBAgUWcAGpSKvrt4IECBAgAABAgQIECBAYFgCnqeHJWtcAgQIECBAgAABAgQIECBAgAABAjkVEPjJ6cKNcdkp2bOS1VepVGJ1NeV/HAQIECBAgEBZBVL4d3JysrP9lPypltVD3wQIECiBgA1KJVhkLRIgQIAAAQIECBAgQIDAwAU8Tw+c1IAECBAgQIAAAQIECBAgQIAAAQIE8i0g8JPv9RvH6qcjopkVVqvVotVqjWOdaiJAgAABAgRGJNBsNmNmZqZztuWImBrR9KYhQIAAgdEL2KA0enMzEiBAgAABAgQIECBAgED+BTxP538NdUCAAAECBAgQIECAAAECBAgQIEBgoAICPwPlNFhEzEVEI5Oo1+uxuLgIhgABAgQIECixQKPRiAMHDnQKLEXEbIlJtE6AAIGiC9igVPQV1h8BAgQIECBAgAABAgQIDEPA8/QwVI1JgAABAgQIECBAgAABAgQIECBAIMcCAj85XrwxLT2le+pZbWmD79xcygA5CBAgQIAAgbIKzM7OxtJSyvisH/MRsVBWD30TIECgBAI2KJVgkbVIgAABAgQIECBAgAABAgMX8Dw9cFIDEiBAgAABAgQIECBAgAABAgQIEMi3gMBPvtdvHKtvRUQtK6zZbMb09PQ41qkmAgQIECBAYEQCU1NTsby83Dnb/og4NKLpTUOAAAECoxewQWn05mYkQIAAAQIECBAgQIAAgfwLeJ7O/xrqgAABAgQIECBAgAABAgQIECBAgMBABQR+BsppsIhYjYhKJrGyshITExNgCBAgQIAAgRILVKvVWFtb6xTYFxH9wxcyAAAgAElEQVSHS0yidQIECBRdwAaloq+w/ggQIECAAAECBAgQIEBgGAKep4ehakwCBAgQIECAAAECBAgQIECAAAECORYQ+Mnx4o1h6SnZs5LVValUYnU15X8cBAgQIECAQFkFUvh3cnKys/2U/KmW1UPfBAgQKImADUolWWhtEiBAgAABAgQIECBAgMBABTxPD5TTYAQIECBAgAABAgQIECBAgAABAgTyLyDwk/81HKcOpiOimRVUq9Wi1WqNU31qIUCAAAECBEYs0Gw2Y2ZmpnPW5YiYGnEZpiNAgACB0QrYoDRab7MRIECAAAECBAgQIECAQDEEPE8XYx11QYAAAQIECBAgQIAAAQIECBAgQGBgAgI/A6M0UETMRUQjk6jX67G4uAiGAAECBAgQKLFAo9GIAwcOdAosRcRsiUm0ToAAgTII2KBUhlXWIwECBAgQIECAAAECBAgMWsDz9KBFjUeAAAECBAgQIECAAAECBAgQIEAg5wICPzlfwDErP6V76llNaYPv3FzKADkIECBAgACBsgrMzs7G0lLK+Kwf8xGxUFYPfRMgQKAkAjYolWShtUmAAAECBAgQIECAAAECAxXwPD1QToMRIECAAAECBAgQIECAAAECBAgQyL+AwE/+13CcOmhFRC0rqNlsxvT09DjVpxYCBAgQIEBgxAJTU1OxvLzcOev+iDg04jJMR4AAAQKjFbBBabTeZiNAgAABAgQIECBAgACBYgh4ni7GOuqCAAECBAgQIECAAAECBAgQIECAwMAEBH4GRmmgiFiNiEomsbKyEhMTE2AIECBAgACBEgtUq9VYW1vrFNgXEYdLTKJ1AgQIlEHABqUyrLIeCRAgQIAAAQIECBAgQGDQAp6nBy1qPAIECBAgQIAAAQIECBAgQIAAAQI5FxD4yfkCjlH5KdmzktVTqVRidTXlfxwECBAgQIBAWQVS+HdycrKz/ZT8qZbVQ98ECBAokYANSiVabK0SIECAAAECBAgQIECAwMAEPE8PjNJABAgQIECgdAL3jYhfiIifj4ifjYj0SxjvFxH3vP2XN98lIo6JCHsFS3draJgAAQIECBDoIpD+PeZIRNwUEWlv2w0R8Q+374n/+4i4JiL+NiK+SZLAXgn4S/xeyRdv3umIaGZt1Wq1aLVaxetSRwQIECBAgEDPAs1mM2ZmZjrPX46IqZ4HcCIBAgQI5FXABqW8rpy6CRAgQIAAAQIECBAgQGAvBTxP76W+uQkQIECAQL4Ejo+Ix0TEI3+wX+ukiLh/vspXLQECBAgQIEAgdwJfjYhPRsQVEfHRiLg2dx0oOLcCAj+5XbqxK3wuIhpZVfV6PRYXF8euSAURIECAAAECoxNoNBpx4MCBzgmXImJ2dBWYiQABAgT2SMAGpT2CNy0BAgQIECBAgAABAgQI5FrA83Sul0/xBAgQIEBg6AInRsRTI+LkiHjQ0GczAQECBAgQIECAwHYCfxcRH4iIP4+IK1ERGKaAwM8wdcs1dkr31LOW0wbfubmUAXIQIECAAAECZRWYnZ2NpaWU8Vk/5iNioawe+iZAgECJBGxQKtFia5UAAQIECBAgQIAAAQIEBibgeXpglAYiQIAAAQKFEbhnRLwgIp7zg82k/6EwXWmEAAECBAgQIFAsgf8TEe/8wVsX3x4RNxSrNd2Mg4DAzzisQjFqaEVELWul2WzG9PR0MTrTBQECBAgQILAjgampqVheXu68dn9EHNrRYC4iQIAAgTwJ2KCUp9VSKwECBAgQIECAAAECBAiMi4Dn6XFZCXUQIECAAIG9F/iFiDg9Il4YEV339x1zzDHx0Ic+NB7ykIfEcccdF8cee2z81E/9VNz73veOarUad73rXSOd80M/1HWove9cBQQIECBAgACBEQrcdtttceTIkfjud78bq6urcf3118c3vvGNuO666+ILX/hCfP7zn4/Pfvaz7XN6ONK/7bw1Ii6KiL/t4XynEOhJwN/ie2JyUg8CqxFRyc5bWVmJiYmJHi5zCgECBAgQIFBUgfSPx2tra53t7YuIw0XtV18ECBAgsC5gg5KbgQABAgQIECBAgAABAgQI9C/gebp/M1cQIECAAIGiCaSgz5kR8dxujaVfxPyYxzwmHvnIR8ZJJ50kzNMNzJ8TIECAAAECBHYokEJBn/zkJ+OKK66Ij370o3HoUE+/7/odEXGB4M8O0V12lIDAjxtiEAIp2bOSDVSpVNopRwcBAgQIECBQXoEU/p2cnOwESMmfanlFdE6AAIFSCdigVKrl1iwBAgQIECBAgAABAgQIDEjA8/SAIA1DgAABAgRyKHDPiPidiDhju9pPOeWUOPXUU+MpT3lK3O1ud8thm0omQIAAAQIECORf4MYbb4z3v//9cemll8Zll13WraELf/DGxt/7wd/zbuh2oj8nsJWAwI97YxAC0xHRzAaq1WrRarUGMa4xCBAgQIAAgZwKNJvNmJmZ6ax+OSKmctqOsgkQIECgPwEblPrzcjYBAgQIECBAgAABAgQIEEgCnqfdBwQIECBAoJwCvxER50VEZbP2H/jAB8Zpp50Wz3/+8+Pe9753OYV0TYAAAQIECBAYU4Hrr78+Lr744njb294WX/ziF7eqMv2i7FdGxB+NaRvKGnMBgZ8xX6CclDcXEY2s1nq9HouLizkpXZkECBAgQIDAMAQajUYcOHCgc+iliJgdxlzGJECAAIGxE7BBaeyWREEECBAgQIAAAQIECBAgkAMBz9M5WCQlEiBAgACBAQocf/t+q6N+i2I2/sMf/vB46UtfGs961rMGOKWhCBAgQIAAAQIEhiXw7ne/O97whjfEVVddtdUUH4qI+Yi4dlg1GLeYAgI/xVzXUXeV0j31bNK0wXduLmWAHAQIECBAgEBZBWZnZ2NpKWV81o/0sLJQVg99EyBAoGQCNiiVbMG1S4AAAQIECBAgQIAAAQIDEfA8PRBGgxAgQIAAgVwIpF+UeGFE3GljtQ9+8IPjFa94haBPLpZRkQQIECBAgACBOwqk4M8f/uEfxtVXX70Zzy0RcUZEeLOGm6dnAYGfnqmcuI1AKyJq2Z83m82Ynp4GRoAAAQIECJRYYGpqKpaXlzsF9kfEoRKTaJ0AAQJlErBBqUyrrVcCBAgQIECAAAECBAgQGJSA5+lBSRqHAAECBAiMt8CbI+JFG0s85phj4txzz42zzjprvKtXHQECBAgQIECAQE8C559/fpxzzjlx5MiRzc5/S0S8uKeBnFR6AYGf0t8CAwFYjYhKNtLKykpMTEwMZGCDECBAgAABAvkUqFarsba21ln8vog4nM9uVE2AAAECfQrYoNQnmNMJECBAgAABAgQIECBAgEBEeJ52GxAgQIAAgWILpP9e+o6IeNTGNk855ZS44IIL4thjjy22gO4IECBAgAABAiUTuO666+LMM8+Myy67bLPOL4+I50bESslYtNungMBPn2BOv4NASvasf9FUKpVYXU35HwcBAgQIECBQVoEU/p2cnOxsPyV/qmX10DcBAgRKKGCDUgkXXcsECBAgQIAAAQIECBAgsGsBz9O7JjQAAQIECBAYW4ETI+KSiLj/xgovvPDCOP3008e2cIURIECAAAECBAjsXuCiiy6KM844Y7OBvhoRz4iIK3c/ixGKKiDwU9SVHV1f0xHRzKar1WrRarVGN7uZCBAgQIAAgbETaDabMTMz01nXckRMjV2hCiJAgACBYQnYoDQsWeMSIECAAAECBAgQIECAQJEFPE8XeXX1RoAAAQJlFnhCRKRf6X7XToSHPvShsbi4GCeccEKZbfROgAABAgQIECiNwGc+85mYnZ2Nz372sxt7/m5EnBIRHy4Nhkb7EhD46YvLyZsIzEVEI/v/1+v19sOogwABAgQIECivwMLCQszPz3cCLEXEbHlFdE6AAIHSCdigVLol1zABAgQIECBAgAABAgQIDEDA8/QAEA1BgAABAgTGTOBJEfGBiDhqj97Tn/70+JM/+ZO4053uNGblKocAAQIECBAgQGCYArfccks873nPi/e+970bp0n/LnRyRPzlMOc3dj4FBH7yuW7jVHVK99SzghqNRszNpQyQgwABAgQIECirQPpNBEtLKeOzfqT0z0JZPfRNgACBEgrYoFTCRdcyAQIECBAgQIAAAQIECOxawPP0rgkNQIAAAQIExkogvdmnuTHsc+DAgXjta187VoUqhgABAgQIECBAYLQCL3vZy+J1r3vdxknTvw3t96af0a5FHmYT+MnDKo13ja0ffLHUshKbzWZMT0+Pd8WqI0CAAAECBIYqMDU1FcvLy51zpAeRQ0Od1OAECBAgME4CNiiN02qohQABAgQIECBAgAABAgTyIuB5Oi8rpU4CBAgQINBd4MSI+EhE3LXz1HPPPTde+cpXdr/aGQQIECBAgAABAoUXOO+88+Kcc87Z2Od3I+KxEXFl4QE02LOAwE/PVE7cQmA1IirZn62srMTExAQsAgQIECBAoMQC1Wo11tbWOgX2RcThEpNonQABAmUTsEGpbCuuXwIECBAgQIAAAQIECBAYhIDn6UEoGoMAAQIECOy9QPpvox+PiPt3lnLw4ME466yz9r46FRAgQIAAAQIECIyNwPnnnx9nn332xnq+GhG/EhErY1OoQvZUQOBnT/lzP3lK9qx/mVQqlVhdTfkfBwECBAgQIFBWgRT+nZyc7Gw/JX+qZfXQNwECBEoqYINSSRde2wQIECBAgAABAgQIECCwKwHP07viczEBAgQIEBgbgRT2eVRnNd7sMzZroxACBAgQIECAwNgJbPGmn8tvD/2MXb0KGr2AwM/ozYs043RENLOGarVatFqtIvWnFwIECBAgQKBPgWazGTMzM51XLUfEVJ/DOJ0AAQIE8i1gg1K+10/1BAgQIECAAAECBAgQILA3Ap6n98bdrAQIECBAYJACb46IF3UOeODAgXjta187yDmMRYAAAQIECBAgUDCBl73sZfG6171uY1dviYgXF6xV7exAQOBnB2guWReYi4hG9r/q9XosLi7iIUCAAAECBEossLCwEPPz850CSxExW2ISrRMgQKCMAjYolXHV9UyAAAECBAgQIECAAAECuxXwPL1bQdcTIECAAIG9FUj/TfStnSU8/elPj0suuWRvqzI7AQIECBAgQIBALgSe8YxnxHvf+96Ntb4wImzOz8UKDq9IgZ/h2ZZh5PQFUs8abTQaMTeXMkAOAgQIECBAoKwCs7OzsbSUMj7rR0r/LJTVQ98ECBAoqYANSiVdeG0TIECAAAECBAgQIECAwK4EPE/vis/FBAgQIEBgTwWOj4j/ExF3yqp46EMfGp/85CfjTnda/3/taYEmJ0CAAAECBAgQGG+BW265JU466aT47Gc/21noLRHxHyLi2vGuXnXDFBD4GaZu8cduRUQta7PZbMb09HTxu9YhAQIECBAgsKXA1NRULC8vd/75/og4hIwAAQIESiVgg1KplluzBAgQIECAAAECBAgQIDAgAc/TA4I0DAECBAgQ2AOBD0bETOe8n/70p+OEE07Yg1JMSYAAAQIECBAgkFeBz3zmM/Gwhz1sY/kfiogn5rUnde9eQOBn94ZlHmE1IioZwMrKSkxMTJTZQ+8ECBAgQKD0AtVqNdbW1jod9kXE4dLDACBAgEC5BGxQKtd665YAAQIECBAgQIAAAQIEBiPgeXowjkYhQIAAAQKjFviNiLioc9ILL7wwTj/99FHXYT4CBAgQIECAAIECCFx00UVxxhlnbOwk/eXyjwrQnhZ2ICDwswM0l7QFUrJnJbOoVCqxupryPw4CBAgQIECgrAIp/Ds5OdnZfkr+VMvqoW8CBAiUWMAGpRIvvtYJECBAgAABAgQIECBAYMcCnqd3TOdCAgQIECCwZwL3jIgvdf7C5FNOOSUuvfTSPSvIxAQIECBAgAABAvkXOPXUU+Oyyy7rbCTtw/u5iLgh/93poF8BgZ9+xZyfCUxHRDP7H7VaLVqtFh0CBAgQIECgxALNZjNmZo56U/1yREyVmETrBAgQKKuADUplXXl9EyBAgAABAgQIECBAgMBuBDxP70bPtQQIECBAYG8E3viDTZfrv379mGOOiWuvvTaOPfbYvanGrAQIECBAgAABAoUQuO666+L444+PI0eOdPZzYUS8pBANaqIvAYGfvric3CEwFxGN7H/X6/VYXFwERIAAAQIECJRYYGFhIebn5zsFliJitsQkWidAgEBZBWxQKuvK65sAAQIECBAgQIAAAQIEdiPgeXo3eq4lQIAAAQKjF/iFiPhc57QHDx6Ms846a/SVmJEAAQIECBAgQKBwAueff36cffbZG/v6fyLibwvXrIa2FRD4cYPsVCCle+rZxY1GI+bmUgbIQYAAAQIECJRVYHZ2NpaWUsZn/Ujpn4WyeuibAAECJRawQanEi691AgQIECBAgAABAgQIENixgOfpHdO5kAABAgQI7InAn0TEc7OZH/zgB8fnP//5PSnEpAQIECBAgAABAsUUeMhDHhJXX311Z3PviIjnFbNbXW0lIPDj3tipQCsiatnFzWYzpqendzqW6wgQIECAAIECCExNTcXy8nJnJ/sj4lABWtMCAQIECPQnYINSf17OJkCAAAECBAgQIECAAAECScDztPuAAAECBAjkR+AOb/d517veFc961rPy04FKCRAgQIAAAQIExl7g3e9+dzz72c/eWKe3/Iz9yg22QIGfwXqWabTViKhkDa+srMTExESZ+tcrAQIECBAgsEGgWq3G2tpa5/93X0QcBkWAAAECpROwQal0S65hAgQIECBAgAABAgQIEBiAgOfpASAaggABAgQIjEjgzRHxomyuhz/84XHllVeOaGrTECBAgAABAgQIlEngxBNPjKuuuqqz5bdExIvLZFD2XgV+yn4H7Kz/lOxZyS6tVCqxupryPw4CBAgQIECgrAIp/Ds5OdnZfkr+VMvqoW8CBAiUXMAGpZLfANonQIAAAQIECBAgQIAAgR0JeJ7eEZuLCBAgQIDAyAXuGRHfjoj1fXfe7jPyNTAhAQIECBAgQKA0Apu85Sf9G9K9IuKG0iCUvFGBn5LfADtsfzoimtm1tVotWq3WDodyGQECBAgQIFAEgWazGTMzM52tLEfEVBF60wMBAgQI9C1gg1LfZC4gQIAAAQIECBAgQIAAAQLhedpNQIAAAQIE8iHwsoi4ICv1gQ98YHzhC1/IR+WqJECAAAECBAgQyKXAcccdF1/84hc7az8zIl6by2YU3beAwE/fZC6IiLmIaGQS9Xo9FhcXwRAgQIAAAQIlFlhYWIj5+flOgaWImC0xidYJECBQZgEblMq8+nonQIAAAQIECBAgQIAAgZ0KeJ7eqZzrCBAgQIDAaAX+JiL+QzblwYMH46yzzhptBWYjQIAAAQIECBAolcD5558fZ599dmfP/ycifrFUCCVuVuCnxIu/i9ZTuqeeXd9oNGJuLmWAHAQIECBAgEBZBWZnZ2NpKWV81o+U/lkoq4e+CRAgUHIBG5RKfgNonwABAgQIECBAgAABAgR2JOB5ekdsLiJAgAABAiMVODEiPtk547e+9a24973vPdIiTEaAAAECBAgQIFAugeuvvz7uc5/7bGz6pIi4slwS5exW4Kec677brlsRUcsGaTabMT09vdsxXU+AAAECBAjkWGBqaiqWl5c7O9gfEYdy3JLSCRAgQGDnAjYo7dzOlQQIECBAgAABAgQIECBQXgHP0+Vde50TIECAQH4EXhMR679a/ZRTTolLL700P9WrlAABAgQIECBAILcCp556alx22WWd9R+MiJfntiGF9ywg8NMzlRM7BFYjopL975WVlZiYmABEgAABAgQIlFigWq3G2tpap8C+iDhcYhKtEyBAoMwCNiiVefX1ToAAAQIECBAgQIAAAQI7FfA8vVM51xEgQIAAgdEJXB0RD8qme9e73hXPetazRje7mQgQIECAAAECBEor8O53vzue/exnd/b/dxHx4NKClKhxgZ8SLfaAWk3JnpVsrEqlEqurKf/jIECAAAECBMoqkMK/k5OTne2n5E+1rB76JkCAAIGwQclNQIAAAQIECBAgQIAAAQIE+hfwPN2/mSsIECBAgMAoBY6PiGs6J/zXf/3XuNvd7jbKGsxFgAABAgQIECBQUoEbb7wx/t2/+3cbu//5iLi2pCSlaVvgpzRLPbBGpyOimY1Wq9Wi1WoNbHADESBAgAABAvkTaDabMTMz01n4ckRM5a8TFRMgQIDAgARsUBoQpGEIECBAgAABAgQIECBAoFQCnqdLtdyaJUCAAIEcCvxGRFyU1T09PR3pv5M6CBAgQIAAAQIECIxKYP/+/XHo0KHO6U6PiD8a1fzm2RsBgZ+9cc/zrHMR0cgaqNfrsbi4mOd+1E6AAAECBAjsUmBhYSHm5+c7R1mKiNldDutyAgQIEMivgA1K+V07lRMgQIAAAQIECBAgQIDA3gl4nt47ezMTIECAAIFeBN7zg9+e/ozsxIMHD8ZZZ53Vy3XOIUCAAAECBAgQIDAQgfPPPz/OPvvszrEuiYhnDmRwg4ytgMDP2C7N2BaW0j31rLpGoxFzcykD5CBAgAABAgTKKjA7OxtLSynjs36k9M9CWT30TYAAAQJhg5KbgAABAgQIECBAgAABAgQI9C/gebp/M1cQIECAAIFRCnwlIu6fTbi8vByPeMQjRjm/uQgQIECAAAECBEou8IlPfCJqtVqnwlcj4mdKzlL49gV+Cr/EA2+wFRHr3xTp1bTpFbUOAgQIECBAoLwCU1NTkf5Bu+PYHxFHvTu0vDo6J0CAQCkFbFAq5bJrmgABAgQIECBAgAABAgR2KeB5epeALidAgAABAkMUuG9E/EM2/jHHHBM333xz/NAP2Xo3RHNDEyBAgAABAgQIbBC47bbb4s53vnMcOXKk80/uFxHfhFVcAU8dxV3bYXW2GhGVbPCVlZWYmJgY1lzGJUCAAAECBHIgUK1WY21trbPSfRFxOAelK5EAAQIEhiNgg9JwXI1KgAABAgQIECBAgAABAsUW8Dxd7PXVHQECBAjkW+AJnb/w8OEPf3hceeWV+e5I9QQIECBAgAABArkUOPHEE+Oqq67qrD29uePDuWxG0T0JCPz0xOSk2wVSsmcl06hUKrG6mvI/DgIECBAgQKCsAin8Ozk52dl+Sv5Uy+qhbwIECBBoC9ig5EYgQIAAAQIECBAgQIAAAQL9C3ie7t/MFQQIECBAYFQCL/3BL0h+fTbZf/kv/yXe9ra3jWpu8xAgQIAAAQIECBBYFzjttNPij//4jztFfusH+/XegKi4AgI/xV3bYXSWEoDNbOBarRatVmsY8xiTAAECBAgQyIlAs9mMmZmZzmqXI2IqJ+UrkwABAgSGI2CD0nBcjUqAAAECBAgQIECAAAECxRbwPF3s9dUdAQIECORb4I0RcUbWwsGDB+Oss87Kd0eqJ0CAAAECBAgQyKXA+eefH2effXZn7RdGxEty2YyiexIQ+OmJyUm3C8xFRCPTqNfrsbi4CIcAAQIECBAoscDCwkLMz893CixFxGyJSbROgAABAt7w4x4gQIAAAQIECBAgQIAAAQI7ERD42YmaawgQIECAwGgE/iIinpJN9b73vS9+7dd+bTQzm4UAAQIECBAgQIBAh8Cf/dmfxdOe9rROk/dHxP8LqbgCAj/FXdthdJbSPfVs4EajEXNzKQPkIECAAAECBMoqMDs7G0tLKeOzfqT0z0JZPfRNgAABAm0BG5TcCAQIECBAgAABAgQIECBAoH8Bz9P9m7mCAAECBAiMSuBTEfGwbLLl5eV4xCMeMaq5zUOAAAECBAgQIEBgXeATn/hE1Gq1TpFPR8QvISqugMBPcdd2GJ21ImL9G6LZbMb09PQw5jEmAQIECBAgkBOBqampSP+g3XHsj4hDOSlfmQQIECAwHAEblIbjalQCBAgQIECAAAECBAgQKLaA5+lir6/uCBAgQCDfAl+JiPtnLXz5y1+OY489Nt8dqZ4AAQIECBAgQCCXAtddd1084AEP6Kz9qxHxM7lsRtE9CQj89MTkpNsFViOikmmsrKzExMQEHAIECBAgQKDEAtVqNdbW1joF9kXE4RKTaJ0AAQIEvOHHPUCAAAECBAgQIECAAAECBHYiIPCzEzXXECBAgACB0QgctWfqO9/5TqT/TuogQIAAAQIECBAgMGqB1dXVuPvd7945bdq85y+no16IEc4n8DNC7JxPlZI9K1kPlUol0heGgwABAgQIECivQAr/Tk5Oengo7y2gcwIECGwlYIOSe4MAAQIECBAgQIAAAQIECPQv4Hm6fzNXECBAgACBUQncHBF3yia7+eab4053Wv+fo6rBPAQIECBAgAABAgTilltuiTvf+c6dErdExFH/D0zFEhD4KdZ6DrOb6YhoZhPUarVotVrDnM/YBAgQIECAwJgLNJvNmJmZ6axyOSKmxrxs5REgQIDA8AVsUBq+sRkIECBAgAABAgQIECBAoHgCnqeLt6Y6IkCAAIHiCNwaEev77G699db4oR+y7a44y6sTAgQIECBAgEB+BG677bb44R/+4c6C078pHfX/yE83Ku1FwJNHL0rOSQJzEdHIKOr1eiwuLpIhQIAAAQIESiywsLAQ8/PznQJLETFbYhKtEyBAgMD/L2CDkjuBAAECBAgQIECAAAECBAj0L+B5un8zVxAgQIAAgVEJHPVzOm2ydBAgQIAAAQIECBDYK4FNwucyIXu1GCOY1+KOALkgU6R0Tz3rpdFoxNxcygA5CBAgQIAAgbIKzM7OxtJSyvisHyn9s1BWD30TIECAwLqADUpuBgIECBAgQIAAAQIECBAg0L+A5+n+zVxBgAABAgRGJSDwMypp8xAgQIAAAQIECHQVEPjpSlSoEwR+CrWcQ22mFRG1bIZmsxnT09NDndDgBAgQIECAwHgLTE1NxfLycmeR+yPi0HhXrTCBxtIAACAASURBVDoCBAgQGIGADUojQDYFAQIECBAgQIAAAQIECBROwPN04ZZUQwQIECBQIAGBnwItplYIECBAgAABAnkXEPjJ+wr2V7/AT39eZT57NSIqGcDKykpMTEyU2UPvBAgQIECg9ALVajXW1tY6HfZFxOHSwwAgQIAAARuU3AMECBAgQIAAAQIECBAgQKB/Ac/T/Zu5ggABAgQIjEpA4GdU0uYhQIAAAQIECBDoKiDw05WoUCcI/BRqOYfWTEr2rGSjVyqVWF1N+R8HAQIECBAgUFaBFP6dnJzsbD8lf6pl9dA3AQIECBwlYIOSG4IAAQIECBAgQIAAAQIECPQv4Hm6fzNXECBAgACBUQkI/IxK2jwECBAgQIAAAQJdBQR+uhIV6gSBn0It59CamY6IZjZ6rVaLVqs1tMkMTIAAAQIECIy/QLPZjJmZmc5ClyNiavwrVyEBAgQIjEDABqURIJuCAAECBAgQIECAAAECBAon4Hm6cEuqIQIECBAokIDAT4EWUysECBAgQIAAgbwLCPzkfQX7q1/gpz+vsp49FxGNrPl6vR6Li4tltdA3AQIECBAgEBELCwsxPz/fabEUEbNwCBAgQIBARNig5DYgQIAAAQIECBAgQIAAAQL9C3ie7t/MFQQIECBAYFQCAj+jkjYPAQIECBAgQIBAVwGBn65EhTpB4KdQyzm0ZlK6p56N3mg0Ym4uZYAcBAgQIECAQFkFZmdnY2kpZXzWj5T+WSirh74JECBA4CgBG5TcEAQIECBAgAABAgQIECBAoH8Bz9P9m7mCAAECBAiMSkDgZ1TS5iFAgAABAgQIEOgqIPDTlahQJwj8FGo5h9ZMKyJq2ejNZjOmp6eHNpmBCRAgQIAAgfEXmJqaiuXl5c5C90fEofGvXIUECBAgMAIBG5RGgGwKAgQIECBAgAABAgQIECicgOfpwi2phggQIECgQAICPwVaTK0QIECAAAECBPIuIPCT9xXsr36Bn/68ynr2akRUsuZXVlZiYmKirBb6JkCAAAECBCKiWq3G2tpap8W+iDgMhwABAgQIRIQNSm4DAgQIECBAgAABAgQIECDQv4Dn6f7NXEGAAAECBEYlIPAzKmnzECBAgAABAgQIdBUQ+OlKVKgTBH4KtZxDaSYle1aykSuVSqyupvyPgwABAgQIECirQAr/Tk5Odrafkj/VsnromwABAgTuIGCDkpuCAAECBAgQIECAAAECBAj0L+B5un8zVxAgQIAAgVEJCPyMSto8BAgQIECAAAECXQUEfroSFeoEgZ9CLedQmpmOiGY2cq1Wi1arNZSJDEqAAAECBAjkQ6DZbMbMzExnscsRMZWP6lVJgAABAiMQsEFpBMimIECAAAECBAgQIECAAIHCCXieLtySaogAAQIECiQg8FOgxdQKAQIECBAgQCDvAgI/eV/B/uoX+OnPq4xnz0VEI2u8Xq/H4uJiGR30TIAAAQIECNwusLCwEPPz850eSxExC4gAAQIECNwuYIOSW4EAAQIECBAgQIAAAQIECPQv4Hm6fzNXECBAgACBUQkI/IxK2jwECBAgQIAAAQJdBQR+uhIV6gSBn0It51CaSemeejZyo9GIubmUAXIQIECAAAECZRWYnZ2NpaWU8Vk/Uvpnoawe+iZAgACBOwjYoOSmIECAAAECBAgQIECAAAEC/Qt4nu7fzBUECBAgQGBUAgI/o5I2DwECBAgQIECAQFcBgZ+uRIU6QeCnUMs5lGZaEVHLRm42mzE9PT2UiQxKgAABAgQI5ENgamoqlpeXO4vdHxGH8lG9KgkQIEBgBAI2KI0A2RQECBAgQIAAAQIECBAgUDgBz9OFW1INESBAgECBBAR+CrSYWiFAgAABAgQI5F1A4CfvK9hf/QI//XmV8ezViKhkja+srMTExEQZHfRMgAABAgQI3C5QrVZjbW2t02NfRBwGRIAAAQIEbhewQcmtQIAAAQIECBAgQIAAAQIE+hfwPN2/mSsIECBAgMCoBAR+RiVtHgIECBAgQIAAga4CAj9diQp1gsBPoZZz4M2kZM9KNmqlUonV1ZT/cRAgQIAAAQJlFUjh38nJyc72U/KnWlYPfRMgQIDApgI2KLkxCBAgQIAAAQIECBAgQIBA/wKep/s3cwUBAgQIEBiVgMDPqKTNQ4AAAQIECBAg0FVA4KcrUaFOEPgp1HIOvJnpiGhmo9ZqtWi1WgOfxIAECBAgQIBAfgSazWbMzMx0FrwcEVP56UClBAgQIDACARuURoBsCgIECBAgQIAAAQIECBAonIDn6cItqYYIECBAoEACAj8FWkytECBAgAABAgTyLiDwk/cV7K9+gZ/+vMp29lxENLKm6/V6LC4uls1AvwQIECBAgECHwMLCQszPz3eaLEXELCQCBAgQINAhYIOS24EAAQIECBAgQIAAAQIECPQv4Hm6fzNXECBAgACBUQkI/IxK2jwECBAgQIAAAQJdBQR+uhIV6gSBn0It58CbSemeejZqo9GIubmUAXIQIECAAAECZRWYnZ2NpaWU8Vk/Uvpnoawe+iZAgACBTQVsUHJjECBAgAABAgQIECBAgACB/gU8T/dv5goCBAgQIDAqAYGfUUmbhwABAgQIECBAoKuAwE9XokKdIPBTqOUceDOtiKhlozabzZienh74JAYkQIAAAQIE8iMwNTUVy8vLnQXvj4hD+elApQQIECAwAgEblEaAbAoCBAgQIECAAAECBAgQKJyA5+nCLamGCBAgQKBAAgI/BVpMrRAgQIAAAQIE8i4g8JP3FeyvfoGf/rzKdvZqRFSypldWVmJiYqJsBvolQIAAAQIEOgSq1Wqsra11muyLiMOQCBAgQIBAh4ANSm4HAgQIECBAgAABAgQIECDQv4Dn6f7NXEGAAAECBEYlIPAzKmnzECBAgAABAgQIdBUQ+OlKVKgTBH4KtZwDbSYle1ayESuVSqyupvyPgwABAgQIECirQAr/Tk5Odrafkj/VsnromwABAgS2FLBByc1BgAABAgQIECBAgAABAgT6F/A83b+ZKwgQIECAwKgEBH5GJW0eAgQIECBAgACBrgICP12JCnWCwE+hlnOgzUxHRDMbsVarRavVGugEBiNAgAABAgTyJdBsNmNmZqaz6OWImMpXF6olQIAAgREI2KA0AmRTECBAgAABAgQIECBAgEDhBDxPF25JNUSAAAECBRIQ+CnQYmqFAAECBAgQIJB3AYGfvK9gf/UL/PTnVaaz5yKikTVcr9djcXGxTP3rlQABAgQIENggsLCwEPPz853/36WImAVFgAABAgQ2CNig5JYgQIAAAQIECBAgQIAAAQL9C3ie7t/MFQQIECBAYFQCAj+jkjYPAQIECBAgQIBAVwGBn65EhTpB4KdQyznQZlK6p56N2Gg0Ym4uZYAcBAgQIECAQFkFZmdnY2kpZXzWj5T+WSirh74JECBAYEsBG5TcHAQIECBAgAABAgQIECBAoH8Bz9P9m7mCAAECBAiMSmBPAj+33XZbXHPNNfGa17wm3vGOd7R7ff/73x8nn3zyqPo2DwECYybwrW99K171qlfFxRdfHEeOHInjjjsuzjvvvDjllFNik83fY1a9cggQGKaA74dh6o7f2AI/47cmw6xI4GeYuvkeuxURtayFZrMZ09PT+e5I9QQIECBAgMCuBKampmJ5eblzjP0RcWhXg7qYAAECBIooYINSEVdVTwQIECBAgAABAgQIECAwbAHP08MWNj4BAgQIENi5wEgDP9/97nfjfe97X5x77rnx5S9/+aiqBX52voiuJJB3ga997Wvx+Mc/Pr70pS/doZWDBw/GmWeeKfST90VWP4EdCvh+2CFcji8T+Mnx4u2gdIGfHaCV5JLViKhkva6srMTExERJWtcmAQIECBAgsJlAtVqNtbW1zj/aFxGHaREgQIAAgQ0CNii5JQgQIECAAAECBAgQIECAQP8Cnqf7N3MFAQIECBAYlcDQAz/Z23zSpv13vvOdceutt27am8DPqJbcPATGS+D73/9+PPe5z41LLrlk08Lucpe7xOWXXx4nnHDCeBWuGgIEhi7g+2HoxGM5gcDPWC7L0IoS+Bkaba4HTsmelayDSqUSq6sp/+MgQIAAAQIEyiqQwr+Tk5Od7afkT7WsHvomQIAAgW0FbFBygxAgQIAAAQIECBAgQIAAgf4FPE/3b+YKAgQIECAwKoGhBX6OHDkSl156aZxzzjl3eJvPZs0J/Ixqyc1DYLwEvv71r8dJJ50U3/jGN7Ys7HWve13Mz8+PV+GqIUBg6AK+H4ZOPJYTCPyM5bIMrSiBn6HR5nrg6YhoZh3UarVotVq5bkjxBAgQIECAwO4Ems1mzMzMdA6yHBFTuxvV1QQIECBQUAEblAq6sNoiQIAAAQIECBAgQIAAgaEKeJ4eKq/BCRAgQIDArgQGHvi54YYb4tWvfnW86U1viu9973s9Fyfw0zOVEwkUSuAzn/lMPOpRj4qbbrppy76e97znxcUXX1yovjVDgEB3Ad8P3Y2KeIbATxFXdeueBH7Ktd69djsXEY3s5Hq9HouLi71e6zwCBAgQIECggAILCwsbfxPMUkTMFrBVLREgQIDA7gVsUNq9oREIECBAgAABAgQIECBAoHwCnqfLt+Y6JkCAAIH8CAw88PP5z38+HvnIR0Z6w8/jHve4uPOd7xwf/vCHY21tbVsVgZ/83DQqJTBIgfRmn6mpqfja17625bDe8DNIcWMRyI+A74f8rNUgKxX4GaTm+I8l8DP+a7QXFaZ0Tz2buNFoxNxcygA5CBAgQIAAgbIKzM7OxtJSyvisH+k90Atl9dA3AQIECGwrYIOSG4QAAQIECBAgQIAAAQIECPQv4Hm6fzNXECBAgACBUQkMPPDzb//2b/Ev//IvUalUItuw+c///M9x8sknxxVXXLFlXwI/o1py8xAYL4Hvf//78eIXvzje9ra3bVrYXe5yl7j88svjhBNOGK/CVUOAwNAFfD8MnXgsJxD4GctlGVpRAj9Do831wK2IqGUdNJvNmJ6eznVDiidAgAABAgR2J5B+U8zy8nLnIPsj4tDuRnU1AQIECBRUwAalgi6stggQIECAAAECBAgQIEBgqAKep4fKa3ACBAgQILArgYEHfraq5pJLLolnPvOZWxYr8LOrdXQxgVwLpLf7PP7xj48vfelLd+jj4MGDceaZZ64HCHPdqOIJEOhbwPdD32S5v0DgJ/dL2FcDAj99cZXm5NWIqGTdrqysxMTERGma1ygBAgQIECBwR4Fqtbrx9fH7IuIwKwIECBAgsImADUpuCwIECBAgQIAAAQIECBAg0L+A5+n+zVxBgAABAgRGJTCywM8111wTv/zLvxzf+c53Nu1N4GdUS24eAuMp8K1vfSte9apXxcUXXxxHjhyJ4447Ls4777w45ZRTSh/2SYHJF77whfGxj33Mm47G8/ZV1e0Cw7pXfT+U6xYT+CnZeperXd32IJCSPSvZeem1saurKf/jIECAAAECBMoqkMK/k5OTne2vRUS1rB76JkCAAIGuAjYodSVyAgECBAgQIECAAAECBAgQuIOA52k3BQECBAgQGF+BkQV+vvnNb8ZJJ50U6b/RbnYI/IzvTaIyAgT2TuB73/tePPWpT40rrrgiLr/8coGfvVsKM3cRcK+6RQYlIPAzKMl8jOMNP/lYp1FWOR0RzWzCWq0WrVZrlPObiwABAgQIEBgzgWazGTMzM51VLUfE1JiVqRwCBAgQGB8BG5TGZy1UQoAAAQIECBAgQIAAAQL5EfA8nZ+1UikBAgQIlE9A4Kd8a65jAgRyJPCJT3wiHv3oR8eP/uiPCvzkaN3KWKp7tYyrPpyeBX6G4zquowr8jOvK7F1dcxHRyKav1+uxuLi4d9WYmQABAgQIENhzgYWFhZifn++sYykiZve8MAUQIECAwLgK2KA0riujLgIECBAgQIAAAQIECBAYZwHP0+O8OmojQIAAgbILjCzwc+ONN8aTn/zk+PjHP76puTf8lP1W1D8BAhsFbrvttnjJS14SF110UdzlLncR+HGLjK2Ae3VslyaXhQn85HLZdly0wM+O6Qp7YUr31LPuGo1GzM2lDJCDAAECBAgQKKvA7OxsLC2ljM/6kdI/C2X10DcBAgQIdBWwQakrkRMIECBAgAABAgQIECBAgMAdBDxPuykIECBAgMD4Cgj8jO/aqIwAgZILXH311e23+9xwww0CPyW/F8a9fffquK9QvuoT+MnXeu22WoGf3QoW7/pWRNSytprNZkxPTxevSx0RIECAAAECPQtMTU3F8vJy5/n7I+JQzwM4kQABAgTKJmCDUtlWXL8ECBAgQIAAAQIECBAgMAgBz9ODUDQGAQIECBAYjoDAz3BcjUqAAIFdCaQ3pqRfaP+GN7yhPY43/OyK08VDFHCvDhG3pEML/JRr4QV+yrXevXS7GhGV7MSVlZWYmJjo5TrnECBAgAABAgUVqFarsba21tndvog4XNB2tUWAAAECuxewQWn3hkYgQIAAAQIECBAgQIAAgfIJeJ4u35rrmAABAgTyIyDwk5+1UikBAiUSuOKKK+Jxj3tc3HLLLe2uBX5KtPg5a9W9mrMFy0G5Aj85WKQBlijwM0DMAgyVkj0rWR+VSiVWV1P+x0GAAAECBAiUVSCFfycnJzvbT8mfalk99E2AAAECPQnYoNQTk5MIECBAgAABAgQIECBAgMBRAp6n3RAECBAgQGB8BQR+xndtVEaAQEkF/umf/ilmZmbiU5/61LqAwE9Jb4Yxb9u9OuYLlNPyBH5yunA7LFvgZ4dwBb1sOiKaWW+1Wi1arVZBW9UWAQIECBAg0ItAs9ls/wNJx7EcEVO9XOscAgQIECitgA1KpV16jRMgQIAAAQIECBAgQIDALgQ8T+8Cz6UECBAgQGDIAgI/QwY2PAECBPoROHLkSJx++umxuLh41GUCP/0oOncUAu7VUSiXcw6Bn3Ktu8BPuda7W7dzEdHITqrX63f4C1G3Afw5AQIECBAgUCyBhYWFmJ+f72xqKSJmi9WlbggQIEBgwAI2KA0Y1HAECBAgQIAAAQIECBAgUAoBz9OlWGZNEiBAgEBOBQR+crpwyiZAoHgCt912W1xwwQVx9tln36E5gZ/irXeeO3Kv5nn1xr92gZ/xX6NBVijwM0jN/I+V4s71rI1GoxFzcykD5CBAgAABAgTKKjA7OxtLSynjs36k9M9CWT30TYAAAQI9Cdig1BOTkwgQIECAAAECBAgQIECAwFECnqfdEAQIECBAYHwFBH7Gd21URoBAiQRSgOLiiy+O0047LW699dY7dC7wU6KbYcxbda+O+QIVoDyBnwIsYh8tCPz0gVWCU1sRUcv6bDabMT09XYK2tUiAAAECBAhsJTA1NRXLy8udf7w/Ig4RI0CAAAEC2wjYoOT2IECAAAECBAgQIECAAAEC/Qt4nu7fzBUECBAgQGBUAgI/o5I2DwECBLYQSAGKiy66KF760pduGvZJlwn8uH3GQcC9Og6rUPwaBH6Kv8adHQr8lGu9u3W7GhGV7KSVlZWYmJjodo0/J0CAAAECBAosUK1WY21trbPDfRFxuMAta40AAQIEdi9gg9LuDY1AgAABAgQIECBAgAABAuUT8DxdvjXXMQECBAjkRyA3gZ+0yfiaa66Jt7zlLfGXf/mX8eUvf3ld+QEPeEA84xnPiBe96EX2hN2ucvjw4Xj9618fb3rTm+J73/tevOY1r4mzzz572zvzu9/9bnzwgx+Mt73tbXHVVVfF6mrachdxzDHHxH/8j/8xnvnMZ8ZznvOcuMc97tH3Hf5v//Zv8Xd/93extLTUnuO6665bDzak/3b/hCc8IX7zN38zTjzxxPiRH/mRvsfv9YJUxxe/+MX4wAc+EB/+8Ifj2muvjW9+85tHhSx++Id/OO573/vG8ccf367r5JNPjgc+8IFDqyu5v+9974tzzz23fV8/73nPa7/pZbujc63++q//OtL/Tsdd73rX+OVf/uU4/fTTY//+/e21y9ux0eNXfuVX4n/+z/8Zd7vb3XbVSvYdcvDgwXjnO98ZP/ZjPxaXX355nHDCCVuOm6750pe+1P5MXHrppUP53kmfz1e+8pWxsLCwbX+jCvyknr/2ta+1+/3Qhz4Un/vc5+If//Ef12tLn499+/ZFWpdTTz01HvOYx7Tvu0EfR44caddwzjnntN23uw/+5V/+Jd785jfHH/3RH7VrT8dxxx0Xr3jFK+JpT3ta/PiP/3jf5V1//fXxV3/1V22DT37yk5H+d/Y5ywb7yZ/8ybjf/e7XNnjiE5/Y/uyl+2qUR+d32mWXXdb+bt1svWq1Wvzqr/5q+zvt3//7f7+jEsfhXh3W98NWINnn4dChQ+3v6fRzLP3M6DzSz4sHPehB7XstvYhicnIyNgms7Mh8q4vSul955ZXxB3/wB5FegJE+k+k+TbVsd82nP/3p+O///b+3fwb+wz/8Q/vU9Jl+8IMfHM9//vPjBS94wY5+xg+0uYjN/GRCBo08RuNZ3DFajD0uJSV7VrIaKpXK+sPIHtdlegIECBAgQGCPBFL4Nz1gdRwp+VPdo3JMS4AAAQL5EbBBKT9rpVICBAgQIECAAAECBAgQGB8Bz9PjsxYqIUCAAAECGwXGPvCTNtt+7GMfawcYUjij23HGGWfEeeedFz/xEz/R7dS48cYb48lPfnJ8/OMf73pu5wm9BhA+85nPxKMe9ai46aab+hr//e9/fztk0u+RbQD+3d/93fZG9c5ju8BP2iyfNg2/4Q1viLTJfrsjBUhSMOUlL3lJT5voU01p0/6ZZ54Z6b/TdztSeCuFK5LxII8sEPDa1772qM3wvc6RNva/7GUvixe/+MU93Vvdxt0YPrn11lvXL9ku8JM23F944YXxO7/zO+0g13ZH+gy8613viic96UlD33zerd9e/nxjSC27ptfP21ZzbAwIZOd1C9Ckjf2nnXZaexN9tyNt9E+Bk7vf/e7dTj3qz1OY5ulPf3pP3229DrzT7490P73nPe+Jl7/85X19RlJYIIUEfu/3fi9++qd/utcytzyvn/sgfY7+9E//NF74whdG+oxvdqSAS+qrl7VJ31cpPJF6+dSnPtV3L8kihSJT0CgFjoZ5pPs6BSjTz7vOgE8vcz71qU+NV7/61X3VuNf3aj/3RS8G3c5Jn4cU8Pn93//9o4J+3a5Lf55+XqQQX71eH3gY7p/+6Z/aPyM3/izbLvDT79+j0s+61PdOgnK9+PRyjjf89KJUnHMEfoqzlrvtZDoimtkgKanaarV2O6brCRAgQIAAgRwLpAf0mZmZzg6WI2Iqxy0pnQABAgRGI2CD0miczUKAAAECBAgQIECAAAECxRLwPF2s9dQNAQIECBRLYKwDP2lDcwrwvP3tb+9L/WEPe1j8+Z//edfN5//3//7feOMb39h+g8e3v/3t9ts+srfabDdhrwGEr371q+23dlx99dV3eEvGduP3u2F/qw3AnXNsFvhJm4DT25Ke/exnb7lZfqs6e9lE//Wvf70dBPjIRz7S1/qlTfNpQ3N628Bu35LQrcf0VoPsrUK93AP3vOc9473vfW/7jR47OVKgKu1X+K//9b/G3/zN32w6xFaBnxRMSwGUzrdb9VJD2hg+Pz+/a8te5ur3nMwjBc62Clj0+nnbOHcKCKTPXwpIbRZk2yrwk753fvu3f7v93dDPke6l9Hna8MtnNx0ivSEkhQHS264GffT7/dFLaKaXGlMYMIVPfuu3fqvvN0vt5D5I16T5Ujin25G+h9761rduW1f6vn7Ws54Vn/jEJ+4w3L3uda949KMf3X4zzs0339zef9ztc5ju6fRWtUG/ZSuFklLIKYUPN4acsreTpf+bfr51CwL1EuzYy3t1J/dFt3uh259v55uuTWGe9Ban73//+3d408/GsVPoMgUB//N//s+7ekNcFhBNP8ff8Y53bNrCVoGfb33rW/Ebv/Eb7b8T9XOkN8RdcsklO34bVD9zbXauwM9uBfN1vcBPvtZrmNXORUQjmyD9RWlxcXGY8xmbAAECBAgQGHOB9I866R+0Oo6liJgd87KVR4AAAQJ7L2CD0t6vgQoIECBAgAABAgQIECBAIH8Cnqfzt2YqJkCAAIHyCIxt4Cdtvk5vzfj0pz+9o9V4/OMfH5dddlnc7W536+v6Xt5isNMAQgrmXHDBBXHw4MFta+plw372Np+0qTwFSLodGwM/aSN1quNVr3pVt0u3/PPHPvax7bf3pE3wG4+PfvSj7TeX3HDDDTsaP21YT5vaTz311B1dny7aLhDw67/+6+23Gt3jHvc4avy0sfpv//Zv22GMrQIoO6ltq7dTbNbcxsBPWusUWkl7HDrfBNQrzE7q7XXsnZ6XQgQpiPSmN72p65uK+vm89RIQyGreLPCz2++d7T4TnVY7fftXL969fH9k42wWqkwBlRQmedGLXhQPfOAD24GVFB75whe+EK973eu2DBxkY/7ar/1a+80zm30vbKy/n89F532QPqfpuzQFano5ur3N6X/9r//V/nmztrZ21HC/+Iu/GBdffHH8wi/8wh0Cc+n7PL1NLX02tzpmZ2fjoosuGljoJ4U30huEOkOU6fOd1iu9RS2FzTqDEml9U2gjfXfs9A1Ie3GvDuv7odu9knzTfZ8+Q53H8ccf3w6XPfGJT2yHfbIjfTenN4GlN65tF6g55ZRT2nvWe3nLVOe8W72dbLM+Ngv8pJ9h6Wdo+pzt5Bj0/dtPDQI//Wjl/1yBn/yv4aA6SOmeejZYo9GIubmUAXIQIECAAAECZRVIDyXpHxg6jpT+WSirh74JECBAoGcBG5R6pnIiAQIECBAgQIAAAQIECBBYF/A87WYgQIAAAQLjKzCWgZ9rrrkmnvzkJ8d11123K7kUJkgbofs90qb/tHF/q/n7CSBsnDttVE9vdzn33HO3LGu7hNzKYQAAIABJREFUDfvf+9734n3ve1/8/u//ftc3THRO0Bn4SaGI3/zN32y/eWC3xx/+4R/Gy1/+8qM2maeg1TOe8YxN36rSz3xpk/Vf/dVfdX1T02Zjph7TW1pSQGHjkYJOaXP8dm8PSs4veclL2m8a2uy4733v234j1M/+7M9u2VLaDJ7CWOkNJFuFhza7uDPwk+pIex3f8pa39EN3h3N3Y7mriTsuTvf+VVdd1Q5J9BJSyy7t5fPWT0AgG3djCCS92eUpT3nKjkNq2bgpyHTgwIEdsd14443t7770NqeNR7fQSr8TpnBDevPIFVdcsX5p6j8FVH76p396y+G2exNOdtF2bwfpN6y42X2Qgoap9n4CcFt9r6a3MqWxbrrppqN67iW8lb0dKb0ZaKta0htZUkhnt0d6I1han87wRgokpTeOpWDWdsff//3ft8Mq6W12mx299LrxukHfq8P8fujFfrO/d6QwVXozVHpD1I/8yI9sO0y3cE16A9j/+B//Y9ufGdkEKVyXfra+853v7Pke7wz8JMs/+7M/a7+9b7O3m/Xikc5J/acgU7rvRn0I/IxafG/nE/jZW/9xmr0VEbWsoPSXxenp6XGqTy0ECBAgQIDAiAWmpqZieXm5c9b9EXFoxGWYjgABAgTyJ2CDUv7WTMUECBAgQIAAAQIECBAgsPcCnqf3fg1UQIAAAQIEthIYu8DPxk3N6e0S6bfjp42rD33oQ9ubbq+++ur2Wya6bYZNIYf//b//d9z73vfu+w545Stf2d5wu9nRSwBhuwm7vTFhu8DPV77ylXjkIx8Z3/jGN+Inf/In4053ulOksEO3je9Z4Cdt/j399NPbbxvIjrRpPAWjHvOYx7TfiJTeXJFqSCGTlZWVbe1+6qd+qh0Y+Jmf+Zn2eZttxL/f/e4X6a0fj3jEI+JHf/RH4+abb24HedIbfFKgZbsjvTkhBUT6PdK98dznPvcOl6V9g2kD84//+I93HTI5zMzMbBnWSY5vfOMbtwwOff/732/XkN6wcde73rX9dofvfOc7kd7asN2RBX42Cx2lDdjp/kv3QHrrSJojBVXe8573xD/+4z8OxbIrVI8n7NSjl89bMnj0ox8dt9xyS6QwVjrS52K7ozNAk/aPPOlJTzrqDS/pvk3BlVqt1n5bzbe//e32PbtZGKdzno2fiR552qcNOkSx1dzpPkyfyY997GPrp6TPWvreS9+53Y50D6fvjPQ52+rY6u0g6W1B6a0jH/zgB6Narba/c1L4qFswIbsP0htV0uc4vY0nfR7uda97ta/vdqT50ue580hBmEc96lF3uFcqlUr7e+0hD3lIt2GjW4hzNz+HssnTm+5S7Z1vTPtP/+k/tUMdvb41ZqvvxGyOft/mMuh7dZjfD90WcauwT79vmfva177W/h5Jf0fZ7Pi5n/u59s++9Cam7Y70M+OZz3xm+/5O32fpe63b93sW+LnPfe7T/p7aGEI77rjj2kHm9H125zvfuR1oTj830t+5tjtOPPHEOHToUE9v7Orm3M+fC/z0o5X/cwV+8r+Gg+pgNSIq2WDpIWRiYmJQYxuHAAECBAgQyKFA+keDDa/i3RcRO3uHaQ77VzIBAgQI7FjABqUd07mQAAECBAgQIECAAAECBEos4Hm6xIuvdQIECBAYe4GxCvykPV3ZGwzSpvP0Fpv0lpUUltjsSG+aeNrTnhZpM/RWR9rQmt420++R3lKTNqVvdvQSQNhuvuuvv7696XarNwhtF/hJm8vTWxrS5t4f+7Efa0+z2eb9jfOnwM/8/PxRYZ+nPvWp7TfgZGGdjdekwMkFF1wQKQiw3ZFCL2ecccYdwj5pLV/96lfHz//8z28aiknjp4DBwsLClsPvJDyR3oCRwktpM//GI216T+GxXo93vetdW76do5faUugkbdrOQmfp7Sbnn39+vOIVr9iyhBT4WVpaOmqtfuInfiIajUb7Xt7s85As0xqnz8xWxyCCB726bXXeTjx6+bylsEj6Prj//e+/Hljp9laTLPCT1iQLkKS6u923n/vc5yJ9drZ7A1n2mejXa9Ahis3mT3OkEGUKHmRHv2GPdN0///M/x8knn3zUG4I650sb9tP379Of/vQ7lJHWKu3bSUGqdKT1O++889pvw9rqSPdBGu/5z39+u/aHPexh7bedpTX/+te/3v68pO/OzY70Jq6PfvSjR+0bTgGTFFra7C1e6bs/hS5SQLGXI90L6RcPbxU82unPoTR3CpE8/vGPP+rtPMcee2x85CMfaffe65FCoqnGNN5mR1qvFCBK90YvxzDu1WF9P2zXz2a+6fzN3l7Xi8tW42XX9hLUSoG69PeEFAzK3iy0WSixs54s8JPO63z7VbrH08+bzfbMp79PfPjDH27/XNmwh2596HRfpLBcCj+O8hD4GaX23s8l8LP3azAOFaRkz/qvGUjJ29XVlP9xECBAgAABAmUVSOHfDb8tYS0iqmX10DcBAgQI9CVgg1JfXE4mQIAAAQIECBAgQIAAAQJtAc/TbgQCBAgQIDC+AmMT+Hn9618fF110UXtTc+dG7m50W72hIbuu343b2XUf+MAH2hv/Nzt6CSBsV/d2G6XTddsFfrYat9lsxhOf+MT22yY2O9JbclIQJm1uf8ADHhBvfetbI2083mRT7VGXp/FS6Ofss8/esqXk8apXvar9xpC0afie97xnvPvd747HPe5xXcdPYYtzzjmnHVbZ6uh3s/yFF17YDoptdvRru91G/mSXNkunPvs50kbu9Daaa6+9dtPLUkAihXOy8MOv//qvt31S6Ge7IwUYUt9vfvObtzztL/7iL7a8r/vpYZDnpv2cT3jCE7YM7u3m87bdvZACP29605vazmmd04b4t7/97T19Lj772c+2Q2VbbZLfac3DCFF0rtVmn+df+qVfig996ENxj3vco+9lTcGbFATY6g1jmwVttpokBYhS8OrKK6/c8ns3fcel76LN3pSSQkMpPPjbv/3bR9WTAnebvanl85//fPtNWZutYfaWrV5B0mcvhSbSG842O9Ln8r/9t//W63Dr5yWT9DMshXs6j/SGu+c85zl9jdf5ZqWtLuzn5+Ww79WsxmF+P2z2xrs0724+E+n6zd5012m+k4Bd+uym+yj9PWmzIwV+/uAP/iBe+tKXtu/p9Oa+FFh90IMe1PU+ST8XU4hxq8/xC17wgvjjP/7jrj/Pu07UxwkCP31gFeBUgZ8CLOIAWpiOiGY2TvrNCK1WawDDGoIAAQIECBDIq0D6h84Nr+ldjoipvPajbgIECBAYqYANSiPlNhkBAgQIECBAgAABAgQIFETA83RBFlIbBAgQIFBIgbEJ/GS6aRNzCixs9VafzVbh4MGD8fKXv3zTBUpvQki/8T57w0qvq5i3wE96M8JJJ50U6RdgbnakzbNpw3B6e8Pi4mLc/e5375Wi/SaP7Tbipw316W1DN910Uzz2sY+N9Bad+9znPj2P3y0Ac9ppp7XfeNPL0W3jfb+Bn3/9139tB6n++q//etPp+31jUBokrUO6z1Moaru1Sm+5Sn0/97nP7Xmj9Ve+8pV2iCG9zWOzI73pIb1JZdyOer2+6ZtWUp07Dc+kaz/1qU+1r09vQNrOeif3bQrRbfVGmnT/p32q/x975wJ31Zi3/+tNGWEocmiSRs5heCeH6lHOnRx6k9KB8k5FDkVhoqicGqfKRJTKkKKDGDQpUiolYmbMUIzTqIxyqPCm/hT/fS17ZT1rr/Nea++9nn3dn8/7GW/7Xvf9u7+/e9378PyudfH8CdOSFlHYhUphXV3sayFXCgXmzp3ruswwbkd0/KKzilPjmcX5fvGLXxjzHX/88Y79eA/cfffdYG0QhRtDhgxxFD14uXeFFfwwEMbN+J1aGCGNeT3PCcZ+6623Vhoyn/uB7kiTJk1yzZXpElO3bl3fbZv0XrUGkNT5MG3aNHTp0iVHKBtFUGWNl0Kiiy++2BAQurUoc3g5D3Ie832eAh2KHYN+juL7Jt9n6Grl1CjCpriVrlyFahL8FIp0acwjwU9p5KHYUfQHMNIMggc/v7CoiYAIiIAIiIAIlC8BPtGDVuWWxl8Ge5cvEa1cBERABEQgBAEVKIWApa4iIAIiIAIiIAIiIAIiIAIiIAIikCWg79PaCiIgAiIgAiJQugRKSvBDYQeLw2vWrBmK2BtvvIEWLVoYghN7o4vHokWL0Lhx41Bjpk3w4+caxMVfffXV+MMf/gAKScI2L6cUc6ywRcbWGLwK/SnGoDNNkOJlPw5hBT+M0atIns47Xu5Hbpy9xAG8platWpgxY0Zo9yC/wm2Kl+g+QYFWKTUv0V4+Aoc1a9YYQjg3ARQZRBEZ8rpXXnnFcGr67rvvclBGdX9KUkThtDdOOOEEQzyz++67R94OI0eONM4WtxZmDq99YI5PMY/XfEEX4jVXFMFP3O8Zbu9rYR3PrDz8clWqgp8kzofPPvvMcOl6++23K22ZBg0aGGK9evXqBd1Kjv28HKR4QRj3K3MCPwEj+w0dOtQQnoV9n6fYh+Inp0axHUWvhx9+eF5MwlwswU8YWunvK8FP+nMYxwqo7ullDsQ3rP79qQFSEwEREAEREAERKFcCtEa1Pf2H6p9R5cpD6xYBERABEQhFQAVKoXCpswiIgAiIgAiIgAiIgAiIgAiIgAgYBPR9WhtBBERABERABEqXQMkIfvh33DFjxoQuUiXaL774wnDxWLFihSPp2bNno02bNqGyEHfxtnXyJEQpfmNSjPPggw9G4svY/QqNr7rqKtx5552Rx/dyLgjj0uTHIYrgx0uMRLccuuaEbV4F7FHFPmYM48aNQ58+fRxDOvHEE8H74Ze//GXYkBPt7yVEyEfw4+d8FVXsE+TcobCKjlphWpKCHyeBUhyOT/PmzUPLli1zXFLMdVevXh0LFiwA955f89q7vJaOPc899xz23HNPv6F8X49b8ENBxCmnnAIKq+wt7H1Hh5hu3boZoj9rO+yww/DSSy+Fdqwzx/ASqbFPGCeXJPeqnV8S54Nb/vle+dBDDwV2VXPbaHRo6tu3r/G5xq1RnEOnsKDNS9zMMaKKfXjtypUrjXt0/fr1OeFQhL1w4ULj/itUk+CnUKRLYx4JfkojD8WOYgmAZmYQtOmjvaiaCIiACIiACIhA+RKoqKgwLNstrTUAd3/h8kWllYuACIiACOQSUIGSdoUIiIAIiIAIiIAIiIAIiIAIiIAIhCeg79PhmekKERABERABESgUgZIR/EQRYpiQNm3ahHbt2uHFF1905BZl7LQJflhk3rlzZ8O9xalFdaIxx/ITTkRhbI3Tq5A5jOsEx+zXr5/hFGVvO+64o1Es37Rp01D3V9zCAE6exJjmorwEGGFZhgKVR+ek7jevfRvV/ctc5pYtW9ChQwdDQBXXPZekiMJ+X0R1IbKv9c0330Tz5s3xzTffuO6AoOeP1z5gvE888URoEZVbUF73SVghBueI8wxzE+bkK0ahkOjyyy/H+PH0UchtDzzwgKtY0N47yb1qnyvu82HdunWGO9c777yTA2Hy5MmG2CqO5iewoovQ4sWLccABBwSaLs49Zp/QTzid73t8oAVaOknwE5ZYuvtL8JPu/MUV/QY6XJqDrVq1CvXr149rbI0jAiIgAiIgAiKQQgK1a9fGxo0brZHvD2B1CpeikEVABERABApPQAVKhWeuGUVABERABERABERABERABERABNJPQN+n059DrUAEREAERKDqEqgSgh+mp0ePHpg0aZJjpoIWm1svjrvA2Dp2Ei40STAoRMzmHF7uAnSjYVH00UcfHehO/Nvf/oZTTz3VXheAjh07YsqUKaFdiJIQ53g5GnXv3h2PPPJIoLU6dUqyKDxyUD4XJnW/UYTStm1b0H3F3vIV/CRxzyUlonAq5t93332xZMkS0EErn+YnBuTYXbt2BYUUDkX8lab22gdhXXL81kTWdGB64YUXKnWtW7cuFi1ahIMOOshviEqvx3nfuYkWx44di0suuSRUXPbO27ZtM4ShQ4YMwbvvvmu8fOihh4JuZeThlyNzvKT2qtPi4j4fpk6dii5duuRMFbeTjd97PQMIk9M1a9agSZMm+OSTT3Jiz1fM6RerBD953Xa62IeABD/aIlT2rDIx0Opywwbqf9REQAREQAREQATKlQDFvw0aNLAun8qf2uXKQ+sWAREQAREITUAFSqGR6QIREAEREAEREAEREAEREAEREAERgL5PaxOIgAiIgAiIQOkSkODHJTdxFxhbp0mqsDZu0VMhYjbniNuJhaIfFsYvX77cEPjQ1eLWW2/FLrvsEvpuTELw47W/8hX8eLGko8SyZcuw3377heaQ5AVJ3W9JixK89gYFFIMGDQqFLal4ndxsGjVqhIULF6JOnTqhYrR3pltKs2bN8OGHH7qOE1Ssk9Q+cAts/fr1uP766zFhwgT88MMPhlMR//uQQw4JzSQuwY+b00r16tWxYMECkGUptKT2qtPa4twXmzdvRvv27TF37tycqZI4H73OCAZAQSIFWDvttJNvWr3O9nwFP5zc6zMEY6QgrFBNDj+FIl0a80jwUxp5KGYUrQDMMQPghwoqktVEQAREQAREQATKl8CcOXPQpk0bK4ClACrKl4hWLgIiIAIiEJKACpRCAlN3ERABERABERABERABERABERABEQAk+NEuEAEREAEREIESJlBlBD9ujghkL4efaAys+zYpkZI5R9yCnzjvuaok+InD1SZOtuZYcRb0B923cbCIe28kJaLwEx0kkVPrmEHFCEntg6TXx/HjEvzQjeqUU07B1q1bK4Ud1uks6TUntVed4o5zX3i5ycUlgrOuwS2fZp8wTlvFFPxE+RyVzx6U4Ccfeum7VoKf9OUs7oj7AxhpDtqrVy+MHz8+7jk0ngiIgAiIgAiIQIoIjBo1CgMGDLBGPAFA7xQtQaGKgAiIgAgUl4AEP8Xlr9lFQAREQAREQAREQAREQAREQATSSUDfp9OZN0UtAiIgAiJQHgSqjODHq6A9SqFqnAXG9q2UlHhGDj/x3bQ//vgjWBh+1113YcqUKfj+++8dB4/qxlMsh584RC7xUf55pKTut6RFCWkQ/FA40rlzZ8NFpFitKgt+vvzyS0ycOBF//OMf8Z///McRcdD18+Jx48ahT58+OeOEGaMQeU763rKuIc7zgef5BRdc4IjopJNOwqxZs7DrrrvGhnDNmjVo0qQJPvnkE9cxZ8+ebX94tWNfCX5iS4sGKjECEvyUWEKKEA7VPb3MeUeOHIn+/akBUhMBERABERABEShXAr179zbsdy2N6p9R5cpD6xYBERABEQhNQAVKoZHpAhEQAREQAREQAREQAREQAREQARGQw4/2gAiIgAiIgAiUMIGyEPz07NnT/ndi35TEWWBsn0yCn1z8peLwE6R43xq9BD++t1KgDkndb0mLEtIg+Pnmm2/Qtm1b0GnE2urUqYOzzjoLNWrUCJSjfDrtscceuO6661CrVi3PYZLaB/nE7nQtBYBz5szB8OHDsWzZMt/hw4h1aGxAAZG9hRnDN6AYOiR9b1lDjHNfuPHlfEkIfjZt2oR27drhxRdfdKU+YsQI+8OrHftK8BPDxtUQJUlAgp+STEtBg1oCoJk5I99gW7VqVdAANJkIiIAIiIAIiEBpEaioqMDSpUutQbUGMLe0olQ0IiACIiACJUxAgp8STo5CEwEREAEREAEREAEREAEREAERKFkC+j5dsqlRYCIgAiIgAiJQWZhLV5OkWlIiFzPeuAvv4ywwtjNNioUcfqLtXu771157DcOGDTOK+K2tWrVq2HvvvbF27VrHwSX4icbcflVS91vSooS4z50k4nUTCSQhbsh3NyS1D/KNy7yeLO+++2488MAD2Lx5c6VheU58/vnncHofDSrW8RKHBB0jrrX6jZPEXnWbM6594SZ+M+dN6p7wEhlx7qCiZAl+/HalXk8rAQl+0pq5+OLeAGC7JHjVqlWoX79+fKNrJBEQAREQAREQgdQRqF27NjZu3GiNe//Md6fVqVuIAhYBERABESgWARUoFYu85hUBERABERABERABERABERABEUgzAX2fTnP2FLsIiIAIiEBVJ1AWDj9RRBlxFRg7bSAJfnKpFMPhhwX7M2bMwM0334wPPvigUlAHHnggbrjhBnTs2BH33Xef4U7i1KLsLY7jtb+ijmnGVwyW+R6USd1vSYsS0iD4efPNN9G8eXNQ7GBtjRo1wsKFC0Gnn1JpSe2DfNbnJQisWbMmLr30Ulx11VX47LPP0KJFC3z77bc50wUV63jt16Bj5LPWMNcmfW9ZY4lrX3idjZwvKcGP1znBeYOe+RL8hNmh6psmAhL8pClb8cdKZc8qc1haAW7YQP2PmgiIgAiIgAiIQLkSoPi3QYMG1uVT+VO7XHlo3SIgAiIgApEIqEApEjZdJAIiIAIiIAIiIAIiIAIiIAIiUOYE9H26zDeAli8CIiACIlDSBCT4cUlPXAXGTsNL8JNLpZAila+//hqjR4/G8OHDc1w6WrduDRZnH3XUUfiv//qpBDVuUQfHlOCn8h5I6n5LWpQQ995IIt433njDUYhSagISv/siKTGG2zv0tm3bMGvWLEPs984771TqRkHgrbfeig4dOqBGjRrGa26c+VpQ1l7nYL169bBs2TLst99+JfGhIom96rawuM4HN/GbOW9Se+zJJ5809opbCzqvBD8lsfUVRAIEJPhJAGqKhmwFYLu/ZrNmzbBkyZIUha9QRUAEREAEREAE4iZA6+02bdpYh10KoCLueTSeCIiACIhAlSagAqUqnV4tTgREQAREQAREQAREQAREQAREICEC+j6dEFgNKwIiIAIiIAIxEJDgxwViXAXGTsNL8JNLpRCCn02bNmHMmDEYNmxYJaFPtWrV0KdPH8PRp27dujnBxS3q4AQS/FTGnNT9lrQoIe69kUS8bkKUPfbYAy+//DIOP/zwGN5K4hkiqX0QJjoKfebPn49+/frlCH2aNGmCe+65B8cff/x2QaA5dtKCn5133hmLFi1C48aNwywnsb5J7FW3YOPaF1454txBhTdhoXrFH2ZeCX7Cklf/tBCQ4CctmUomzv4ARppD9+rVC+PHj09mJo0qAiIgAiIgAiKQCgKjRo3CgAEDrLFOANA7FcErSBEQAREQgVIhoAKlUsmE4hABERABERABERABERABERABEUgTAX2fTlO2FKsIiIAIiEC5EZDgxyXjcRUYOw0vwU8ulSQFPyzgnz59uiHqobuPtbVv395w+/FyzYhb1MH5JfipvAeSut+SFiXEvTeSiNdN5EAHq+effx6nn356ybzvJbUPgi5wxYoVuOiii7B8+fJKl9DR58EHH8Qpp5ySI/QxOyYt+OE8s2fPtj/oOOjSYu+XxF51CzKufeEn+AnqxBQW5rx589CyZUv8+KP9p5GfRmrbti1mzpyJnXbayXNoCX7Cklf/tBCQ4CctmUomTqp7eplDjxw5Ev37UwOkJgIiIAIiIAIiUK4EevfujQkTqPHZ3qj+GVWuPLRuERABERCBSARUoBQJmy4SAREQAREQAREQAREQAREQAREocwL6Pl3mG0DLFwEREAERKGkCEvy4pCeuAmOn4SX4yaWSlOBn7dq1uOyyy/DUU09VmrROnTp47LHHDLEDhQ9eLW5RB+eS4Kcy8aTut6RFCXHvjSTi9RI5jB07FpdccknJvEkltQ/8Fvj9998bzj2DBw8G/9vabrrpJlx77bWoWbOm5zCFEPyMGDHC/qBjv6Ul9noSe9Ut2Lj2hZ/gZ99998WSJUvQsGHDWLn5zdu9e3c88sgjvnNK8OOLSB1SSkCCn5QmLqawlwBoZo41Z84ctGrVKqahNYwIiIAIiIAIiEAaCVRUVGDp0qXW0FsDmJvGtShmERABERCBohFQgVLR0GtiERABERABERABERABERABERCBFBPQ9+kUJ0+hi4AIiIAIVHkCEvy4pDiuAmOn4SX4yaWShOCHLh0dOnTA6tWrK0147LHHGgIgL1cf6wVxizo4tgQ/lfdAUvdb0qKEuPdGEvF6iQ26du2KyZMn+4reCvVOmNQ+8Ip//fr14AOEn3zyyUrddt55Z8MZ7Mwzzwy0/DgEP998843h9vLyyy87zsnzbOrUqahevXqgmJLslMRedYs3rn3x5ptvonnz5iBnp0ZR18KFC3HcccfFis5P8HPbbbdh0KBBvnNK8OOLSB1SSkCCn5QmLqawNwCoZY61atUq1K9fP6ahNYwIiIAIiIAIiEAaCdSuXRsbN260hr4/gMq/7KVxYYpZBERABESgkARUoFRI2ppLBERABERABERABERABERABESgqhDQ9+mqkkmtQwREQAREoCoSkODHJatxFRg7DS/BTy6VuAU/8+bNQ8eOHe01AkaxN4v46eQQtMUt6uC8EvxUpp/U/Za0KCHuvZFEvCtXrsSJJ54IClvsrUGDBoajSb169YLeDon2S2ofuAVNB7BOnTph8eLFlbrUqlULM2bMMBzAgrY4BD9+7w2llK8k9qob67j2hdf7jDn3zJkzce655wZNe6B+foIfiu66devmO5YEP76I1CGlBCT4SWniYgibyp5V5jh8892wgfofNREQAREQAREQgXIlQPEvv/haGpU/tcuVh9YtAiIgAiIQmYAKlCKj04UiIAIiIAIiIAIiIAIiIAIiIAJlTEDfp8s4+Vq6CIiACIhAyROQ4MclRXEVGDsN71fU/cwzz+Dss88OvXl69OiBSZMmOV53++23Y+DAgaHHNC9IKmZz/DgFP6+99hpatWqVI/ZhHeHcuXNx/PHHh+IQt6iDk0vwUzkFSd1vSYsS4t4bScTrJ3J4/PHH0blz51D3RJjODz30EL788ktcddVVqFGjhuelSe0Dp0m/+uorwwHsxRdfzHmZeb322mtDOR/FIfhhIF7nOF8rO0URAAAgAElEQVR/+umncc4554RJQeC+PB/Hjh2L+++/H3Xr1vW8Lom96jZhXPvC732M89Nph447cTY6Np1yyinYunVrzrB0klq0aBEaN27sO6UEP76I1CGlBCT4SWniYgi7FYA55jjNmjUzVMhqIiACIiACIiAC5Utgzpw5aNOmjRXAUgAV5UtEKxcBERABEYhIQAVKEcHpMhEQAREQAREQAREQAREQAREQgbImoO/TZZ1+LV4EREAERKDECUjw45IgrwLdk046CbNmzcKuu+4aKb1+RccS/FTGGqYgmsIC1gYsX748JzdXXnklRo0aFaqIn4PELergmBL8VE5PXAX99qQnLUqIe28kEa/feUNx3FNPPYWaNWtGOs+8LjLnXr16NZYuXYp99tnHc46k9oF90h9//BFDhgzBrbfemhPPEUccgfnz52PvvfcOxSMuwc/w4cMxePBg17kpznr00UdRvXr1UPH5df7+++8NlxkKJoO4PiWxV91ijHNf9OrVCxMnTnTFcdpppxmiql122cUPWeDXveJv1KgRFi5ciDp16viOJ8GPLyJ1SCkBCX5SmrgYwu4PYKQ5Dg/o8ePHxzCshhABERABERABEUgrAf5oN2DAAGv4EwD0Tut6FLcIiIAIiEDRCKhAqWjoNbEIiIAIiIAIiIAIiIAIiIAIiECKCej7dIqTp9BFQAREQASqPAEJflxS7FW8LcFPLrSoIiVzpLgcfuhOcemll+YEyOL4BQsW4MQTTwx9U8ct6mAAEvxUTkOcBf3WkZMWJcS9N5KK10vkUK1aNfAhumeccUboe8PvAo7btm1bQ4Q3c+ZM7LTTTp6XJLUP7JO+/fbbOPnkk/HFF1/kxBPV4SUuwc9zzz1nMHNrYQSQfvmxvr548WKcfvrphrvc1KlTfQVFSe1Vp5jj3BdTpkzBBRdc4Ipm3333NQRPDRs2DIPPs++TTz5puEk5tb59+2L06NGB5pLgJxAmdUohAQl+Upi0mEKmuqeXOdbIkSPRvz81QGoiIAIiIAIiIALlSqB3796YMIEan+2N6p9R5cpD6xYBERABEYhMQAVKkdHpQhEQAREQAREQAREQAREQAREQgTImoO/TZZx8LV0EREAERKDkCUjw45IiCX4qg/FzCSkFwc9XX30FupW8+uqrOVll8XYQhxGn7RC3qINzSPBTmXScBf3WkZMWJcS9N5KK10/kcNxxx4FCkz333DO2N63NmzejU6dOhhva7bffjoEDB/qOndQ+sE88bNgw3HTTTY7xzJ492xAohW1xCX5WrlxpCBPXr1/vGkLPnj1BcWNcLj/WXHHcSy65xHf5Se1Vp4nj3BdB+E6ePNlwO4qruZ0T//Vf/wXut9atWweaSoKfQJjUKYUEJPhJYdJiCnkJgGbmWFQJ84O8mgiIgAiIgAiIQPkSqKioMH68szR+W5pbvkS0chEQAREQgYgEVKAUEZwuEwEREAEREAEREAEREAEREAERKGsC+j5d1unX4kVABERABEqcgAQ/LgnyKt7ORzzC6ZISz/To0QOTJk1yXFHQgnu3/ZpUzOZ8cTj8eBVy5+PKFLeog2uW4KfyTouzoN86ctKihLj3RlLxBhE58EG6Y8aMQY0aNWJ526KryXnnnWeM99JLL6Fp06a+4ya1D6wTb9myxXBbodDC3vJxz4lL8EPxTfv27TF3rntJU9yuTNOmTUOXLl2w++67g04/Rx55pG+uktqrThPHuS+2bt2KCy+80HAxcmvcH0FcjnwhZTu4OWydcMIJRp7JPUiT4CcIJfVJIwEJftKYtXhi3gCgljnUqlWrUL9+/XhG1igiIAIiIAIiIAKpJFC7dm1s3LjRGvv+AFancjEKWgREQAREoJgEVKBUTPqaWwREQAREQAREQAREQAREQAREIK0E9H06rZlT3CIgAiIgAuVAQIIflyy/+eabaN68Ob755pucHvXq1cOyZcuw3377RdojSYlnyl3wQ4eStm3bOuaEjhks8P/lL38ZOmdxizoYgAQ/ldMQZ0G/deSkRQlx742k4g0iIiE3rufaa68FnUfyaR9//DHOOOMMvPfeewgjtktqH1jXsm7dOjRr1gwffvhhzhJr1qyJhQsXgo5HYVtcgh/Oe99996Fv376eIRxxxBGYP38+9t5777ChVupvzRWNFZ566imQg19Laq86zRv3vqCJBN8rfvzR/lPFT7PXqlUrsPDJj9OmTZvQrl07vPjiizld7733XlxxxRV+Q2x/XYKfwKjUMWUE8nvHSdliFe52AlT2rDL/Px68GzZQ/6MmAiIgAiIgAiJQrgQo/m3QoIF1+VT+1C5XHlq3CIiACIhAXgRUoJQXPl0sAiIgAiIgAiIgAiIgAiIgAiJQpgT0fbpME69li4AIiIAIpIKABD8uafIqrM2nKJwFxtOnT0fXrl3xww8/OM7+zDPP4Oyzzw69gcpd8ONVFJ6PSCtuUQcTK8FP5e0dd0G/OXrSooS490aS8dKxhC4ufo1ruvrqq7HDDjv4dXV8/auvvjIcdEyBw6OPPooLLrgg0FhJ7QPr5F5nO/vNnDkT5557bqB4rZ3iFPx89NFHhuD0k08+8YwjX1cme64ef/xxdO7cOdDak9yr9gDi3hd+olvOf+WVV2LUqFF5i98oLKuoqMDatWsrLeuggw4yBFthzCwk+Am0NdUphQQk+Elh0mIIuRWAOeY4VOIuWbIkhmE1hAiIgAiIgAiIQFoJ8MkMbdq0sYa/FEBFWtejuEVABERABIpKQAVKRcWvyUVABERABERABERABERABERABFJKQN+nU5o4hS0CIiACIlAWBCT4cUkznX3oAPDyyy879hg7diwuueSSUJuEYp8xY8YYhcRuYh8OOGLECAwYMCDU2Owswc+zOOeccxy50bGEDj+tW7cOzXX48OEYPHiw43Xdu3fHI488EnpMCX4qI4u7oN8cPWlRQiEFP1xTVDEgr/3yyy+N2pnly5f77lfua7qP7Lbbbr59rR3Wr18PilCefPJJ45/plEPnrT333DPQOEntA+vkfoKfyy+/3Fh7WJcjcqWbEd2U7G3//fc3XOHq1q0biAPfK4YMGYJbb73Vt3/Pnj2NeIO48lgH+/e//42OHTvi9ddfN/75hBNOwNy5c7H77rv7zskOfqKZfPaqPYAk9gXja9++vet7cZ06dfDSSy+BTkr5NDeh3e23346BAweGGlqCn1C41DlFBCT4SVGyYgy1P4CR5ni9evXC+PHjYxxeQ4mACIiACIiACKSNAJ+4YPsxdAKA3mlbh+IVAREQAREoCQIqUCqJNCgIERABERABERABERABERABERCBlBHQ9+mUJUzhioAIiIAIlBUBCX5c0s2Ca7pSPPbYY449WNg9a9Ys7LrrroE2zPfff4/bbrsNN910k9GfxeScw6kNGjTI6Bu2lbvgZ968eWjZsqUrVxa3T5kyBTVq1AiEljljvcH111/vWhR+2mmn4emnn8Yuu+xSacyPP/4YX3/9NY466ijHuSiIoAuKU6P70+TJk0MLDsyxvIrCd955ZyxatAiNGzcOxKBQnZIo6GfsXsK9fJy6TC6FFvz4CQ2/+OILQ6R46KGH4vDDD89J37Rp0wyXH7ezx3oBRSp33XWXsU/93H443oIFC3DxxRfjgw8+2H7G0THm/PPPD7yNktoH1gDIiOf3ihUrHOOiKIf3CB1YgraFCxfiwgsvxOrVqx0v+eUvf4nFixfj6KOPrvQ6zxi6vLRqRZ+Dyu39999HixYtwPvZr1FY9fDDD6NRo0Z+XbFt2zbDZa5Pnz7GGcXG96MnnngilLORn+An371qXUgS+4LsuV/Jza1RTMV1VK9e3ZerUwfO0a1bN8yYMaPSy2GFcObFa9asQZMmTRydn/JxsTPHT/IzRFiADoI7aULCQkxRfyU3RcmKMVSqe3qZ440cORL9+1MDpCYCpU+AHyL5QYof7thoy8gPDEE+iJX+6tIfIT/svvrqq7jllltAt5Cwyvv0E4DxBAJ+AL355puNL2dhf7yqCgy0hnQS4NNDJkygxmd746OQRqVzNYpaBERABESgyARUoFTkBGh6ERABERABERABERABERABERCBVBLQ9+lUpk1Bi4AIiIAIlAmBggl+/Bxz8nUDiLvwnvln7dnVV1/tuhU457XXXusrzGCR7kUXXYQXX3wR1apVw7hx4zBp0qTtNUL2CcI6LfD6rVu3onPnzpg5c6ZjvFHcBKwD+RV355s/L5FKUGHGypUrceKJJ4IuI06N7Fno7ia0sV5jzZnXWcD56BzEgn6zUexz5pln4g9/+APOPvtsx8u99mu+9ThpFPx4CaCOPfZYPP/886hdu3boY9nPzSXffRv3ueN3H/Mef/TRRx0FCBTdsFb2gQceMJxJmjZtmsPLTYDgBXavvfbC//7v/xr3zSGHHIJatWoZ3TkWXWJeeOEF46w0hT7mWGEFdrzOS9jRsGFDLF26FPvss0/ofWC9YMuWLcZaeN+6NdYZ0Y3NTxzIWjqKooYOHeoZk9MZRn79+vUD4/nTn/7keD2FfxQSBW3sy/cs1pvaY6fDE/nSNcieK74/Pfjgg77rtcaR9F61zpXU+cCz+owzzsB7772X93uG0wCsAz799NPx3XffbX95xx13BMWprA0O29544w1DBPbtt9/mXBqHmFOCn7AZUf+4CEjwExfJdI2zBEAzM2QW5TupX9O1JEVbDgT4YYofJPlBztr4wYtfxN2+/JUDm2KvcdOmTYZQgE9O+fzzz7eHU06CHz594J577jG+EFptR/P9gaHYudX85UOgoqLC+NJvafTonls+BLRSERABERCBGAmoQClGmBpKBERABERABERABERABERABESgbAjo+3TZpFoLFQEREAERSCGBggl+/ArvR4wYgQED+OzGaK1Xr16YOHGi48VuLix+M3kV15rXXnHFFUZNyW677ZYzHAusWTTOAmvWBFFw8sc//hHdu3fHOeecA7pCuDVed+mll24XE3EsFvTXqVPH8RI/QU7fvn0xevRovyW7vu43fr6Cog8//BD82/7atWsdYwgizPCLkQOzKJqiHwpynBrrYu69917ccMMN2+u4KDTZsGGDY3+KH1jUfeSRRxqvU3R01llngeuhoKBNmzaO17HQn/M4NScRUZjE+bH0iivMPHH29RLO5FOj5ScCY13eueeeG3kpgwcPxvDhw2M9d7z2BvcvHWEoCrQ2ng2PPPII6EjCGkQvJys/kUNkGJYLDz74YEMI1KBBg1DDUQzJB6Y7tTgEDea4XvvN7EPhDEV7TqIfJ0cjunxRiOHmnsT7ne8XbKxH5Dop6GHObA8x3r58vm9cfvnlGD+ePgjhGoVaO+20k3ERz1V7Xao5WtRc8fqk92qQfOVzPnB8ngGdOnVydXHjGT937lwcf/zxoRLw1VdfGTW/5sP/rWsJIhR2mszLxS6oMNZtEX4CLq99GgpMwM5y+AkIqop0k+CniiQy5DL4yfonCTGAVatWoX79+iGHUHcRKCwBvrlTmEb3GKcW5akdhV1B1ZuNH7z5hY8f7vnB+ocffshZZL4fFkudmuloNGzYMOMLmFOT4KfUs6j4TAL88W3jxo1WIPsDcPbRFTYREAEREAER8CagAiXtEBEQARFINwH+UHgVgEsB1ARwXeZ/70j3khS9CEQmsGfmu3FPANcA2AvAJAA9Io/284X7ArglO1YNAO9mHvg5GMCTAOyfpWKYTkOUEAHlvoSSoVBEoAQJ6Pt0CSZFIYmACIiACIhAlkDBBD/Lly8H6wysDxq1ZiEfQQrHbN++vVGU69RYdL5kyRLUq1cvVOI5LguBZ82a5XkdC8Ip4KG4Y/fddzfEHjNmzMDrr7++/TpT7MPibRZ7UxTiJfjhhYz7sMMOw1//+lfjIbW8lkXjDoWwxpxegpm2bdsahc1mAXgoEIDv+Pnkj7F4FTLz9aCCovvuuw+Mxa+x2P6aa67Br3/9a6MrnUruv//+Sg/DpcCAIjLWG1B85dYOPPBA/P73vweFFHT7YGG9l0OInzBp3333NfYrHU2iND4knfl2Ex4EZRll7ijX+BWaV69eHQsWLDDcm8I2CsXatWvnetmgQYMMwV6UltS5Q7HOBRdc4BoSRX98aDPXxXNlxYoVhkCNaw3qHvLaa68Z9Yq2WpooGHKuiSqQ4H7lvUuxo1ujkw5r2fJtb731luGw4rf+4447DhSj8n95drq55Fx22WWGi1vr1q1dHcb4PkGhB8/1O++803DZCSK2YW0pRVx0iIu7Rc2VGUch9mqS5wPXwX3HPXfllVe6in54FvNzwOGHHx4oBcwZRchPPPFEpf5eIrIgA/sJ1Vjn2q1btyBD5fRZt24dTj75ZLzzzjuO1xe6TlSCn0hpTO1FEvykNnWRA+cf7FeZV/PNyE1ZH3kGXSgCCRB48803jQ+QtC52arR8pdL36KOPTmB2DWklwC/cf/nLX3D99de7fngx+1dVwc/XX3+NsWPH4u67767kaOS0Uwr9QU67VQSiEKD41/bEECp/wvs8R5lc14iACIiACFRFAipQqopZ1ZpEQASqOgEKDujyeSOA42yLleCnqmdf67MT2AEAH//J+4H3hbXFIfjhIzv55JiDHdAPBHCXRD9VdlMq91U2tVqYCMRGQN+nY0OpgURABERABEQgdgIFEfywoLZ///6Gu41bY0EtC5pNAUaYlbKu5vTTT8d3333netmjjz7qWUTvdmGQsf1iZVE+hSM9evQwxDp+gg+n8ShoolMQC47thbDkSxEHxQtuLagQwOn6IOPnkz/W67BImSIpt8aC++eeew577slnmLi3NWvW4IwzzvCt+/HL2THHHINp06bhkEMOwbPPPmsIuoI2OkpRXEXxl1MLsqfoGnPdddc5iru84oiTZdD15tsviJMWxRQPPvigo9uK2/xBWOSzb4PkMcq589FHHxm1hJ988klotBT+3HzzzYH2DQWJFCl+8cUXoedxu4BnHR20KFAJ295++21DcOAVT74CFTMmikgoLmKNXD7NFAWef/75hotOkyZNDJOCIC3MWjg2xad2t5gg87j14fw8c/neGbUVYq8mdT5Y1xxE9EMXP7po0bVnhx34M7tzo3i0Y8eOlQS/7EmxGh3BnByjgvCn2Iz3K8XTbo3nBt+v3N57vOahWOjCCy907ZLPZ4gg67P3keAnCrX0XiPBT3pzFzXyVgDmmBc3a9bMULqriUCpE5Dgp/gZ+n//7/8ZT2ugyMXtSTL2KKua4Ic/eNx4442YNGmSq1rdzkCCn+LvXUXgT4BPrrFZZC/NFB9V+F+pHiIgAiIgAiLgSEAFStoYIiACIpAeAqZ7CZ1FdnMJW4Kf9ORTkeZHYBcAvbJOO3TzcWr5Cn6qA3gUQGeX8b8F0ALAG/ktRVeXIAHlvgSTopBEoAQJ6Pt0CSZFIYmACIiACIhAlkDigh8+eJTiBT6Z3q/Rzebxxx83Horr5GLjdD2LX1lcvnr1as/hWdw8depUtGzZMvDYHJCFwHRtGTiQz7II31gQzgL4M888c/vFQQU/e+21l+FC07NnT1ehy7Zt2/Dwww/j4osv9q33qF+/viFEoXgmaGMdDYVaLFT+4YcfPC+Lkj8WMQ8YMMCoV/FrFNKMHz8eBxxwgGdXrpHF8X7xug1Ctw46cOyyC39SAVauXGm4y6xfv94vREOowXzTpcep/eMf/zDcqOjI5NUonKDAhUIXr+Jy6xh0jmKevIR1Zv9zzz3XcInZe++9fdeUZIf3338f//M//wOKPfzakCFDDBFUzZo0b/du3LcUwVH84teYs8ceewz77befX1fjdZ4Jr776qrHH/M4d3v8spKdgLGgegwgknQKluwzPuDDF/tzb3Aturh6BgGQ7UchAx5fzzjsv1BnLM2z+/PnGOefHk1OR6bhx40CRTVTxBMehIxfFge+9916YZW7vaxUF8h+3bNlivBfNnj3bd7woYhueP3QOe/JJGqnn1+hKRvcZriGflvReTep8cFoz10KxTJcuXfDtt/wp27mRGcW1rJvke7Qp4uXZTgEZRX7WZhWFBf1cY5+Zn6PoMsdzyq917drVONspUArSeP/RHYyuYl7r5lj8DMH3txNOOCHUPR4kDnsfCX6iUEvvNRL8pDd3USPvn/nj/UjzYlqi8QO+mgiUOgFa+NEik18EnBrfIGk5HObDeKmvudTi4wc2WibyAzc/eB911FHGf9s/gFnjrmqCH9oy8ocRfimmrS+fZMAvnF5PHZDgp9R2suJxIjBq1Cjjx0FLmwCgt2iJgAiIgAiIQEQCKlCKCE6XiUAJE9gVwCwAJ8Uco1vhfGMAi/g3qZjn43BRxCt1My4fywDsn2c8fLzls3mOEcflXu4lTuNHYRZHnBpDBApBgH8jORwAq5EuAFDNZ9J8BT+siOB5Us9jnqutv+EXAoLmKAgB5b4gmDWJCKSegL5Ppz6FWoAIiIAIiEAVJhC74IdFz/fee6/xdPtly5YFdjuwMqbQgk4JdN9g3QwLwdnMsVmg/dlnn2HRokXYsGFDqPTUrl0bv/3tb42xKbywPUDScSw6hVx//fUYMWJEqLkogGFxNl15rM1P8ENBDsUKrMtwEgnQLYh1Riwwfuutt0ChR5hmZXDwwQcbThc77bSTMQTdCfh39o0bN2Lp0qWGMCWscIb5O/LII/Gb3/ymUv44/t///nfcf//94MN5+TDvDz74IEzoRt9f/epXhgCHwh8KQFg8b22sA6ITA/dNmNhZIE3BAsVZ1mJjike4V1i/5dUoJqNgbY899tjezbrehQsXGiKDMI2ChkaNGqFx48bYddddDacs0wXLHJsF2xS+UTQTZr2Mg4X/FRUVBkPr2GFiDNPXjJn1ci+//DL+85//hLncEHiYPHh/mXvXejZwz/Js4H0bprF4nw+Zpwgq7nPH7Uxzi498WMNG17MgjSKbCRMmRKov5PnB843ndtTGfcS9H1RMSLeup556yjjD/vrXv4bOFeOkKO6II44w5mTezPeJMGug4Omss87yFeDZx6QQk2Iyu/jsvvvuM/akV6tTp44hsGjatGmYUI2+3NP33HOPIewLu7/Nybp3727kOqggxC/IOPdqUueD3xqsr/Oh6f369TP2Z76N7xujR48OLCY05+P7Lz8DUORFMwF+ngp7trO2lZ+jWHNs/axjHZtnJT+nRfkM0aJFC+OsDPo5KixLCX7CEkt3fwl+0p2/KNFT3cOnFBpt5MiRxodQNRFIA4HXXnvNEP3wDdXawlg3pmGdaYqRX/75ZAjaITu1qib44Xr5wdD6Q5GfFaQEP2na0eUbK59uwR81LI3qn1HlS0QrFwEREAERyJOACpTyBKjLRaAECfCv2Pzry7EZ5+gmeQpf+Ff1eQA+A8Cnekx0WO+vAfAHqwYATgfw0yMiozX+tZLiIfNRkPzrw3Mhh+Jfwil6ofCnGYCGAUQB5hR8nCcfu7gcAP8S+PeQc8fZnRwvA3AtADf3Eqf5JPiJMwsaq1QI1Mi67AxlzUaIoPIV/AQRNOY7R4jlqGsBCSj3BYStqUQgxQT0fTrFyVPoIiACIiACVZ5A7IIfPzFLWKIsTqZ4gy3usVlQG9S5h3UVfLI9nXT4tH2vRlEC601Y+O3kRuK0DvbjE/yvuuoq4yn6Xq1Hjx6BHHGCsLbXfrzxxhtgIa/fk/6DjM0+1vzx/6eDAt1O4mh+tTsU2FAEEERUxKJlCpHcnHncaru4Dq98x7leOkVQyELxT9ws7WPHkR+nMeLkYd27cZ8NSZ479nvCjTWL/fv06YMZM2a4poN77+6778bll18e2EHIbbB3333XEP6EETpQNMKzjg/nD+K8ZM5NxzeK9eJqQZk6zbd27VrQ1SvIuilsouCSe8+p+YlfogpA7HNRlDJ06FDD3S2oEITiDzoj8UHoUZ1mkt6rSZ0PYfcZ3+955g8bNgxz5swJdTmFaHTLoQvQoYceGupas/Onn35qiHW8HtQeZmDrZ50kxw4Tk19fCX78CFWt1yX4qVr5DLKaJdnCBKMvD1oKKNREIC0EVqxYYXxIX7x4sREy7UJp88enEqgVh4DXjxh+PxoUJ+L4Z/V68oAEP/Hz1ojxE+CTaPjUIUtrDcD7sTvxh6ERRUAEREAEqg4BFShVnVxqJSLgRmDPzAvDAFwRAhGFN30AsOpgW4jr6EZzKoAHQhblc4qbAdyece7YHGK+IF3NmChWcqsqoNDnBgCjMwKbcI8ODRJBtD77AHgpGzNFV19mXZv8xA4S/ETjratKm0D1zJnyKIBOAF4H8CaA4wAc4xN2vmIcOvvwN3oKGt2aHH5Ke+9EjU65j0pO14lAeRHQ9+nyyrdWKwIiIAIikC4CsQt+0rX88NHySfgsDGc9hdWZgq45xx9/vCEwadu2Lejo4das4gQWkN9www3o2LGj5zXhI9UVJEAXDNYRjhkzxnCUMZ0MKJSg0xO5d+rUyVdkxbH+9a9/GQ8g53gssqe7AQu76fZRty6fqaQmAvESoPDgn//8J4YPH45Zs2YZ+9d0tqHwjw/BjcupxYycopXnn38ef/7zn416G4oOTFEJ56Y7Gs+4Ll26GOIz3ktpb+RMtx+6sVB0YnWe4hlN16+uXbvi2GOP9RVWMUe33HKLIa7hw9/Jh+5fN954o/EeEafYhnPNnj0b06ZNM3JFMYfZ+J50yCGHhDrj8sljMfZqPvEGvdZ6P9ANZ/Xq1ZXclciZdaSnnnqqcV/Qfc50zAs6h/rlEpDgp7x2hQQ/5ZVvrpb+rNv9OflBw+9pB+WHSCsWAREIQ8BL0Vwugh/+2HHKKadg69atOegk+Amzm9S3WAT4xcrmnrY/gNXFikfzioAIiIAIpJ6ACpRSn0ItQAQCEeDviiyUfyyg282lAMYGGtm50+4AaEt5XsAxZmXji1vsY53++KxQfvtvbdkXKfYhm1U29vwAACAASURBVJkBYy1kN1ZQfAvAPKspXqJtr9djAiX4KWSGNFchCeyYvRcoSGTjuUYHrDs8gshX8EOhEc/Cni5z8P5sAeCNQoLQXAUhoNwXBLMmEYHUE9D36dSnUAsQAREQARGowgQk+KnCydXSREAEREAEREAERCBtBCT4SVvG8otXgp/8+KXtaj5xdJUZdK1atbBhA/U/aiIgAiIQncA333xjKK8perG3chH8eLkcVWXBz7p163DyySfjoosuCmzfHX2n6cqkCFD826BBpQcLbwRQO6n5NK4IiIAIiEBZEFCBUlmkWYsUAYOAX/GyiWktgAoAH+bJbe9MIfx8AEcEGOcCAFMC9MunC39bnZx5aGVX2yCDss5C9vMwn7mSvLZh1nFkX5dJJPhJkr7GLjUCfi4s+Qp+uF5+CX8hc0Yd7LD4gQDusojySo2P4smPgHKfHz9dLQLlQEDfp8shy1qjCIiACIhAWglI8JPWzCluERABERABERABEaiCBCT4qYJJ9ViSBD/lle9WAOaYS27WrBmWLFlSXgS0WhEQgdgJWC2U7YNL8ANUZcHP1KlTDevZ22+/XYKf2O+swg1IG+02bdpYJ1yaLcYsXBCaSQREQAREoKoRUIFSVcuo1iMC3gSOBLDY6ijt0P2TzG9STQCsiQHmuQCeyDpxeA13DoBnY5jPb4jRAPpaOr0N4FQAn/ldWEKv7wqAjkgnucQkwU8JJUuhJE5gp6w7V1uXmeIQ/HBoCuxuAdADQA0A7wIYDOBJiX0Sz3HQCQ7Ivr/d6+P6FHQ8s59yH5aY+otAeRHQ9+nyyrdWKwIiIAIikC4CEvykK1+KVgREQAREQAREQASqNAEJfqp0enMWJ8FPeeW7P4CR5pJ79eqF8ePHlxcBrVYERCB2AhL8AJ9++imaNGkCOqXYW1UV/GzevBnt27fH3LlzJfiJ/a4q7ICjRo3CgAEDrJNOANC7sFFoNhEQAREQgSpGQAVKVSyhWo4I+BDwK47n5VsBnAIg1xo2PN6aAKYDOMvn0j4AxoUfPtQVTg4/FP/cF2qU4nd2cyoyI5Pgp/g5UgSFJfBIxpGsu8uUcQl+CrsizRaFwBUAKPbRGRiFnq4RARGISkDfp6OS03UiIAIiIAIikDwBCX6SZ6wZREAEREAEREAEREAEAhKQ4CcgqCrSTYKfKpLIgMuguqeX2XfkyJHo358aIDUREAERiE5Agp/yFPzQFaZt27b48ccfJfiJfvuUxJW9e/fGhAnU+GxvVP+MKongFIQIiIAIiEBaCahAKa2ZU9wiEJ1AZwCP+1weZ8F0awCzfVx+WKTdL/qSAl1ZG8DzGXecY7O96WTUPOPY8VGgq0urk5fAIc7cldaqFY0IOBOQ4Ec7Y3cAcwGcIMGPNoMIiECBCej7dIGBazoREAEREAERCEFAgp8QsNRVBERABERABERABEQgWQIS/CTLt9RGl+Cn1DKSbDxLMkUIzcwpWKzdqlWrZGfU6CIgAlWegAQ/5Sf4obtPp06dMGvWLGN/33777Rg4cGCV3+tVdYEVFRVYunSpdXksnmRRi5oIiIAIiIAIRCWgAqWo5HSdCKSXQD0A/N2pgccSKNDpkCmc3hLDMq2F2G7DLcy6AP1fDPO5DdEYwCIAO2c7jAFAhx/7OZhgCLENLcFPbCg1UBUgMAjAbS7rkMNPFUhwgCVYhaUSPQYApi4iIAKxEdD36dhQaiAREAEREAERiJ2ABD+xI9WAIiACIiACIiACIiACUQlI8BOVXDqvk+AnnXmLGvUGALXMi1etWoX69etHHUvXiYAIiIBBQIKf8hP8TJs2DV26dDHcfdgk+En3YVC7dm1s3LjRuoj9AaxO96oUvQiIgAiIQJEJqECpyAnQ9CJQBAL8jZGOOpd7zL0ewIkAVsYU37CMsGZoAedzmuoSAGOzL/DsawtgTkzrK/Qwo7NiJad5Vexe6GxovmIT4FNNbncJQoKfYmcn+flrApieFY1yNp2ByTPXDCIgAj8T0Pdp7QYREAEREAERKF0CEvyUbm4UmQiIgAiIgAiIgAiUHQEJfsor5RL8lE++qexZZS63Vq1a2LCB+h81ERABEciPgAQ/5SX4+fjjj3HGGWfgvffe275xJPjJ7x4q5tUU/zZoUOkh7FT+1C5mTJpbBERABESgShBQgVKVSKMWIQKhCZyecZZ+HoDX740XAJgSemTnC+zuOk69+gAYF9N89mF2AjAzK/LhaysAnATgi4TmS3pYL4GDit2Tpq/xS42ABD+llpHCxnNGVrxZLTutzsDC8tdsIlDuBPR9utx3gNYvAiIgAiJQygQk+Cnl7Cg2ERABERABERABESgzAhL8lFfCJfgpn3y3sj5htFmzZliyZEn5rF4rFQERSIyABD/lI/j5/vvv0a1bN8yYMaPSfpLgJ7HbK/GB58yZgzZt2ljnWQqgIvGJNYEIiIAIiEBVJ6ACpaqeYa1PBJwJUDhOwc+xHoBmA+iQcUvYEgPEXTNzzcqKbNyGi3M++xyHA3gZwB7ZF+hw1C+GdRVrCAl+ikVe85YiAQl+SjErhYlpTwDPATjOMp0EP4Vhr1lEQAR+IqDv09oJIiACIiACIlC6BCT4Kd3cKDIREAEREAEREAERKDsCEvyUV8ol+CmffPcHMNJcbq9evTB+/PjyWb1WKgIikBgBCX7KQ/Czbds23HnnnRg0aFDOXpLgJ7HbK/GBR40ahQEDBljnmQCgd+ITawIREAEREIGqTkAFSlU9w1qfCLgTGJYpUhzqAYiOks0BvBUTxCsAUGjj1tYDOBHAypjmsw5jnZvnXsvMXPMSmKdQQ0rwUyjSmicNBCT4SUOW4o+Rfy+7GcANtqEl+ImftUYUARFwJ6Dv09odIiACIiACIlC6BCT4Kd3cKDIREAEREAEREAERKDsCEvyUV8ol+CmffFPd08tc7siRI9G/PzVAaiIgAiKQHwEJfqq+4OfHH3/EXXfdhYEDWe+S2yT4ye8eKubVvXv3xoQJ1Phsb1T/jCpmTJpbBERABESgShBQgVKVSKMWIQKRCDQGsAjAzh5X9wVwX6TRcy86EsBiALUKNJ85TU0ATwGgozbbiqzT0BcxrasYw0jwUwzqmrNUCUjwU6qZSTYuOtBNz4h+qtmmkeAnWe4aXQREoDIBfZ/WjhABERABERCB0iUgwU/p5kaRiYAIiIAIiIAIiEDZEZDgp7xSLsFP+eR7CYBm5nLnzJmDVq3MmoTygaCVioAIxE9Agp+qLfj5/vvvcdttt+Gmm25y3TwS/MR/XxVqxIqKCixdutQ6XWsAcws1v+YRAREQARGosgRUoFRlU6uFiYAvAbsQxukCft5sD2Cz72j+HXYCMBNAW4+ucc5nTmMXNg0HMNg/3JLuIcFPSadHwRWYgAQ/BQZeAtMdn/09xElAKsFPCSRIIYhAGRHQ9+kySraWKgIiIAIikDoCEvykLmUKWAREQAREQAREQASqLgEJfqpubp1WJsFP+eR7g/Vpp6tWrUL9+vXLZ/UBV8rC9jfeeAPTp0/H/Pnz8f7772PTpk3br65duzb2339/nHrqqejUqRMaN26MGjVqBBw9fLdt27bh1VdfxS233AKKtDj3smXLULdu3ZzBPvroI9x999147LHHsHHjRlSrVg2tW7c2ivSPPfbY8JMD2LJlC1566SU89dRTWLhwIT788EOQkdnI45BDDkHHjh3RoUMHNGjQAA5vIpHm9rto9erVuOeee/DAAw9g8+bNiENwwFxPnToV119/PT7//HPfMZmf119/HX/605/w7LPP4j//+Y8RNvfEb3/7W9A5g2x22203v+VEep3z/+tf/zJinjt3Lnhff/rpp5XG2mWXXbDffvvhpJNOwllnnYUWLVpg9913jzSf20VVTfCzbt06zJo1C48//jj+8Y9/GHvBbOR55JFHokuXLujcuTP22Wcf4yVyb9KkiZEDeyN7jrfrrrvmxd1+PnG/WWPj4NYzqm3btjjxxBOx006sf4vWvv76a/Tt2xeTJk3yHCCO+89pAjMXvL/++te/Yu3atZXOIJ5zPA95xrVp08YQshbyHIpGtbSu4p7he4al7Q9gdWlFqWhEQAREQARSSEAFSilMmkIWgRgJXAHgXo/xvgXQAsAbMc3ZDcDkAs7HqaxigO8AnJxx+3klpvUUaxgJfopFXvOWIgEJfkoxK8nFdDiAWQAaukwhwU9y7DWyCIhALgF9n9auEAEREAEREIHSJSDBT+nmRpGJgAiIgAiIgAiIQNkRkOCnvFIuwU955JvKnu1V6LVq1cKGDdT/qJkEWKxPsYwpHglKhsXmffr0wQ033OAowgk6jr3fl19+iYkTJxoxWQv6nQQ/FAGMGjXKEKn88MMPjlNynAEDBgQW45DHrbfeirFjx7qO6TTRYYcdZohkKCzZYYcdoi7f9Tq7AMraMarg4Mcff8TKlStxxx13YPLkyZXW6zYmr1mwYAEuv/xyvPPOO57rrFmzJu6//35ceOGFsTGhMGnChAmG64pd8BEEOoVgI0aMQKNGjYJ09+1TFQQ/zOnixYtxzTXXYPny5b5rNjtQ0DVy5Egjt0kJfnge3Hnnnbj33nsNcVuYxjPqoosuMoR/FH4FbeYev/jii/HBBx8Evcyz3zPPPIOzzz7bdyze5xQYXnfddaFyYQ584IEHYvjw4YYIMYlzyHcBKepAgRoFUpZG5U/tFC1BoYqACIiACJQuARUolW5uFJkIFIIAC6dfBrCHx2S0EB0WUzAs0Kaz9b4Fmo9P0aBr0AnZ+V7NiH1oo/1VTOsp1jAS/BSLvOYtRQIS/JRiVpKJ6RgAzwDwejqaBD/JsNeoIiACzgT0fVo7QwREQAREQARKl4AEP6WbG0UmAiIgAiIgAiIgAmVHQIKf8kq5BD/lkW8WHcwxl9qsWTMsWcI6CDUKJwYPHmwU0tvFMqZzBP93/fr1lZx+nMjRBeMPf/gD6AASpZnCE4qH6Kjj1OyCHxb/c16Kg7wa10CHoDPOOMOzH8VDdM0hE6uTzzHHHINhw4bhtNNOM1xK+NqKFSsM0cijjz6aM2bTpk0Np6Ff//rXUVDkXOMmgLJ2DCv4Ye5nzJhhCJvcBA1OYwZ1PLEvggKE3//+93kLECiEoHiIDkfWxhzT5eToo482/pnONHREsebRHhOdowYOHJi3S1XaBT9r1qxBv379HO87iiHo0POLX/zCcLhatGhRDtM6deoYoh/eu3E6/PBMmDZtGnr27Ilvv+UDsH9udJGiW1PDhg1BgQxFSm+//barQI/9KRLj3vFz4fr3v/+N888/H6+99los9685SBDBDx18LrnkErCvvVlz8dlnnxm58BKv8ryiiG/ffb1q/mJdYuoG4/sCnZEsbSmAitQtRAGLgAiIgAiUIgEVKJViVhSTCBSOQHUA/LGgs8eUcYpkmmYcdl4CsGOR5otTvMQl0KaVjkHtAZyUdZyw2kvzKT7/AvAkgD8DeA+A/dyNku18BD97AvgfAL0zhfO/pflxNgDaZr8FYAaA6Sl3E6XQi85UZ2XzsrfDAxOYm88ALMy6hSxKUAjG3/UprmPeLgCwJvP7bxOaELskn/0PzuSgJ4AOmXv0QEs/xv1XAA8D4I+SP9udR9lJztekLd5CCn74Y3JHADdk88L9w332f/HhrzQSn9J0SMZljU9lOTd7xuxl6cEnSvHhYfyNgGfM8wnuY05brHuLe5IMHgewsw/rpAQ/hc49l0m7cv6RgGc2z4y6AKpZ1k+r8w+z7zHPZt9vtiW0F81h7efDlgBOgF5nGp9eNDWztnEpf99JGLuGL2EC+j5dwslRaCIgAiIgAmVPQIKfst8CAiACIiACIiACIiACpUNAgp/SyUUhIpHgpxCUiz9HfwAjzTB69eqF8ePHFz+qIkdAV5dzzz03x6Glffv2hhsG3U+s7hCm6ISuKhR9ODU63Dz55JM4/HD+vT1YCyI8MUeyCn4o5KDDTNBc0uXjoYceci32/+qrr8C98cQTT1QK3E8U8sorr+Ccc87BF198EWzBtl6/+tWvDLecQw7h35l/bl5uPk4TBRX8UCjDvkHci+xjuu2ZIAunIGf69OmG60iURvHHI488Yog/7OI0irHoTGMXm3GPcM7LLrvMdc9yD1HkVb0667GitTQLfubPn2+IW+z7l85dQ4YMyXHuItO//OUvBu+gzjcUDM2aNcsQywVtnIdnDc8ia6Nwh05k3bt3zxFq8SyheJFxuwm96AZ21VVXeYbxz3/+E926dcPGjTR7+blt2bLF1VGKe2+PPbwe3g3j/Dn99NNd5+b9RXcwCqusjcIdnnMHHHBApX/nPcFYeW65uTL95je/MfIVxt0oaI6qQj/uB7q/WdqEbIFeVVie1iACIiACIlBcAipQKi5/zS4CpUCAYh8WUbu1rRlRxClZJ6B8470NwCCfQZKaj09noAjkjXwXkeF1KIA/ZIU+YYZjYTPXPxNAPkXZUQQ/u2XEPeR/RcCAXwDAL6UrAvYvdjf+dn58Jgi6UbWOGAwfwsTr+VSNOIRZdoGAGRYFGm6CH1o8U8xzXIA1UOwxJis+cf4BNMAgli5pi9cMvRCCHzrK8H64FEBNC7OkBD/MRS8AgzM5tgp8gmSUQrDrAbwbpHOAPsW+t3h23ZsRtnQPEGvQLpMA9AjYudC5p8iLZ9jQgOeAdRm0GyerOwF8GXB9Qbu5nQ9+76080/gENJ55fo2C0z4A1vt11OsiUEIE9H26hJKhUERABERABETARkCCH20JERABERABERABERCBkiEgwU/JpKIggUjwUxDMRZ+E6h7+Mc9odKLo358aoPJtLADv1KlTJdeM+vXrY+bMmTjuOO+/ffs5vNSqVcsoMKeTklejgOj666833HnsAg6360zBDx0r7rrrLsOdJWjzEh1Q7EMhyosvvlhpuDvuuAPXXnutryMInUBatWqVIxAIGpvd+ePPf/5zKEEF5/ET/Lzxxhu49NJLXYUBTrFax1y6dCnOPPPMyGvk+AcddBAoMOFeC9u4N7lnrXuFb9gUQvzud7/zzJGbkIIxUIhERymKtqK2tAp+KM7r3LlzJXEM7186P3kJU8iJ4porrrgCDz/MehnvFlbwQyGL0/298847G7lq2bKl54Tz5s1Dx44dHfcq18c9+N///d9+Yee8znuIrkJ2t6Eg95/fZB9//LHhQPbee3ww9c+NYiyekV7OacwFBVp083FqfI1CqHxEbX7xp/X13r17G85Plkb1z6i0rkdxi4AIiIAIlBQBFSiVVDoUjAgUhUC9jIMA7aUbeMzOAuJ+eUZXO+s+cWyAcZKYL47CfNqS3h9B6GNf8vKs0wvdf6K0MIIf/qZ8ZsYxZkrmp0YWzodpFJRQOMDvHt+HubDAfflUi7FZ5xX71HTAmZd182EhPX9MPMLmkmG/hj8gUBgV1T2HPybxB12OYXV8MudxEvxQRHJzxinmmgjs+GSf8zOCtvkRruUlaYvXvsykBD/MHYUXN3oIL+I4V6zr4R7tlN3P9vuV9yNdofi/dBfzEwLdnek7JOMsRRFI1FbMe4tPPOL5Q/5O91HUNfE6P8FPMXLPs5ri2gdtrl7mOunuRScpOvzYnX7sLHhe04WK76X55D/I+eAm+KFAiMLYviET9Xb2PevjkNepuwgUi4C+TxeLvOYVAREQAREQAX8CEvz4M1IPERABERABERABERCBAhGQ4KdAoEtkGgl+SiQRCYfBAovt6pM5c+YY4oxybU7F8AcffDBeeOEFNGjgVYfyMzE39w2zB4vq586di+OP50NAnduGDRtw9tlnY8cdd0Tz5s2NgvZJkybh7bf59yfnZgp+Vq1ahVNPPdUovOe/HXvssXjuueewebP739oo6Jk6dWpO0bubUxBjevbZZ7H77rsH2iojRowwRDpR2uzZs9GmTZvtlzJOutJQAHDCCSfg73//uxG7m2sJL/QT/Lz11lto3bq1wYp5WbdunSHWcHNrso5pF/tQJHPeeecZ/8exmEM6B1FwQOcgrziHDh0KOvKEaW6CKoo6pkyZkuP04jQ2xS2Ml2ISe+N5QCFJzZrWh4kGjzCNgh8nAVWQ+9ZKJajLVljBj1NsnPeGG27AzTff7CvAY1+K9a677jrHJNLViQIYhw98nklPSvDjJjisW7cuFi1aZAjl/BrvP56J77//fk5X5nXx4sU48sgj/YYpu9crKirA883SWHQ0t+xAaMEiIAIiIAJJEFCBUhJUNaYIpIsAf3NkUfDlHmG/A+DkjLvFujyWRhvR5wEE+Y0ziflYdHxfHvGfCmBaZow6ljH+DmB4VmhBNwWujUX4bTP/TRvY/T3mY5E0C/v/EiGmoIIfigeu5lfPCHNYL6HFNB9Q9FWe4yRxOa27Z2UK+BvaBl8NoGc2N3Y3JRaicz9QYOMmJOCTdmj9HHTNQQQCZoh2wQ/joWDpgjwAUQTSFcD0gO5EaYvXC03cgh+KKfjDqd3NxymGOAU/FBTyCSmnWSZiXrk37gJAAYT1cxv3DR3aRnqI+XjmdonomFLse4v227y3T8rjvnC71E3wU6zcM5d05bnMFvDnWdETz2DrWcT3Gv5x5NqsIw5FQE7t9awQ8t8hGYY5H5wEP7/OCCvp1hNE4OsUWtjzN+Ty1F0EYiWg79Ox4tRgIiACIiACIhArAQl+YsWpwURABERABERABERABPIhIMFPPvTSd22QP4anb1WK2E6AT2qrZf4jxSJRHEaqAlYWg9Oh4tNP+eDCnxrFGxRBUVwSpvkV+4cVEXFujnnxxRe7uoZQ3EP3IDq6LF++HD179jQK9ynUoHCFBf4PPPCA4zIef/xxw83E3tyEOm793RjRsYiiHcZlbyy4b9eunSGMsbcDDjgA/fr183Tw4DUs2KfrynfffecYgp/gx+kip/1g7ccxTznllO3uRTVq1DAEF3379nWNl2O2bds2x6nEHLdRo0ZYuHAh6tSx1vK47zyKuOjsM2sW/xZduVFg1K1bt0DblgIzOsO8/jr/Jlu50TmGworGjRsHGsveKW2CHycBFc+B6dOnG05XYZrXvjfHCSP4+eyzzwzhil34R3eaBQsW4MQTTwwU3ocffgiKOdauXZvTn8LGJUuWoF49PnA7eEtK8EORHN237M1NpOgW8eDBgzF8OGvicluU8yE4mfT2rF27tt0JioWDLGBTEwEREAEREIF8CahAKV+Cul4EqgYBCspne4hxeFZQxDIn4nKDiIqsQ+c7H8cabXEW2AigOYC3IsTP2HtkXFAmWlxhWODcOysAsotJzCkotqGIii4bbqISujDwB6AnQ8YVRPDDOemuQMFPHI25Z6xBBTBxzOk3xjEAnsk61Fj70pKWPx76OUTwoUsUXG3/LdY24a1Zh5TcJ7L83DGMQMC8yir4YZ7GZPeT33r9Xqc4hCKymR4d0xav35r5ehyCH97nfBoUn/zD8zBoi0vw47SXKSikc5OfExifvsLz+2CXoKOIJ0rh3vLKQZAzMGgOi517Cr0o1ON7lLVRkHh7AIceP3ENHcBoF/9KACBRzge74Kdp9lwO9oO6e1AU3Y0IELO6iECxCej7dLEzoPlFQAREQAREwJ2ABD/aHSIgAiIgAiIgAiIgAiVDQIKfkklFQQKR4KcgmIs6SX0A/IOv0Si8YOF/OTaKEs4991zDycfaKJphwTkL6sO2jz/+2BAKvfce/+af28466yxDRBDGOeXll182RCZbt27NGZCCn3POOQf33XcfTjvtNNAJxOrAQ/cWzkfRkNW55pZbbsHAgQNznGDcBC/77ruvIQho2ND+IFNvQoyLYhh74xvLE088YfCP2rxEJRwzSkE/eTHeMWNYA5HbevfujZdeesnIb9OmTfHYY4/h17/m3zu9m5c4Kaxww0tk8cwzzxguUUEbhVUUiDk17qWo+UmT4MfNTaZPnz4GmyjngJd7ElmHEfwwpxTH2VtYUdaWLVsM8RLds+yN5xFFZ8cdd1zQrWP0S0Lw47V3unfvjkceeSRwjHRvo6jNycWqa9euhgNXWFejwJOnsCPFvzZXOxYr1k7hUhSyCIiACIhAaRJQgVJp5kVRiUChCbAwl4XrjTwmfjjzu9XvArqH2IfZJ+MQ9BKAw7IvfACATwmhg4Rbi3M+fuHiUyO2hATL32MpoHjMIvb5EMBZmUL8lQHHorMRnQ7cRCX8fE9779cCjsdufsXudIqg80O+zj72kMZnRUwUKhW77QnguYxgx/6FOaxYjK46j7osJohQjAKRoRkudOLg/qIrid/3NVPwwyd/xJ0nv/2UtniD7LM4BD/8sZn7gKK2TVlHnD0yzjp0XvFqcQh+6ILCvWwVSCzICBTPC+HM47WPGX+Ye7dU7i0v7n5nYJizr5i5dxP7cH10dfISG1r57J55f53qIVbzOxfMsSjW4Xs1nwRmPoWNIiCvZhX8OIko/5MVC9O2moLRvbPvq37OTZ9kRVAfBTkE1EcEikhA36eLCF9Ti4AIiIAIiIAPAQl+tEVEQAREQAREQAREQARKhoAEPyWTioIEIsFPQTAXdRL+cX/7k1KbNWtmCDnKsTm5SNBxhoIOijmitmnTpqFLly6OReYck447FBMEbXQfatKkCViM7dR4SB900EGGcMlWrL29O52CXnnlFaxfv95wbXFzdBo2bBhuuummnGkoJnr66ad9XXfsF3q5ipxwwgmYO3duJYFSUCZmvx49emDSpEmOl0UR/HCgcePG+ebnkksuwahRowILt+jK0759e2O9To2uSgMGDAi0fK/4wgp+pkyZggsu4N/qc1tUfhwpLYIfCkG4zkGDBlUCULduXcPhiPdVlEYRUatWrfDqq686Xh5G8OMmygor+GEgXo43YfcOx0tC8LNy5UrDtYhnlb2FFfx4nT9hchBlD6TxGjrb0ZXN0lgkUZHGtShmERABERCBkiSgAqWSTIuC8TlKngAAIABJREFUEoGiEDCFAG6T0y2Fn0NZhBu22R2E+AMHXQecn3Tx0+j5FPva5+OPPePCBp11RXjKIvYJWjRtn4ouHY97OCgtznyV41NCgrrn+BW7v591jKhmCWQegMkA+H3i/7LClFMBkA3dPIK2UnFdcGNAu+SWAII+RYninOcBUHTh1LhXeW+4NYo0+F76ZbaDk0jMfq0p+Dky+1uwmSc69DyR/T8KwCiK4wOiKFb734wT0F4Bk+Tl6JK2eIMsOQ7BD+ehsIE5WJedlC5dv8+IH5wtin/qlK/gp0HmXOUTr6zuPBQVngbg30EWn+1Da2j+IYHjOTXuUQqIgriJlcq95bV8vzMwjOCnWLmnSIduXMy1tVHsenHm58Kwwkq38cyx+RQ0OvXx/cGt0XGMT9Di3jPn93OQMgU/vF/4A7spbqX72vVZcayTcOk3APj+6vUUMz6t7L4Q94G6ikAxCOj7dDGoa04REAEREAERCEZAgp9gnNRLBERABERABERABESgAAQk+CkA5BKaQoKfEkpGQqH0BzDSHLtXr14YP54P3yuvtnr1apx66qmgo421xVEE7uc8QxHB/PnzXUU39kysW7cOFGaxeN2p8ZB+/PHHcf75rOuI3r744gvDeWTFihU5g4QttDcH8HIVYdx0G2ndmvUx0drw4cMNEYNTiypYefbZZw3XJLc2dOhQY84aNfi3yeDNS6hDV6kJEyYEGuyOO+7Adddd59g3rGjDyz2KTkejR48OFJO9U1oEP3/729+Mc2DjRtZS/dwuv/xyw90nH/cXL3FNmHPGTdQWRfDjJfCiAJJCtjAtCcGP15hhzyG619Hh5/XXWYdVuTVq1MhwNapTx/pg2zCrr3p9KWK0CQ95KPWueivVikRABERABIpEQAVKRQKvaUWgBAlYn+zvFl6XrItAmPD5m+ZDmQLii7IXUcRwMoBvMoXOFLq4Od+wexzz0UWFQiXnH2/cV+JUiH9hVjQTZv3sWzMrwKEzkFvjDwpBi9S9it3/kl2vyZXF0hSsmIIUp/np7MQi8yD2shRqMX9vh4UQY3+7Y5R16CgCjNsy4prKTxz5ecQo7lDc8xSzXe6yZgp+OgKgVa7pevVAxiGIe+Brl2u4h64EwFitQi43rJcCGBuQedritS8rLsGPEy4/QViU/WbO4ybQiHLO7JQVj1DQ4dYoLqGDUa5V/c9XlPq9ZUYat+Cn0LnnPefk7kVXnRY+ohyv2/p4m+jG3tdLDOg17hUeAl0Kfnje0OmM4p3V2fd7ulT5ORT9d2a98z0+B+RzfwU8/tRNBPImoO/TeSPUACIgAiIgAiKQGAEJfhJDq4FFQAREQAREQAREQATCEpDgJyyxdPeX4Cfd+QsSPdU9vcyOI0eORP/+1ACVV3MTTdx22205bh9RyEydOtVw+XFrFI3QTSdI8xMQnXXWWZg+fXpgtxm3Ob3EH/lw8RI+5CMq4Tq8xC9JCH4uuugiPPjgg6HFPozVi2+HDh3APVO9enXfLRGn4CdOcYU18DQIfrZu3Wo4OU2cOLESc+ZgwYIFhstMPm3evHmG2IQuQvZWLMGPl5gtyv1S6oKfNOzDfPZY3Nf27t3bLjyk7diouOfReCIgAiIgAmVLQAVKZZt6LVwEcgjsmnE5mQXgJA82UwGwGN2rYNx++QFZYQ8dKNjMAl6OwQL0fAvU7fPZnS6CFLnbx+CPABRsWG2g8y08trsO2ed8JyukMd1FvLaoV7G7eR2Lrpkrxh2kUVBCMUmQHyP5hZ1swuyDIDEE7cMfBlhM7vRjTZQ8nZvdi07zh3UMMsegYxMdLpwa3atoPcx56SjTMyv+8SuO51hnZsVjO/vA4pOU6ODEfRCkpS1e65qSFPxwHj50gzlyalH2G8fh33puztxDN9gGjToeh6GArLtHsk1nKYpK3Foa7i3GXgjBT1K557gnZIUu9vv41syZMCSAUMYtf9xXFA56uVJFmYNiUO5Nvk84NZ5dnJuCIlrWU2gbtHm5C0YV7AadW/1EIA4C+j4dB0WNIQIiIAIiIALJEJDgJxmuGlUEREAEREAEREAERCACAQl+IkBL8SUS/KQ4eQFDXwKgmdl3zpw5aNWqVcBLq0Y3OuacfPLJeOcd1jj83HjYPf/88zj99NPzXqjbHObAhx12GF566SXssw8faOjdvIrWd9xxR1BY0Lx5c79hfF/3cqCJIgYwJ/RyFTnttNPw9NNPY5dddvGNz6lDEoIfL2FOPhzo0FRRUYG1a3P/FhlGAEIXn3bt2uXgiOL4Us6Cn1deecU4B777jg99/rnF5fyycuVKQzS0fv36nFyFybfbHm/QoAGWLFmCevXMWjb/WygNgp9PPvnEuE8+/vjjnAWFvf8k+PHfE9Ye5L506VLrP7FQcG64UdRbBERABERABFwJqEBJm0MERMBKwOsp/uwXpfiWjhKPWybpC4CuM2zdfBxz+MWNBegrQ6TJPl8UlyAnt6Mo41jD5g9N/GBPBwS3FnQOP8EPRSp0kPl3CG7sugOA3/sUi7Mf7Xj5g9dbIcePq7uXOCWKYKJxRhyzCICTiCaISMJpXX4F8ryGYp+uWQFPELGPOU+H7DV+Tj/We82Pfdrita4nacGP1/hR9htjd9tzQc8Ap3zy4SAjPBIdZC+n4d7iEgsl+Eki926Ob3TKobvPG343q8/rXi5NvDTKPPsBWAbA68fOyVkh6KaQ8Xu5C/JcbJn5HDAv5JjqLgKFJKDv04WkrblEQAREQAREIBwBCX7C8VJvERABERABERABERCBBAlI8JMg3BIcWoKfEkxKzCFtAFDLHHPVqlWoX79+zFOU9nBu7jt77LGH4cJy+OGHx7KAfv364d57+aBW50ahyznnnOM7V6GK1r2ceMIW2lsX9dxzz6FtW+cH6TZs2NAoMA8ifHIClYRIKQnXEsb+6aefokmTJuA9Z29hBCBffvkl2rRpg+XLl1capmPHjqC4qkaNGr57yuxQroIfuu7QXWrMmDE5rLp27YrJkyfD4cNPYK5x5vv9999HixYtjP1jbTfccANuvvnmUHGmQfDD3AwZMgS33soHgf7c6tati0WLFuGggw4KnIdCnZ2BAyrxjrVr18bGjayn2972D/GU5hJfncITAREQAREoAQIqUCqBJCgEESghAkdm3Xi2/z7lEBudXcYFjJkOLHQFokCBzS7gsbv/OA0bRrTA+R4FQNEPG51UKEz5KGC87GYfg/8WRehkn3KnGB2NvIrQ6XxzXpZ1iGVv78ofL/ilvLfPxTdlXg9mkR0lCu9r4hYlUITFBzHt6zAt91CTjCv7mpDL8BIRcSiKfTp5OAt5Tce/E9D19UqfmOgixKdJfRUg9rTFa11S0oIfLyFNFMEP77EpWVGedR1hXL6cUuolnGD/IG5Vabi3uJZCCX7izj1jp7PXE1lHHGseo+wlt1vbT7wb1q2vblbww9+jnFpUsQ/HqpN1D2rkMjY/PzwZ4AxTFxEoFgF9ny4Wec0rAiIgAiIgAv4EJPjxZ6QeIiACIiACIiACIiACBSIgwU+BQJfINBL8lEgiEgqDyp7taoNatWphwwbqf8qnbd26FRdeeCEo+rG3/fffH8uWLQMLy+Nobk4s5tgXXXQRHnroId+C/UIVrffo0QOTJk1yXHo+gh8vUUm+zOMWMHDxSQl+vvnmG0P4RFGZvYUR/PBaugRRUDZjxgxUq1bNEK/cdtttoZ2SylXwE6eLjNtZEZfAi+P/61//Au9Pnk81a9bELbfcYuQ/jLiL48R9vyR1r3z//fcYPXo0brzxRmzevNkQyj3yyCM45JBDQh3NhTo7QwVVop0pRKRrlKVR+VO7RMNVWCIgAiIgAukkoAKldOZNUYtAUgTsAh2neeg22T5TcL05QBB2IcXMrBhna/Za/t75UMaJ5iKPscLMZxcQPZz5ve13AMK4p/BpM/yBYA9LTLOzoqUtAdbs1WVCRrzf06MDLVUrskIlr3GSLnanm8MLGbHWYR5BhBGT5Ikt53KnHJmdwhay8zqvYvYobhgc00tAE9XZxwoiSI5onXxyRvTzSoAEpC1e65KSFvzELYJxE+ZEOa+sHPzEepdmRG1jffZCGu4tLiHpM9DEFHfu6e7zVFaIZ0/FcACDA9yrQbr4iWnDnA1JnZHmOvzEsNcBuCPIotVHBIpEQN+niwRe04qACIiACIhAAAIS/ASApC4iIAIiIAIiIAIiIAKFISDBT2E4l8osEvyUSiaSiYNPW5xjDt2sWTMsWcIHS5ZP8yr0Dyu68KP24YcfoqKiwhBnOLVjjz0Wzz//POiq4NUKVbTuJfjp2bMnJkxgvUj4JsHPT8y88hj33vPLEl2CHn74YTzwwAP44IMPHLt3797dEFlEaYXas1Fi4zVeYjy+dvbZ/Dt7fi1OwU9+kQCrV68G3bAefPBBfP75547DRRH1JSX4yXe9FAzNmTPHEA3NmzfPcbh8xYb5xlhq15MXncMsbWm2ALDUQlU8IiACIiAC6SWgAqX05k6Ri0BSBOiO87jH4BSh0zXnrQABXGIrMO+SdfyxXtoaAAU1br99hhFcdANApwGzteNXzQBxWrvYY+ZrcRViexWpcx6KqE4CUNk6OHcBhSh2vyDrluSG75vsPngzJN84ulOYRutuuk1ZG4vYT8+6VIWZp9CCHz70ia5BlS2Dw0T8U18/Fw/2CVos7yX4KcV4rbTSJvgZDYDOZfYWxj3NbbfskBUn3pw5xw/Ndno3KyShS4qf+DEN9xaXVYgzkPPELfjxcmGK08kmiJiWZ2i/gMfOL7Pv0yc69A/zHu02HX/o7u7yYtAzLOBS1E0EYieg79OxI9WAIiACIiACIhAbAQl+YkOpgURABERABERABERABPIlIMFPvgTTdb0EP+nKV9ho+wMYaV7Uq1cvjB8/PuwYqe7P4u+WLVvixx9z/+4Yt+jCy9GFEPfYYw/D7eXww/lQQ/dWKPHEHXfcgeuu49+2cluHDh0MV6Tq1fn32HDNSxTQsGFDLF26FPvss0+4QbO943Ys4bBJiRiKLfjZtm0bXn31VcMdhsX9fq0qC37ojnPvvfx7c+XG/b1gwQKceKLT35X9iFV+vdiCH1P0wnwvX+5XwwVUBcEPhU333HOPIWSjM5BXk+CnMp1Ro0ZhwIAB1n+kwrN3uF2v3iIgAiIgAiLgSUAFStogIiACdgJ+zgDsH6QA1+5k8ElWIPKRbUL+8PCSj5vMTZlrhvmkyu5O9E7W3WRdiBS7OQ3EUYjPMPjhfoRPPEGKvgtR7B4kLxQFTQnBN86u3F+/zxb+87/fBnA5gIURJkmr4CfIvWp31XLDUwjBT5zxWteRJsFPnewebWRLBF3PTsm6i0XYwrFeUur3FhdbiDOQ88Qp+OHf9/ijJ88pewsq9gyT6HMAPO1xwYqswPSLAIPuCmBWtr+9exyCH6980vWIols1EShVAvo+XaqZUVwiIAIiIAIiYHvggVMdkiCJgAiIgAiIgAiIgAiIQKEISPBTKNKlMY8EP6WRh6SioLqnlzn4yJEj0b8/NUDl07jmq6++2nHBcQt+OImXaw4PVzr8nH46Hwrq3gol+JkyZQouuIA1FLktqBuR07VeAprTTjsNTz/9NHbZZZdIm1CCH39sdPOZOHEi7r777hx3l7333tv4N6cfnqqq4MdLiLfzzjtj0aJFaNyY9Sf5tWIJfrxEL/Xq1QNdzpxaWgU/XsKm3XbbDVu3bsW337ImoHKT4Kcyj969e9td3FggOCq/u0BXi4AIiIAIiEAlAipQ0oYQARGwEwjiDEBRxVk0zfXAd2TWaaVWts/DAH7n4jDh5nhhDv8qALpjf+UxH5/a8jKf45LtMybrouHnaGEdsh4AWm43KOK2CCKmKlSx+20ABnmwiMv5qIi4janTKvjxEhCYTIMW9RdC8BNnvNY9kybBD59kswCA/clNxXTMSvL+S+LeYryFOgPjFPy4ib24nvUAuDdWxpiMhtn3s31dxgwjMium4GcS/5QTIxcNJQJxE9D36biJajwREAEREAERiI+AHH7iY6mRREAEREAEREAEREAE8iQgwU+eAFN2uQQ/KUtYyHBZTNDMvIYuH61asY6hfJqXACcJwY+Xaw6pP/PMMzj7bP5Nz70VSvDjJcwJ6kbktAovV6W+ffti9GjW20RrEvy4c3v33XcxfPhwTJ48GT/88MP2jjVr1sSll16Kq666Cp999hlatGjhKIioqoKfNWvWoEmTJo7Cl7QKfijYeu211zBs2LAc96a99toL11xzDXr27Gm4aZ1zDh+8mdvSJvj5+uuvMXbsWEchW+vWrXHjjTfiiCOOQLt27bBwYe6DlyX4qbwHKioqjP1haa0BzI12MusqERABERABEXAkoAIlbQwREAEnAvzcORuA2++R32Xdc17xwHdF1s2AXXjWtAXgZmvrVgRvDh+kMDnMfG5h+8VRiN1SSoIfPgnneY998BgAPqEmjKiqEAyDzsGn3HTMOlYd6nJRVPeKQghoGLKfi8daABUAPvSBkrZ4rctJk+DnEgBjHXKxKnM+NgHwadDNW+L9kry3uPQ0Cn683l+SyP8vs+/jXnbpfPrayAB7SYKfAJDUpWwJ6Pt02aZeCxcBERABEUgBAQl+UpAkhSgCIiACIiACIiAC5UJAgp9yyfRP65Tgp2rnewMA84mnWLVqFerXr1+1V2xZ3ZYtW9ChQwfMns1aktyWhODHyzWHEVCM0a1bN88cFErws3nzZrRv3x5z5zrXeAeJ1WkhbgyCOhx5wZHgpzIdCj/++c9/GgKPF154odKLBx54IIYMGYKOHTuCoh82L5FXVRX8eK05bYKfbdu2GWIWupb9/e9/r5Tv4447DkOHDgXFLzvssIPxWtz3ixfLKAKiIG9GdKzi2H/84x9Bdx+zmUI27v26dflgV6BQZ2eQuEu9T+3atbFx40ZrmPsDWF3qcSs+ERABERCBVBFQgVKq0qVgRaBgBPbJCHpeAnCYx4w3ZV4b5vK6vTj4naxAaJ1L/92zwvYTPOa7N+OC0M/ldX6ZfirrAsQuQV1N7MOdC2Cmwxz8Iv/vAtHnOp7zmatQxe77AVgGgM5HTi2I01OBsAWehl/Euc8GZ9ZGYVs1nytLXfDj5+IRNP5CCX7iiteatjQJfiZkvtP3dNhzSQg+At8UMXUs1L3FcAt1Bsbp8EPH5hEurJPKv9t+M8OYCKBXgPxL8BMAkrqULQF9ny7b1GvhIiACIiACKSAgwU8KkqQQRUAEREAEREAERKBcCEjwUy6Z/mmdEvxU3XxT2cM/6hitVq1a2LCB+p/yaV7F36SQhODHq8CecwYpii9k0frUqVPRpUsXx01BN6innnpqu1gk6M7p168f7r2X9TKVWxy84xYwMMKkRAxeeYyDxYoVKwzXHrvQ55hjjsGIESOM/W0KP8xMlKPgx2vPpEXwQ2HX4sWLceWVV+YIfc444wzD9eaoo46C/QNc3PdLUveK09lCR59bbrklR+iz22674eabb0avXr2wyy58sOvPrZBnZ9DzsBT7UfzboEEDa2hU/tQuxVgVkwiIgAiIQKoJqEAp1elT8CKQKIHbAAzymOF1AC0BOP2I1TQrGNoxe72XWMecguKhoR7zeYmGjgSw2PIwneFZQUdYQG5F5HRReTbsYAn2L1Sxu1eRN5f3cta56ZsE1xrX0LsB6JN5BsU1APayDfoZgDou4p+gghl7nIUS0ARx8aC7lp+ILG3xWnmnRfDDH0eezpxVpzls6qQEH3HdP17jFPreYiyFOgPjEvzwb3uTAXR1AZlU/r1ERgzlRQDtAGzy2SgS/BTiTtIcaSWg79NpzZziFgEREAERKAcCEvyUQ5a1RhEQAREQAREQARFICQEJflKSqJjClOAnJpAlOEwrAHPMuJo1a4YlS5aUYJjJheQn+GnYsCGWLl2KffbhA2bjafPmzUPLli3BAn2n9swzz+Dss/k3PfdWyKL1r776yoiHYgJ723HHHcH1NG/ePDCcdevW4eSTT8Y777Be5udWrVo1zJkzBxQn5NPiFjAwlqREDEkJfjZt2oTrr78+R1RVp04djBs3Du3atcsR+pjMJfipvPvSIPhZu3YtLrvsMkN8Z22HHXYYJk6ciKZNm+YIfcx+cd8vSd0r1nXx7Jw+fTouvvhiUPRjbQMHDsSgQYNA0Y9TK+TZmc85Vuxr6epGJyhLWwqgothxaX4REAEREIEqR0AFSlUupVqQCMRGwC7asQ/M84OCn3kOM1rFO1sBnJIVh3gF5yU44HWcj8KF7b+hWQazFn8Hnc8pFjc3BApFxsVGNv+BClXszkgfAdDdJeSkitTzJ/TzCIdmhWsX2AQ9P2QL8O8A8FVmL/P7Fh1V7a3UBT9+OeLrQQRrhRL8xBWvNU9pEfx4iSbScC/Z741i3VuMo1BnYFyCHz/xZFL594qfHIO6tEnwE+e7ksaqagT0fbqqZVTrEQEREAERqEoEJPipStnUWkRABERABERABEQg5QQk+El5AkOGL8FPSGAp6t4fwEgzXrohjB8/PkXh5x+qn+CnXr16WLZsGfbbb7/8J/v/7J0L3FVj3v6vP/EvGR3kECoaXirvzPydFSnSSWkqUip5VerVgTLUCDEjQoehIipvKVNKNWhSkc5J6R0McqaDV5EOmtRL8d/XstdjPXuv495r7Wevva/785nPzPTc675/9/d3r3s/az+/a13JEdwK4tkl3wQ/jGnt2rWgm8+uXTR5KN1atWplFN9XqFDBF6Np06aha9euaX3pTDJ69GhHYYKvwfna2xdfxJVXsp4gvflxT7K7LioRQxSCn3Xr1hmOTJ988kmppVx33XWGAMhJCGF2luAnfQfMnz8fLVq08LsFHft9+eWXuOCCC0D3lNSWiaMThS9///vf0blz5zThy7333ovbbrvN874M+36J6l4xee3YsQO9e/fGrFmzSiGkuOnZZ5/Fb37zG9c8SfDjbxvzLB44kC9jLWksPuzp72r1EgEREAEREAHfBFSg5BuVOopA0RGoBGBhwhnkfJeVjwPQLynGMbulXvc6AL7shqIKt8YvNPgGBfZ1apMTLtk3pMyXWojsdz67OZzELYMBUBiSLy1Xxe5cr5vTU1RF6tly5vfo5yUcn/6SEIhdkDLY18k18fnKdLWoDmBNjAU/dOJinpxavgl+wojXuta4CH7c9tkXyb26JdvNH/H1+XBvcYm5OgPDEvzwLWYUFdZ2yE9UZ+m5SVGP0x8M/M4rwU/EN5aGjzUBPU/HOn0KXgREQAREoMAJSPBT4AnW8kRABERABERABEQgTgQk+IlTtrKPVYKf7Bnm6whU9/Qwgxs1ahQGDKAGqHjagQMH0LFjR8yePdt20RSxLFu2DOeey79RhdPcCuL9uomURdE6GXXo0AE//sgXkZZuDz74oCEusPlwKNXx888/x2WXXYZPP/201L936dIF48ePR8WKFbOGHLaAgQFFJWIIU/BD8cdzzz1niD9++OGHUhyHDh2KIUOG4LDDDvPkK8FPOiKK1Mg12xam4OfgwYMYOXIk6GhjbXTKoqtPt27dPO9HXhf2/RLVvcJYP/74Y/z+97/Hu+++W2rNdBij6PD444/3TFFZnJ2eQeVhh549e2LiRNaglTSqf0bnYagKSQREQAREIN4EVKAU7/wpehGImoBbUTXnpm1wIwDbLIFcBGAJgHLJf7s38d90/PHTegEY79KRRfG0N/7M0ifViSjIfKlTOQl+xgDo72cBOeqTq2J3LsdtLr/F4jnCAn5//u9JN6ZUoQ/3KoVb8wAcTAko7oIfPiuOdIGcb4KfMOK1LrcQBD+ZOkkV473ldS6FKdAMS/DjdsZwPVGdpV7OeX7nleAnV3ea5okjAT1PxzFrilkEREAERKBYCEjwUyyZ1jpFQAREQAREQAREIAYEJPiJQZJCDFGCnxBh5tlQqwDUN2NasGCB4eJSbI3ORiyQd2oUurRr1y40LG4F8X4dhcqiaJ2CkqlTp4K8UgUlhEPRz6233opDDz3UltWGDRtAN6BUsc/111+PsWPHhiL24cRhCxg4ZlQihjAFP06CLBbujxs3zpfYx2utdAmaMoU1SMFbWexZv1G67RmOcccdd2DYMLcX1vqbKSzBD+/Fhx9+OE3sY96HfsR3ZsRh3y9R3SsbN27E5Zdfjo8++qgU7NNOOw0vv/wyatWq5SsJ+bwPfS0gR50aNGiA1av5AtiS1jz5hvUcRaBpREAEREAEioSACpSKJNFapghkSOBMACsSTimVXa5vQ6Nky88fTbr+8J+CFrHT/YDfk7m9SaATgBmW+SgmGpr8/98nBUivZbheJ8HPfADtE4KR/RmOG/Zl+SL4WQagFYB/hb3ADMajLTj3XtuUa78F0BvATBuhj9k17oIfN1EC15hvgp8w4rWmuRAEP1xPy4Sj2ksZ7P2oL8m3e4vrzdUZmCvBT9DPSr85rwNgZeJsrOpwwXsJge4lALZ7DCjBj1/i6leMBPQ8XYxZ15pFQAREQATiQkCCn7hkSnGKgAiIgAiIgAiIQBEQkOCnCJJsWaIEP4Wb753WwolNmzahRo0ahbtah5XR2YhCFacWVrG/Of4rr7yCpk2bgkX7qa1ly5aG21D58uVd81CWRetvv/02rrnmGrz/Pl9QWrr97ne/wz333GO4+Bx55JGgCwldfSg4oajHKhSi28yIESPQp08fR5FQJpsxbAEDY4hKxBCW4Gft2rWGWG/Xrl2lkNGZ6qWXXsLRRx/tG2UxOvy4rZng2rdvjxkzZqBcOfMl0b5xluoYluDHSdx19dVX45lnnvEt7mJwYd8vUdwru3fvNnKwePHiUjwPP/xw8Dylw4/fVpZnp98Y86FflSpVUs+TmgA250NsikEEREAERKCgCKhAqaDSqcWIQOgE+MUI7ZhZiO7UKL7pCuAAgOMSgpulCUHOGclmVrSBAAAgAElEQVTOC5MCjH0+I+MD39SEc1BHl/6Mhz/nfFUSL9FZlHBtOSfZP1sBipPgx29RtM9lZt0tV8XuDNRtrmx5Zw0CMFx9OgB4EsBRKQM+nRSfUfTj1gpZ8ONXSODmBOLXBcRvPt1EFH7jtc5VKIIffjE+yi/EHPTL13vL61yKo8MPP88aJ8U5YabWy1nI7xkuwU+YWdFYhUZAz9OFllGtRwREQAREoJAISPBTSNnUWkRABERABERABEQg5gQk+Il5AgOGL8FPQGAx6U5lD/9oarTKlStj507qf4qvrVy5Eo0bN8aBA/z7VnrzK8LxS86twH7o0KGGYMarlXXR+t69e40C/IULWT8TrFWoUAH9+vXD7bffHkiI4neWsAUMnDcKEQPHDUPw4zbGmDFj0LdvX7/ojH7FKPih6xQdTbZu3WrLiu4xq1atAh24smlhCH42b96MSy+9FB9//HGpUPiL2fz589G8OY1Y/Lew75co7hW6hw0ezJqJ0o0it7lz54Jnit9W1men3zjLsh/FvymOSVQSsphRTQREQAREQATCJqACpbCJajwRKDwCnQFMc1nWFwD4BoDPAPBhiG445veY/QCMDYiEYp7pLtfsAHARgA3J/14CwHwzRCbzWadyEvxQsEQXhHUB1xJV93wR/FBQ0y2qRfoYlw+itAIekNL3RwA3AxiXcH9Kf9NP+sCFLPix3i9uSPNF8OM3Xuta4iL4+VXyfOT5ZdesYkYf2z/SLvl8b3HhuToDw3L4oRiWFs50sXNqdJGbE3JWvQQ/fwXQxcc5KcFPyInRcAVFQM/TBZVOLUYEREAERKDACEjwU2AJ1XJEQAREQAREQAREIM4EJPiJc/aCxy7BT3BmcbiiGYAFZqD169c3CtqLsX3xxRdGsf/GjRttl3/88ccbbGrXdvu7mH9yc+bMMcQyqY1uFUuXLsWFF17oOVhZFq3TbaNHjx547rnnUK1aNUydOhXbt283nGRWr14NFov/+CPrG35udIqoWbOmIVLo0KEDzj777EAOJJ4wUjqELWDg8FGIGDhuGIKfF154AW3atEnDVLVqVVDMVqdOnUAIi1HwQ7EjXbfeeOMNW1aZimlSBwtD8OMkfqlbty6WLVtm3JNBWtj3S9j3itv5PH78ePTq1SvIcl3vOZ5Ta9asQfXqrEko3kYhZ4pwjIUhDYqXiFYuAiIgAiIQIQEVKEUIV0OLQIEQOAXACgBub1/oBOBZAGMA9EmuO5PCfV7KefjlWC0Xfqaw59Gkgwu7UiRP4dE7WXC3jpc6TJiuEVmEaFyaq2J3zkVBzR0OAQ8BcH+2i8nw+ooAxieL1a1D8Muw7gAo3vIj9uG1hSz4+TThglUfwDYPzvki+PEbr3U5cRH8uIkmuB5+Kc7nfoooy7Ll+72VyzMwLMGPV+65pijOUy/BD89vzuvVJPjxIqSfFzMBPU8Xc/a1dhEQAREQgXwnIMFPvmdI8YmACIiACIiACIhAERGQ4KeIkm15M2ZxrbrwV8s3UI4yl0kBx4QJEwp/1TYr/Omnn3DDDTdg8uTJjuufNm0aOnfmi2Wzb04F++eff77hmFOpUiXPScpK8EMHFIp2VqxYYbhCMd7zzjvPM95cdghbwMDYwxYxmDyyFfy47d1MBSDFKPjxcwZ07NjRELeVK2e+vDn4rs5W8OO2XzJ1Igv7fgn7XnEStPEX0UWLFqFJkyaBElFWZ2egIMu48+jRozFw4EBrFBMTRT89yzgsTS8CIiACIlCYBFSgVJh51apEIEwCfACbCoDOO06NzhS3AlhmEepk6lbBlx5ZhUN2c9Lq+EYALwGom+zAf2ubEMPQjSfT5iYceB0AX9yzO9PBPa6jA8RDSYHNhx59cyn4cXI9YogtkzmICInjsIcl3XvsnpH4xSpFZz8ECKqQBT903OIbj/Z78MgXwY/feK3LiYvghzG73U/8Od8m9EKAvRukK8+v3gBuAvClw4VxuLcYeq7OwLAEP35yn+lnptse4JvTKKA93qGT3/0mwU+QO019i42AnqeLLeNarwiIgAiIQJwISPATp2wpVhEQAREQAREQAREocAIS/BR4glOWJ4efwsw3/wjdw1zaqFGjMGAANUDF2RYsWAAWzLPw3641a9YMc+fORYUKFbIG1K1bNzz99NNp44wZMwZ9+/b1NX5ZFK1v2bIFbdu2NVxQDjnkEMycOdPWqcjXAiLsFLaAgaGGLWIwl5+t4GfPnj3GvqWTT2q75JJLMG/ePBx5JP8u6r8Vo+CHdGbMmIFOnfhiaPtGgRuFbmeeeaZ/mCk9sxX88B684IILQNeb1HbddddhyhTWbgRrYd8vYd8r999/P4YMSX/h5xFHHIHly5cbjmFBWlmcnUHiy4e+PXv2xMSJ1PiUNKp/RudDbIpBBERABESg4AioQKngUqoFiUAkBK4E8LzLyHTzeTIhKqALjtn4cDcjw2iaA2Dhv9P3od8BeDAx9j2WPixkfyLD+czL3Iq7eV5S4FLi1J3lXKmXm4wpnCp5OZDDHLkqdqfTB/N+mU0cW5NuJHRkyXXrkhShpc67HUAjAO8GDCjugh8+L450WLNfB49cCn7CiNe63DgJfuiWRdcsp8YzsyuAAwH3sFd3CnmeSZyrfGOUm4tQHO4trjVXZ2CYgh+3fc81ZeJu5ZV3t/s6iAufBD9epPXzYiag5+lizr7WLgIiIAIikO8EJPjJ9wwpPhEQAREQAREQAREoIgIS/BRRsuXwU7DJ5hvW6puro+CFopZibW5F4GRy+OGHY+nSpbjwwguzQrRz5040bdrUEM1Y24knnmiICU455RRf4+e6aH337t2GuGfx4sVGfGEKoHwtOECnsAUMnDpsEYO5nGwFP24Ckpo1a2LNmjWoXp21I/5bsQp+PvvsM1x88cW2YhqT3vXXX48nn3wShx3GWoXgLVvBj1tuMhV4hX2/hH2vOAkkSZ/uP61bs/7Bf8v12ek/svzp2aBBA6xevdoaEAse+cZyNREQAREQAREIm4AKlMImqvFEoDAJ0H1maULAc4bL8niemAIdviHhYgCfZYijWtItyHTvsRvGOl+QwmW3kH6bELesSIgnfuXQaR6ADlm6CNkNzTfbzAXQNPmfVzy45arY3S0PmTixZLgdSl12LIBXAdSzGSxTh4y4C34oIKGQxK75dfDIpeAnjHita42T4KdFUszodC9QzNiQX4OGcbNYxuB5zHPlxaRbm52gKC73FpeVqzMwTMHPRQCWAHCyLWdOGgNIf6NU5pvh3ORnqd3b04Kc4RL8ZJ4DXVn4BPQ8Xfg51gpFQAREQATiS0CCn/jmTpGLgAiIgAiIgAiIQMERkOCn4FLquiA5/BRmvncCqGwubdOmTahRo0ZhrtTnqubMmYOrrrrK0eWne/fuGD9+PMqVc/rbmPdE77zzjiEq2LVrV6nOQ4cOxT338OWw/loui9Z/+OEH9OnTBxMm0BTq5zZ8+HAMGsS/b+ZfC1vAwBWGLWIwqUUp+MnUAcVtrddeey2mTZsGm18CPDdCLvesZzA2HejuRZezRx55xPHybJ2t3AQ/55xzDhYtWoQqVao4zu+Wm1q1amHVqlWgeDBIc7tfhg0bhjvucKrbsZ/FLcZ+/frh0UcfDRIe3AQ/mZxDbvuQ7CiSO+mkkwLFWGiduQdTPqNqAthcaOvUekRABERABPKCgAqU8iINCkIEYkGADxL9fEY6GcANAOwtnP0Nwi9ohvrrikyFHqnD82FwEYBzXOal+8Y0n3H57XZ50jmIv/O7uW+Y4+Wq2N1NBEInEDqG5Lp1BDDdYVI/7kh2l8ZZ8MO/GXA/XmuzsI0+9xMvzZXgJ6x4rcuNk+CnTlLQUdXlxpkEgI5lYbn8UOwxE0Cr5LhOTmhxubeILldnYJiCHz9CVr+OXH7PXbf4+Xk+1udAEvz4BKVuRUlAz9NFmXYtWgREQAREICYEJPiJSaIUpgiIgAiIgAiIgAgUAwEJfoohy7+sUYKfwss3lT2bzGVVrlwZdJ4p9rZv3z506NAB8+bxpanpjS4/r7zyiiHYybSNHTsWLHq3tjPOOAMvv/xyoCLzXIonGFvz5s3x448/loRNAdCYMWMyEn5kys7vdRRu0Y3IrmUiEOA4biIGCsEmTpzoN7xS/dzyeNFFF2H+/Pn41a+cXu4LbNu2DfXr18enn35qO39QIRnvgSFDhmD06NG24zm5yHz33XeGUK5ixYqOHHK5ZzNKBoB3330XjRo1wvbt2x2H4Hm5cOFCnHfeeYGn2bJlCy644AJbFyE/jkxvvfWWcf7s2bPHdu7p06ejY0fWSPhrO3bsQM+ePcF7xq5dd911mDJlStqPKAZhru2cjrIRjFFcyJg49pFH8u/5QI8ePTBpEutN0tv5559v5KJSpUq+Fsw9SoFTp06dwD2b2pxEcgcPHjQEMEcffbSveeLcieJfiscsjepUZxVanBer2EVABERABPKBgAqU8iELikEE4kHAy53AXAXPlZZJAUs2K6O9M12FDvcxSKeE+9AMH/38dPESNvH3c9pzr/UzmI8+1kJqroGCIq9C/1wVu3d2EDe9n8hNIwDbfKwv7C5u+bky6WASdM44C37cRGpBhHe5EvyEFa81x3ES/JhuXjxDnBq//KXL78tBN7JD/2uSIrndSee1dxz6xeXeYvi5OgPDFPwwbi8h6xtJl7ew/kg0MOFYN9Im30Fd+CT4Celm1DAFSUDP0wWZVi1KBERABESgQAhI8FMgidQyREAEREAEREAERKAQCEjwUwhZ9L8GCX78s4pLT/5hb4EZLAUDdIZQ8y74v+yyyzB79mzfBeZWpt988w1atGiBdevWlfxzpo4hbuKJqlWrYuXKlahThy9uzK4dOHAAXbt2xYwZpWtXGPfdd9+Nvn375l0R/IMPPojBgwfbLjxTwc9LL72Eli1ZM5TenEQRfshnK4LZu3cv2rRpg8WLF9tOV716dSxfvhynnnqqZzgffvghrrnmGrz55puOfe1ESBRoUJRBodDZZ7NGw765rTVTNyLPRQXsQEEI94iXq021atXAPUFXHr+NnOggtmTJEttL6BzGn5GxU/MSeJ177rlGXH6EKcuWLTPu7c2bnY1b7BydPv74Y+O+/6//+i9wf6U2N1FS3bp1wXnJz67RQW3gwIHGfr7wQtbXAaNGjcKtt/JFyfZt6tSp6NKFL3d2b7xXbr/9djz22GOOHStUqGDER45mo9jnoYceMpzdbrvtNq9pYv9zCqgo8LS01cm3Msd+bVqACIiACIhAXhJQgVJepkVBiUBeEqDKfyGA8z2iC0sM4lZgbA0haOGyF1z+Mj4fgNt3sR8BoCsPHVSyaZyDDzkPJgdpA+AFHwPmotid1tr8IsrubS78wseM2Ue4oXXhG06eB3CZw4iM1f5tGu4h5FrwswMAv3jYEAKZ3yZ4rEgU9ae+qSao8M5N8JOP8VrRxUnww7j7Ahjjkft3AVwK4Kss9wjfJkLh0GnJ87ttQiyzz2bMON1bDD8XZyDnCVvwc2byfq3skNeg963X9uDbsbrbdBqXdOzz68InwY8Xaf28mAnoebqYs6+1i4AIiIAI5DsBCX7yPUOKTwREQAREQAREQASKiIAEP0WUbI8/MhcXicJZ7QDWUZvLYbH+hAkTCmd1Wa6Egh46/VgdbaxDUlDCwm+bg9BxZgoJHn74YQwaxL8J/tLorjFu3Dhbpwy3ZdCRqWnTpnjjDb58r3RjXIsWLUKTJk2yJOHtIMMJ6MZBkRH/Q8HHoYceWmpeOqKcddZZRsG82Y466iiw+J99WWTPPmG1+++/3xCf2DUKOYYNGxZ4qmeeecZRVJCN4OfLL780HF/oqpHaTjzxRKxZs8bT+Ylr5ZqdGh1hZs6cieOPP962C1196NZ05513gg4rbo1jUBxYu3Ztoxsda9q2bYsPPvgAK1aswG9/y1oP+0bXHDoEvffee2kd7IQWgZMU0gW7d+82HKKcRFTmNBQp0VGndevWnmfBhg0b0K5dO7z/PmvPnNv111+PJ598stR5QNGdee/wf9PBh2eUU6P4hcIZJ7elb7/91rg/6Dbm1Sho4llSpcrPBi8Ug1155ZVGfKtXr8Zxxx2XNoTbnubZ9NxzzxksUtvatWvRrFkz0LVn7ty5xrnARvFi48aNwbXbNZ4ds2bNcjzvePZSSHXjjTfik08+8Voypk2bhs6d+SJpGPfDH//4R4wcOdL4D8VIhd7o7pWyThZo9Cz0dWt9IiACIiACZUZABUplhl4Ti0AsCXi5E3BRLGTvH9Lq/BTG+3XF8RuSX2ETC/J/D+BjvwPb9KNAZSaAQwDwzTQtEkXY3/gYLxfF7k6F6Xyopthpi484w+7iJQLjF1HOX844R5NrwQ/tbhvSzDoEQL0AjLcZh+I8J3GH3bRugp98jNe6hrgJfk5Jij5O9Mg//1DQh1+NZLhPeJbxyytTIOfmhBane4s4cnEGcp6wBT/8Yp73q50Ix0zzPAAdHIRZQbaCk5tWJvezBD9ByKtvsRHQ83SxZVzrFQERKAYCfBZ2csUshvUX0hol+CmkbGotIiACIiACIiACIhBzAhL8xDyBAcOXw09AYDHozj/a9TDjpIPCgAHUAKmRgJM4x6RDd5tJkyahW7dunoX+5jV2IiK6KNA5p1Il/g00WPv000/RoEEDbN261fbCPn36GCKOIKIku4HciveDRezd+9e//rUhZujVqxdq1KjhfYFNDy9BBF16mIvy5csHGr9///4GT7tm53rjd/B33nkHFOTs2rUr7RI/ji+86LXXXkOjRo3w/fffO05Lto8//jguvfTSEkEWhS0UX1DQ8PXXXxvXnnHGGfjLX/6C7t2744sv+KLi9EYx3H333Yd//vOfuOWWWwyHmN69ext8rKKu1CspeiErOt3YNavQwi+/qPpt3LgRl19+OT76iC9Odm/sN2LECPz7v/972v1GVy86Bj3yyCOGeIRnh5OQ0JyF4/FsIX8KWU444QQ8++yzJXuWZ0anTqyTcG50qJk4cWKpmOgORGEnxWEUebHRsaxfv37GeOa/pY76hz/8wcjvq6++auT7u+++M9br5Lrj5TpFgQ7XQMEizydyoSDtpptuAl2gFixYYLA3G/cphUCvv/6644IpQPrTn/5krMUUOnFciogYP4VzbOxHQRVFTBRr2TWK2Xi+U+REgeD8+fON++Lll1/2FN957ZU4/JwiVO4dS6PKaXQcYleMIiACIiACsSSgAqVYpk1Bi0CZEfByJ+BbAhrzvQEhReg1H6fx64oTJCRamE71ccF2ANcm3Fpe4VdZPvqbXfg9LwvJ+VB0RPIfuwKY5nOMqIvdGR+fQW5OiYdr5MPwsz7jDLublyghqMjFjO8kAHxotRNgZFIcz3HdBDTk2DS5b7JhxLd0zE18LUUXeWv7MbEeOlXR2cVvi1u81nXFTfDD++tPAO70kZxJSScWO1cet8tPBjALgGmLzS90uE92O1wUp3uLS4g65yamsAU/HPf/JQR/rwJwevNWJvevXVpp2700IYI8POWH3FO9E/vP/q0+9htEgh8fN6u6FC0BPU8Xbeq1cBEQgQImMCLxnMW3a96VfE4s4KUW/NIk+Cn4FGuBYRBgPQ1rM1h/wpqlbF62HEY8GkMEMiFw8OBBo57pz3/+s1HvxJdHL1++3HhheqaNtaB33XUXpkyZYtRUnX766cbLzfly5WzrQDONqZCuE99CyqbW4peABD9+SRVGPwl+CiOP1lWsAlDf/Af+wsGCarVfCFidHZy43HvvvYbTj+lEYdeP4qGpU6eCLkpW95SrrrrKKKrOROzDMSkiYDG6U2NR/cKFC3HeeedllVaKACjwmDePL/jLXaNrzKOPPhq4wH79+vVo2LChIUqwa5n8Yk2hBAU1Tu4shx9+OF555RVDuBOkMY933323IZ5xan6EW0FyRMEDXXoorKBLlLXx4ZmiHQo2nFyH7OKkaIQiKq+9TGeswYMHO66V7j/cZ0ceyb/jln0zHWfsxFh20VFoQletY489Fv/7v/+LZcuWgcIhs1WrVs34soKiFDtHJ7sxebZQjEn3JfOc+eqrrwzh1rvv8oXO7s1036LIinm1NvP8ouOS2z2TOoMfV7J77rkHHN+tUVDD+5GiQlME5TQ2HYv+8z//02u5xs+rV+fLkWGMa20U7VA49Zvf/MYQVD399NO+xgvrLPU1WR50opCU7k2WxkItFq6piYAIiIAIiEAUBFSgFAVVjSkChUvASWBgrtirqDwoGb4phA4VLR0u5ANfg4Qjpv3bMoLO9kt/vhXmRQB+v2SYnCwG8uN6c1TiXQi0PaZ7kdlWJAVATsX4qSuJWvBzfrIg3RQjmfNn6ziSeUZ+vtJrP/AtLLTaJk+/7d+SAqbfuVzA/fdSys/5XT1demj7Xfph/+eObgIa/pxfzjzoN0iHftyfFJulFvRzP94Y0BkmbvFakUQt/ohC9HEqgOX8CsXHHqD71/UJ15d0u+70i2n5TncYusjwrGHj73pXAZjjMlec7i0uwy3n8wHQPW2/w3oPS967B5PiVDfhSxS559nB+9/NjWxZ4mxpBeBfPvaHXRcnURm/qOO5FdSZ7lcAyPUim8koRrsk6VKXYbg5E3BlGp+uEwE3Anqe1v4QAREQgcIjcHTS0Za/I1NATbH+ksJbZlGsSIKfokizFpkJgVRxhHUMCX4yIapryopAqmDNjCOTukTrGtxeUM26O9apSvSTedbFN3N2ujLeBCT4iXf+gkYvwU9QYvnfn5X+JW9yY/F5po4q+b/UzCPkg8bYsWMxcOBAR1cOOqc89NBDoHOM1TXGfEhh4TudIayNjhN0o3ATCjlFzaJ9CmEoAPByCuEvkU888QSuueYaw9ki0/bmm2/iyiuvNJxcctkokGCBPsUNftrnn3+Oq6++Gm+8wXoH51avXj1DoEIFvFf79ttvDaHBX//6V9euvH84Jp1V/DTuj8mTJ+PGG290zSMdYejA1bdv3xJnHrvxg4pTrGNwb1BQQRHEoYceaghD2rRpg8WLF3suxY/Yh8KmF1980XCRcRJimROZoqOjjjLrAjxDiLRDWHufYpM5c+aA4hE/Yir2f+CBB3DFFVfY3rt2jmF+QfC+4n6mOIm/zFHQVr9+fdA1zKv5EftwjI8//tgQEaWKbtzGd9tLdPlp3769rz1pN0fqvuI95eRQZL2+2MQ+XDuFWCkit5oAcnv4e21E/VwEREAERKCQCKhAqZCyqbWIQG4I9EoWk9vNxrcO3BNyGJ1dnG/GJd0vgrjr+A3PSUzhdj3FF1OShfwsrP4h2Znf/9Fpgy4+dA86xDJIJiIVt2L3TMQe1jVR7ESR1WUpC+UXFCyi9ytK8ss5aL9Hkzl3us5vnBRGdEvuZa8v7Lhuq1iC39PTibUFgN87FOV7CWgo4uD13wQFkOxP8d3MpCjAOgS/WGDuPg84btzitS7PbU/wTSPMczatXfKesBuDX4DSran0G338zebXScwcja5jI5PCH/NsMX/GokSKU+ga9OuU6f2eCXG5t7g8t88FCkB5fn/mkAZaWi8A8Gcfn1dR5d7pnLWGzHP+4YDuceb1ToKyIE5y1lgoTKMLGr+fsmtXJkWy/nZ+eq+oRXuZxqXrRMAPAT1P+6GkPiIgAiIQPwIPJEXaZuR0MabwJ4iLavxWXXgRS/BTeDnVirIk4CSOsA4rwU+WkHV55ATcBGvm5NkIfg4cOICuXbtixowZtmvJZuzI4cRgAvGNQZIUYmQEJPiJDG1eDizBT16mJeOgagDYZF7NguZUp4+MRy7QC+nU0b17d3zyySeuK2ShNN1J+AuCXaE7xUFPPvkkGjduHEhtTVcQ2j3SdYFF+V5Cn9QgKeioW7euYRdJZ6EWLfg3/WCNYpprr70Wr732WrALs+ztVnDPmEaPHm0Up69atcozP6mhnHDCCbjooosMxxu6qJx88snYv3+/4XLz0Ucf4a233jLEQ0F4cw9Q6ECXl/PPP9/YN2yMka5MdFphDtesWZPmuOKGijk866yzDHcS67jWa/7+978bbkxeohrrNVbXE+u/+3Foadq0KaZPn46qVaumhU6hzGOPPQa60XDvBjljKHKqXbu2IUJh/s3cZLmVMr6cVp433XQT5s6dm9EYVrEJzwUnwQ/X3aVLFwwaNAh16tRxPSMooho3bhxuvvnmQPuTohoKzU466aSStXg90Jgde/XqZdxvfoWKQURJ55xzjsHXGlcq7C1btoDOX16CPut1qWI282c8x+ja9f33rG2zbxRGvfDCC7jwwgszynscL6L4t1atWtbQd1EDFMe1KGYREAEREIHYEFCBUmxSpUBFIG8I1AZA1+rjUyKizS+dA9aHHOkpSceWE1PG5flF5xUWbkfR+F3sbSG4sHjFlklRt1txNOdjgT8dhOycZ9zioYhkTOKFAz9/kfJLo73tFQB+sdD1WlV0P2dh+fMewz+XeCNzDxdxUt0kI/ONMdy7fHuzVYhlncIqLKM4aEiiCH9oQlRAcVGbDB1+OH4muTfjshOL/Jh0d6FgK2jzEvzkW7zm+nifTgNwrcOC3XLkl5Hb/cbv9y+gybHfwSz9uJe4t3pmcO3XFgcbnsVOorWPEuc1BS5+7t243FvERSevRQCc/mZ2R+KeHm4jlqmTEF/OS5zrPOv8ON1ElXuu4bykm3PJC+FS9kGm9zP3wpNJVyjrkNk4tJEbi1zTv4D+eYZUUWTQLU3XO+bMroVxDweNR/1FIAgBPU8HoaW+IiACIhAfAhRoU0heMSVkiqAp/El1gI3PyoorUgl+iivfWq0DAT/iCOulEvxoK+UrAT+CNTP2bEQ5rItiTdkXX/BXAfs2cuRI48X1asEJiG9wZrqicAhI8FM4ufSzEgl+/FCKT59m1oIEFtVTLKHmTuCHH34wHFzorOMl/Ekdia4vQ4cORfPmzcjewkcAACAASURBVF1dWpwioPPK00/zpZDZN4pOKCjIpO3btw8jRoww1kLBQa7aJZdcgnnz5hliKmtbv369Ia4JInCxi9n6y/a//vUvtGrVChR5ZdusD6NuQo+g87g95K5bt85w0vHaoxRC3HfffejXr5+tgIO/5F5++eV4//33bcO79957DZtQJ/EHHX3oCpVty+ZBKNu5rdfziwjuwcGDBzsySZ3vd7/7HR555BFcfPHFJeIdu31wzDHHgK5fFIcdfTRfiuqv8R6kyKtz586gE5Vbo2MSXZwoCKOLU2r7xz/+YThppTi7GN2cRDNeUTI+OnRxXW73KPcg3YwqVkz93jp9BgrmevfujVmzZnlNb4iD6IZmJyKiyInzkoldsxNGeU5YAB0WLlxofE5Z2urEG8MaFMDStAQREAEREIH8JaACpfzNjSITgXwlUC7hIEGniY4pAS4E0DYhYtgXcuBO870H4JKEsGV7yPNZh8umIN9PWJkWYHsJfjj3m0kXDHLy0/hAyAc0CkmsjQ4mzOsWP4PkoM9xAJYCOMNjLr4x6PakKOBfAPiFFp1vKNaxWkO/AOAuANMTjjkUAjm1icl5b05ez5cz8PvdtQ4X+BHQUGjUITHe3wNycxIKZCMgilu8JjK+IIPCDzpo2TUKXfhM7fwXenf4PH/4Ok8KGuzaAQCNk2KIgGk0uvtxeslkXF7jtUdTx43LvcW4nYSn1jU9mHTIoYsW10Z3Ojog8Vy/D8DdHu45UeeesVJISaeuIxySzBxeDYDucX4a18a30d+a0tlLBOk1tpcY7P7k2eo1jt3PKb7iG554nkZxD2cSk64RgSAE9DwdhJb6ioAIiEC8CNARkr8/2jU6tlL4QzG5Wv4SkOAnf3OjyHJAgLVlfEHwgw8+iK+/5ntD/DUJfvxxUq/cEeCLwlkntmCB//d+ZVPn5qcOUvdJ5vkX38zZ6cr4E5DgJ/45DLICCX6C0Mr/vgMAjDLD7NGjByZM4N/41fwQYBH7xo0bDfHPSy+9hLfffrvUAwpdOqpXr24orn//+98boonjjuPf9eLfrA4bPXv2NNw+KJAhDzpD7N69G/zliMX0/N904qBQymws1t+7N+gLXmGIJebPn59aiB5/oBGtgMz5sEEHmJUrV5Ywp6DizDPPBHPHveklLqGzzV133YUpU6YYeaRrER2iKE455RS+5Lj4Gu9/uj+RCcU27733XskeN520rrjiClCkd9ppp6W59FgFPzwj+OYFOjbZiXD80uU9RXecsWPH4r//+79L4qHb1HnnnWcIblq2bOkpqPnwww8NNyXuHbpa0emF6+jfv7/nXnGLlWIkCmv4hQ7PCja6a3Xs2BG33HILatSg6Zz/xhxs2LDBEPNQWPY///M/xsWmM1S7du2MNdvxt87CPf3EE08YYiOOwfxR9HT77beDIsNscuJ/NfnVk2d6yptAWFSWydt+82thikYEREAERCCfCahAKZ+zo9hEIH8JUOxDgYS19QbwREQh2xUb04mmf0TzWYdlAfWjALi+MBtdCygi2J3BoLSMZUwU4ni1sYkO9wBg0btTo9DlGQC/S+kwJ/k8ssNrkhz/nMXsI7Kck+4Zf0wILkYnCuT/b7JQiwIyP82P84YfAQ3n4pd2dCOiiM7Pm33obMI3cKS6gtAd46GEeOmgnwXY9IlbvOYS2gGgmMHtbyf/mRSzZYLGDxc6at2YzGUmc9Chh6KPizO52OGaoEIRc5g43FuM1UkI6gchizNbeJyJHCcXuec8XqIfnhF0m3vMY4/RfYd/YOI9YW10wOLnV/A/CPw8Cj8D+flA4ZFT+zQpqPzcTwJS+nDfU9B0uMu1XZNOXhkMr0tEIHICep6OHLEmEAEREIEyI8BnLjp6/solAr5og8IfCpjV8o+ABD/5lxNFlEMCrBnr2rUrli9fbtR51a1b16hd+tvf/uYahYQMOUySpvJF4LXXXjP28Nlnn2287Jl7e9q0aUaNpFPLRvBDZ58GDRqU1FbZzSGHH1+ps+0kvpmz05XxJyDBT/xzGGQFEvwEoZX/ffnHF/4x12ijRo0yirzVRMCNAMUfdAdZsWIF6H5BwVOlSnwRZHaNgqE9e/aA9pevv/46Xn31VUPck+o0QjcOFviriYAIiIAIREOAYsCJE6nxKWn0AWYBmpoIiIAIiIAIREVABUpRkdW4IlDYBFKdILYmXTRY9BtFS50vW1eNoDGy4JnuKXzDbxiNjiSdEoKlbIQ0/K6YziJPJsQiv/YRFJ16/gvA8mShO4urWWjdPeFc0yjlehaY0wnnL1mIGHyElHGXbF1RNgNgAbnVWppfePXzERHFPmQ2xUOg4yYW4BgUetGdxmx0GqIAaYPDuHxTB0U9qcIzjkXXoXE+BUNOS4xbvFwHnZpmA/B6iwkZUZBDYU4QQdSpCREcq2Dq+dgXLPIbnoXDmZNYw8fUaV3obnVV0uUr6PVxuLfMNV0OgK92PSTAIukIR7EPz0O3lsvc+93LrGKhkw4dwb5M7uXyCSEMY+X+5tnAzyqzWUWNv7wNLAAsAHTfGZx0Q/K6cgWAawO4wfEz7Pyk2M3rHqYbGt3neE4GuYe9YtbPRSAMAnqeDoOixhABERCB/CUwNBEaX6Dh1d5Ofl/A5xM/L3LwGk8/D4eABD/hcNQoMSZAYUS5cnxnxi/t2WefRadOncCXvNo1CX5inPACDZ17lS9Mtr4wmC9Ab926tVE/adeyEfzwvunduzcmTZoU+tgFmqJAyxLfQLjUucAISPBTYAn1WI4EP4WV71UA6ptLoptDs2bNCmuFWk2oBPjLavv27bF48WLUrl3b+O+TTz451Dmsgx08eBCTJ0/GjTfeaPzizEaHEoqMypfn3xLVREAEREAEwibAN4WsXr3aOmxzAAvDnkfjiYAIiIAIiICFgAqUtB1EQAQyIcDvKemw0yd58YykgIJCnKiaVZDxOgB+kZaJO0428dEBhn/p8yOwcZqHzjR3ZyEMSB2XBd50CnoQQM1sFpe8lgXVfPEARQP53DJ1RaE7DgvjU8VWfPaa7+EUw6L5zklHGa8iLjcBDQv3WybfBJ3qxkEXjjUATPEcBRgUZB1rkwzmiMIxOpZk2+IQLx2obkqy4PfqxwRcNPP3HoD1ibPr66RAh044ZjPHJ/OLaI6cxfjvJ8/I/QHG4L18S0K0MSxFuBFgCDydFK59G+SilL75fm+Z4fJziM43PPv8NAr96BbHt7CntrLOPeM5Kpn7vn4W49GHZ8L1yf0eZDh+6U/h42kAagNomMFe5L3FL7a+Soir+FltVsdYx+Z5xrGtokc/cVrPR+vYfq5VHxGIioCep6Miq3FFQAREID8IVEy43n6ReDGf3zewvptwo7wvKWr+ucBCrSwJSPBTlvQ1d94S2L59Oy655BK89x6/IklvEvzkbeoUWAqBJ554whDm2LVsBD8cb+PGjbj88svx0UcfpQ3/4IMP4rbbboNN4b5y5JOA+PoEpW4FR0CCn4JLqeuCJPgprHzvTLwlkzbARqPNYI0aXi8yKywAWo1/AlaxD6+aOnUqunThS+2ibVTJDx8+HHfcwReIwnjomzdvHo488shoJ9boIiACIlCkBKpUqZLqrsaCPRalqImACIiACIhAVARUoBQVWY0rAoVPoEniZTZ0quF3lhQdUPQTZWMB/pJE8QxfS3lvYiI/b9mNIh46HnC9dPMIIjh4OVnMb//X9OwjPTTplkBnHopXgrhecHY6ZdDF6J8xeiMxi68e8OnMQwEEXTBmOqyPYgu65PR0SEXQAnovAc0FyYL4DgDGJ4v9/e4CCn3uTLrbZOrckTpXHOJtnXT48MvJrR9FV8wBnVLMFub4dI9qBeBfGQR7UvKMo2DD731MkVivEO/ffL63rEh57lF4SiGl1d0mFbuT0C/fcs94Tk+6efHLf7/5N9fBc5yfjWszPMf5pf88/hkgg31rdwkFaN2SP4hy7JDC1TAikBEBPU9nhE0XiYAIiECsCLBQgqL8IO3D5DX8fUit7AhI8FN27DVzHhNgHRjrzf7617/aRinBTx4nT6GVIrBu3TqjjnHfvn1pZLIV/HDArVu34q677sKUKVPwww8/4PTTT8ewYcPQrl27ohL7zJgxw3hZ/JIlS3D22fwKOZwmvuFw1CjxIiDBT7zylW20EvxkSzB/rqeyh39UNFrlypWxcyf1P2oikE6AvzT26dMHEyZMMH54/vnnY+HChahUye+LZLKjav0FWQ4/2bHU1SIgAiLgRoDi31q1alm78E3DQd92KsgiIAIiIAIiEJSACpSCElN/ERABkwB/V6Xgh6KXBsm33kZJh1+E0P3y/yUdT16LcjIfY7PQ/N8AdEy6DfF/W39/55d9/50o3p6eLKDe5mPMsLqw8P23CScTChjohJQaG0UidJChKGFugudSAEGcSMKKM6xx+F0rxQ7MhdV96X8Se5NCK1YwUCzmJY4hN47zx6S7C9/IzH1GUREL6Q8GCNiPgMYUm3Be9qeQjPmis4ZVvMC9xIKxOQD+lnAZ4qslvRyGAoRqdI1bvEHXF8f+FN3QCeqaxFlLR6PqlkWYe4JCForYonpRSD7eW3a5PDrh2tU/KS4xv1jh/f9i4m3soxP31gcx3AB0xKG7V9ukAIdCMO4Js9HtZkvyHKdIZ3kZuN7FEKtCFoHQCeh5OnSkGlAEREAE8o5AUJcf6wL47Eax0LSAz5N5ByGmAUnwE9PEKezoCfTo0QOTJpmGrKXnk+Anev6aIRwCb731Fi6++GLs2bMnbcAwBD/hRBnvUSimatu2LVasWIHly5eHKviJNxlFLwKZEZDgJzNucb1Kgp+4Zi49bv7hln8kNlr9+vWxatWqwlmdVhIqgZEjR+IPf/hDyZh03Bk0iC9czU2zCn769euHRx99NDcTaxYREAERKDICFHM2b84XcZe01cnCySIjoeWKgAiIgAjkmIAKlHIMXNOJgAiIgAgUBYEgApp8ABK3ePOBmWIQAREQAREQAT1Paw+IgAiIQHEQuB3Ag1kslS/cuB/AlIRb64EsxtGlwQhI8BOMl3oXEYEHH3wQgwcPtl2xBD9FtBFivtQvv/wSF1xwAfhi3dQmwU84yX3ttdfQqFEjlCtXToKfcJBqlCInIMFPcW0ACX4KJ98DAIwyl0PlvOneUjhL1ErCILB27Vo0a9YMu3bR5AGGJeSiRYvQpEmTMIb3NcYzzzxj2Lly7vnz56cWo/saQ51EQAREQAS8CYwePRoDBw60dpyYeEt6T+8r1UMEREAEREAEsiKgAqWs8OliERABERABEbAlEDcBTdzi1bYTAREQAREQgXwgoOfpfMiCYhABERCB6AnQfZHuinSWzKZtTDrIPuXDgTabeXTtzwQk+NFOEAEHAhL8aGsUAgEJfqLN4k8//QS+GH7cuHGQgCpa1hq9eAhI8FM8ueZKJfgpnHxPSHwh0MNczqhRozBgADVAaiLwCwHaInbo0AHz5s0r+UcqppcsWYKLLrooJ6h2796N1q1bG9aM9erVw6uvvopjjz02J3NrEhEQAREoNgI9e/bExInU+JQ0qn9GFxsHrVcEREAERCDnBFSglHPkmlAEREAERKAICMRNQBO3eItgC2mJIiACIiACMSCg5+kYJEkhioAIiEBIBG4FMCKksTYnHYP4R8H/DWlMDZNOQIIf7QoRcCAgwY+2RiEQkOAn2iy+++67hrvP9u3bJfiJFrVGLyICEvwUUbIl+CmoZK8CUN9c0YIFCwwXFzURsBLgvmjZsiWomLa2oUOH4p577okcFud9+OGHMWjQIGOuqVOnGk4/aiIgAiIgAtEQaNCgAVavXm0dvDmAhdHMplFFQAREQAREoISACpS0GURABERABEQgfAJxE9DELd7wM6YRRUAEREAERCA4AT1PB2emK0RABEQgrgTo8vMZgONDXMD/JIU/TwLYH+K4GupnAhL8aCeIgAMBCX60NQqBgAQ/0WWRNaM0L3jkkUeMSeTwEx1rjVxcBCT4KbJ8F9dyC3q1OwFUNle4adMm1KhRo6AXrMUFJ9C/f3+MGTMm7cLKlStj1qxZaNKkSfBBfV7BX9zoPPWHP/zBuKJVq1aYOXMmKlSo4HMEdRMBERABEQhKoEqVKti1a5f1spoA+JYvNREQAREQARGIkoAKlKKkq7FFQAREQASKlUDcBDRxi7dY95XWLQIiIAIikF8E9DydX/lQNCIgAiIQNYH+AH6ufA23bQXwMIDHAewLd+iiHk2Cn6JOvxbvRkCCH+2PQiAgwU90WVyxYoVRl/r9998bk0jwEx1rjVxcBCT4KbJ8F9dyC3a1VPZsMldH8cbOndT/qIlAaQLdunXD008/bYvlsMMOw3333Yd+/fqFLsL59ttvMXjwYDz+OL9PAk477TS8/PLLqFWrllIkAiIgAiIQEQGKf1POWSp/qkQ0nYYVAREQAREQASsBFShpP4iACIiACIhA+ATiJqCJW7zhZ0wjioAIiIAIiEBwAnqeDs5MV4iACIhAtgT+D4BDAJj/zf9t/if13/z0sRvL6br/C2AugKOzXYTD9V8DGAFgHIC9Ec1RTMNK8FNM2dZaAxGQ4CcQLnXOUwIS/ESTmG+++QYtWrTAunXrSiaQ4Cca1hq1+AhI8FNcOedDpVr8CTQDsMBcRv369bFq1ar4r0orCJ3AjBkz0KlTJ9dxjznmGMOFp3v37jj66Oy+V9q7dy8458CBA0HRD1vt2rUxb9481KlTJ/T1aUAREAEREIFfCCxcuBDNmze3IlkNoIEYiYAIiIAIiEAOCKhAKQeQNYUIiIAIiEDREYibgCZu8RbdhtKCRUAEREAE8pKAnqfzMi0KKiYErCKNIIKLsrwubPGIm1AlTEFLlHFnmrtsYorJFs8qzG8AjEoIi8YA2JPVSMV9sQQ/xZ1/rd6FgAQ/2h6FQECCn/Cz+MMPP6BPnz6YMGFCqcEl+AmftUYsTgIS/BRX3iX4KYx8D0g+nBur6dGjR9qHZGEsU6vIlsDu3bvRvn17LF682NdQdIZo06YNGjVqhLPOOssQAB155JG21x48eBBUZH/++edYunQpZs2ahTfeeKNU33r16uFvf/sbTj31VF/zq5MIiIAIiEDmBEaPHm0ILi1tIoCemY+oK0VABERABETANwEVKPlGpY4iIAIiIAIi4JtA3AQ0cYvXdyLUUQREQAREQAQiJJD6PB3hVBpaBERABESgCAnsBHBX0vGnCJef9ZIl+MkaoQYoVAIS/BRqZotrXRL8hJvvn376CQ8//DAGDRqUNrAEP+Gy1mjFS0CCn+LKvQQ/hZFvSmB7mEsZNWoUBgygBkhNBNIJ7Nixw3D5WbRoUU7xXH311Rg/fjyqVq2a03k1mQiIgAgUK4GePXti4kRqfEoa1T+ji5WH1i0CIiACIpBTAhL85BS3JhMBERABESgSAnET0MQt3iLZRlqmCIiACIhAnhOQ4CfPE6TwREAERCDGBOjyMyIp9pHLT2aJlOAnM266qggISPBTBEkugiVK8BNekin2mTJlCrp3744ff/wxbWAJfsJjrZGKm4AEP8WVfwl+CiPfqwDUN5eyYMECNGvWrDBWplVEQmDfvn0YM2YM7rzzTtA6Mcp21FFHGUKfDh064NBDD41yKo0tAiIgAiJgIdCgQQOsXr3ayqQ5gIWCJAIiIAIiIAI5ICDBTw4gawoREAEREIGiIxA3AU3c4i26DaUFi4AIiIAI5CUBCX7yMi0KSgREoMAJsArV+h+exW7/nz8Lo485xkkAakTImK4+9yeFPvsinKcYhpbgpxiyrDVmRECCn4yw6aI8IyDBTzgJodhn3LhxuPnmm23FPpxFgp9wWGsUEZDgp7j2gAQ/hZFvPqBXNpeyadMm1KgR5fcBhQFNqwC2bNmCu+66C5MnTw4dR4UKFXDPPfegT58+qFixYujja0AREAEREAF3AlWqVMGuXbusnWoC2CxuIiACIiACIpADAhL85ACyphABERABESg6AnET0MQt3qLbUFqwCIiACIhAXhKQ4Ccv06KgYkIgDNFGpkKOTK9LFY3YjVPWY4cpbDFz5DWmHy5Bx3AbsyzP3iMBfJlw3uF/h91YRzQSwCMA/hX24EU6ngQ/eZL43bt3Y/ny5Zg3bx6WLVuGr776Cjt3csv/0vi38mOPPRaXXHIJWrVqhYYNG6JSpUqRrIDF7Rs2bABFL9OmTUP58uWN+M4+m1+N2Dde89FHH2HSpEmYPXs2Pvnkk5KOv/71r9GxY0f06tUr5/V/27ZtM7i++OKLWLt2LSiAMNthhx2GunXr4oorrkC3bt1w2mmnwSw0jqPghy/I5kvV//znP2PdunW47rrrDEcSp8b+S5YswVNPPYVFixaV2nM1a9ZE48aNceONN+L888+P7IXYn332Ge677z6jzo+uKS+88AJat26dFjL3F/PHtTFWxs78de7cGYMHD8bpp5+e1b3A8Tdu3Gjs3Zdeeglvv/02vv7665IxDznkEJAJ77/27dvj0ksvzWntINe7fv16zJw5E6+++io+/vhj7N27tyS+Y445xjgTrrnmGrRs2bIktlwJfhjLrFmzjFzy3icn3ndHHhnFrwPAwYMH8eGHHxr39Zw5c/Dpp5/a5qt+/fr4/e9/j6ZNm2Z8XvIl9EOGDMHo0aNd91iUgp9c8+VCeXa+/PLL+Nvf/oY1a9YYZ6fV2Yh7rnbt2mjXrp1xz/7bv/1bZOeECb6QPpuyOrAK/GIJfgo8wSnLk+An/vmmsmeTuYzKlSunPcTEf4laQdQEvvnmG+Nh4PHHHy/1EJnJvE2aNEH//v3RvHlz42FBTQREQAREIPcEKP6tVauWdWIqf6rkPhLNKAIiIAIiUKQEJPgp0sRr2SIgAiIgApEScBPQbAXQAMCnkUYQbPC4xRtsdeotAiIgAiIgAtEQ0PN0NFw1qgiIgAjkK4E7Afw55OC+Tbww+C9JsQ//t1p4BCT4CY9l4JFMAQNfPEyRRiaNdUy8/rzzzisRqmQyjnlNalG5+e9ehezvvfceunfvbhSFe7Wrr74a48ePR9WqVb26ZvxzigEonKIQhMIXv+2MM84wXDwodHnooYeM6+2al5DG73xh9du8eTP+8pe/GDVyFCeYzSlO8qFwpHfv3vj2W+9jlYX9jzzyCDp06BBKQX+qMMnKwU7ws3XrVtx0002YO3euLTLW8j3zzDO46qqrAt8H5DV9+nQj11aBj1duKAC6/vrrce+99+Kkk2hsF01j/SP34pgxY0rl1m02xsaXmVN8w3v6ggsuAOttUpvXfe1nRU57LyrBD9czceJEDBs2LFC+uJa2bdvigQceCCQOo/CLIqr333/fDw5ffZxEbXYX55ovzwZ+HnFfBzk7GTtfpN+vXz/cfvvtOProo32x8NupUD6b/K632PtJ8FNcO0CCn/jnuxmAkicZKm1XrVoV/1VpBWVGgL/8UuXPtxLwjRN0AUpVHTM4vg2D/znnnHOMt1LwDQ5UH0vkU2ap08QiIAIiUEJg4cKFhvDS0lYni79ESQREQAREQARyQUAFSrmgrDlEQAREQASKjQBf1/mCw6K/A9AQwPo8ghK3ePMInUIRAREQAREoYgJ6ni7i5GvpIiACRUeAr/HfnBDnVA5p5bQueDThFjQCwI6QxtQwpQlI8FNGO2LHjh2G2IKOGKmtYsWK4IuJ6ebD4msWXb/77rulnBVSr6HwYOzYsRk7jrConO4VHINijNTmJAxgEfYf//hHQ4wQpNWrVw9///vfU1/4GWQIx76ff/45rr32Wrz22mtpfU444QRcdNFFhtMHXZReeeWVUi4p5gUDBgww+lBMZdfyQfDDvfH6668bMdKFw2+cbny8EnDZZZcZjk/HH3+8V1fbnzuJF6ydU8UQdJqioxUdXNwa9yidb+hG5KdRcEfREx2M/IienMZkTSHFJ7fcckuo9YXML8Vnf/jDH9LuSc551lln4Te/+Y1xRnAf8IxIbTVq1DDuTb7kPEzBj5tgy4whbMGPm0iNAqfq1auD/71//35PIRCZ/ulPfzIEKk6NdaU9evTA/Pnz/WynQH28BD9lwZf3A+tqeT9Y3dnMhbGelm5NdPixq7m1AuD+pNiM4h83xn6gFdJnk5/1qs/PBCT4Ka6dIMFP/PM9AMAocxn88JwwYUL8V6UViIAIiIAIiIAIZEyAXzAOHDjQev1EAD0zHlAXioAIiIAIiEAwAipQCsZLvUVABERABETAD4FeAMa7dGwPYI6fgXLUJ27x5giLphEBERABERABVwJ6ntYGEQEREIHiIUArjAdCWC7tKR4DMBzA9hDG0xDOBCT4KYPd4SRgYHH+pEmTcOmll6a5qFBYw8L9u+++21aQw2VQjDF79mxDqOKn+SkqN8exE/xQOEK3njfeeMPPdGl9gsbrNQkL1l988UV06tQJ333H98j80iiIIrtTTjml1L+bYgmKNVLdLFhwzDHtWlkKfvjSa+6TESNGeAobUuP0K55xY33aaacZIohTTz3VKyXGz4PsM/a3iiE2btyIyy+/HB999JGvuZjnp556ytPlh/dT3759MXny5JJxKVKgCK9Xr14lLweneOSDDz7AyJEjMXXqVNcY6C5E5xm/95/bYBQE9uzZE3PmlP5atGbNmnjwwQfRvn37NHER9wUFQhRaWEV7bvs4qMMPhR7cd6lOUnZrCVPwQ4enLl26YPHixSVTUdzDfN12222GcNAqEGB+Z8yYYdQXOYm5mjZtajg7OTmNrV+/Hg0bNkw7S3xtRI9OToKfsuJLXnTleewx/ur1S6OzFx2RuLet+5rnIu/Nhx9+2HBrowjIrvGF+xS1nnzyyYGwBTkz4vDZFGjx6mwQkOCnuDaCBD/xzzfVPT3MZYwaNQpUzquJgAiIgAiIgAgULwF+ocEvSCyN6p/RxUtEKxcBERABEcgxARUo5Ri4phMBERAB+ZE/qgAAIABJREFUESh4AkcDeAnAuS4r5V9xKfrZnQc04hZvHiBTCCIgAiIgAiJgENDztDaCCIiACBQHAb4mfxOAalks938BPAFgGICvshhHl/onIMGPf1ah9HzzzTdx5ZVXgq4F1kYRBV1aWLju1lavXo0rrrgCu3btsu125513Gs4VNsWyJf2DFJWbF6UWVdM9h+vYvj07TR7FA7feemvWbFmAzvpCOndYW+XKlY3Cfxb3uzGh8IfuRhQIOBWvW8fNteCH61u7dq3h5rNgwQLfvKxxBhXPuE3iZ78GESZZ5zLFELt37zaELVaRh9fC/YhMKB7p0KEDVqxYUTIc9zLFMieddJLjFH6ckZo3b27st2xEP8wT7/FUxx66VlFoc9RRR7liCCLE8yP4yXTv+cmFVz75c7sz83e/+x2effZZQ5jl1j7++GO0bNnSUTCWiejwX//6l+E4tWzZsrSp/fBMvais+drdD4yRAsnBgwd7OvR47bdq1aoZIr4LL7zQM92F+NnkuWh1sCUgwU9xbQwJfuKf71UA6pvL4C+qzZo1i/+qtAIREAEREAEREIGMCTRo0AD8AtPSmgNYmPGAulAEREAEREAEghFQgVIwXuotAiIgAiIgAm4ETk86vLf0gekFAH0SL4ja4qNvVF3iFm9UHDSuCIiACIiACGRCQM/TmVDTNSIgAiIQPwKs2B+RYdg/AJgE4D4AX2Q4hi7LjIAEP5lxy+gqCiBatGhh6yRDxxSKBfy0adOmoWvXrrZdKXChkOHMM890HIpinUaNGuH7779H9erVjX4stHZr1kJ2O9HRCSecYMRfv359Q+zw1VdfYebMmbZF8dZ5TjzxRCPeVOcdPxzMPm5in4ULF+K8887zPRwdkigG8RL95FrwQ/ELayfpQsSc0d2EhfpWJxe7RZpxZiKe8YLmJZZ45ZVXSoRWjJn77euvv/Ya1hAHcC/16dMHEybwnfFAlSpVjOvpROLWGNPzzz+PihUr2najcw7dSpYsWVLy86FDh2LIkCFpjjl2A3B+usrwHnRqfJEtxUN0DAranMQ+Qcf0m28/ApUDBw4Y5w2FTORKRxxy9MpFGIIfuofxzLQKCxs3boznnnvO0Zknlbnbecm+QdmGLfgpS75OYh+6SNE5yU0kaeXM/daxY0dHMSI/l/ycxYX22RT0/lf/XwhI8FNcu0GCn/jneyeAyuYyNm3aBNqWqomACIiACIiACBQvAX6Jk/KmopoASr/6qHjxaOUiIAIiIALRE1CBUvSMNYMIiIAIiEBhEuD3vIMBVAVwLICG/Dt9BktlRQDfAsG3PL+eLAbLYBjPS+IWr+eC1EEEREAEREAEypiAnqfLOAGaXgREQARyQCAbd5+nANybdAfKQaiaIoWABD853BIsoqZjQmo755xzsGjRIkPU4Kft3LnTEFKwGN6uUcBAJxinRpEIXRlOPvnkElGClxOGKQygEw6FJ+bf7emM8sADD6BOnTq2xeFvv/022rZti08//dQxnjFjxqBv375+lm7bx06kQ0EMBUd0iAnSKB4aMGAAHnnkEdfLci34YTBkyPpJU0iyb98+9OvXD5MmUS9p3xjn5MmT09Z0zDHH4D/+4z8MMcXpp58O5vUf//iHIWShmMJL8GTO5iYMoCBk27ZthmvVoYcealyyYcMGwx3FbT9Q8MM8cN+w0bnJ3B90daFA47vvvrNd8PDhwzFo0CDbn1Go0a5dO8NJy2xBxR68juKG1q1bl3IIsk7IQvXp06fjmmuuCbL1jHHtHI28hFVOk9AhiMI+NxcuP4Ifjk9BIO+p4447zpiO++Whhx7CHXfc4bjGbAU/do5UtWvXNhyfeHb5bV988QX4cmGOZ9eYL+557g0/LWzBT1nxddpv119/PZ588snAgjUvkRldwShsPfXUUx0xF9pnk5/9pD72BCT4Ka6dIcFPvPNNZQ9tfo1GhScfVNREQAREQAREQASKlwDFvyn25fQo9/eNZ/Fi08pFQAREQATCJaACpXB5ajQREAEREIHiIcBXxa4BwJc2hNWeBtAtrMFSxolbvBFh0LAiIAIiIAIiEBoBPU+HhlIDiYAIiEDeEuif+Lude3V8euh8rvsTgE/ydlXFEZgEPznKM4UPLL5///3302bMpDCejiT333+/bfQtW7YERTDly5cPtLqxY8caAhK7RmHA448/jnvvvbdEeEIhCd02vFwgKCS59NJLU1/uWTJNJus3L6ZQqWHDhmkORTfffDNGjx7tGZvdWjdv3mzEy7GdWlkIfuxicdtX7M84KSKheIYiHuaRrjkUo5ginNRxt2zZYrjrUHjj1apVq4alS5eiXr16Xl1Lfk6nmE6dOjn2p9iAgisKVuwERR9++KER/5tvvllqDDdhDAVEDz/8cCkx0LnnnouXXnoJRx99tO/YzY4UDdGFyEkYRVHDq6++6vsF94zv7rvvxn330ejul5YJX+v1TiJDs49fwY8dIC/hYTb3tZN4ZOrUqejSpUugfO3fv9+4Byg2cWr8OfdluXLlPMeOQvCTa7529wNjoBPX8uXLXUU5boDWrl1bShCa2jdT8VocP5s8N5I6uBKQ4Ke4NogEP/HOdzMAC8wl0Opz1apV8V6RohcBERABERABEciKAO1dUyzM+VbnBlkNqotFQAREQAREIBgBFSgF46XeIiACIiACIiACIiACIiACIiACIkACep7WPhABERCBwiZwOIDPWSfqY5n8TJiZ+GwYCuADH/3VJXoCEvxEz9iYYeXKlYY45sCBA2kzZlIYP2fOHEf3mqCOQWZA69atA2Ohc4xdYwEuC8VZtE0nmOOPP943PToOUSxk1zgOawPp3hGkMc4OHTpg3rx5pS4LKrawm9MtXvbPF8EPY+nWrRuefpoayvTGXG3dutUQz5AvWdGNyavRaeOPf/wjRo4c6dUV3bt3x/jx432JJTgY3X3ouMK47BrjZB839x3G9/zzz2PEiBGgoOPGG280HIsqVKDhXHpLFZ0FdXVJHZF7jyIq1rE4tSDOVU4CIjfHIs/EJPbGZ599hosvvhh0ubFr2Qh+OF6PHj0cHaYyOdc4ppP4KdPxvO4R/rxmzZpYs2aNIXjxarkS/ETFl+O+/vrrhqgx1SnrzjvvxJ/+9KeMhJJm7rhn3ZyfMpkjbp9NXntIP/cmIMGPN6NC6iHBT7yzOYBujOYS+IsBleVqIiACIiACIiACxUuAb98ZOHCgFcBEAD2Ll4hWLgIiIAIiUAYEVKBUBtA1pQiIgAiIgAiIgAiIgAiIgAiIQOwJ6Hk69inUAkRABETAlcBNAMZ5MOJnwVwAdwF4TzzzioAEPzlKx4svvogrr7zSdrZMCtnXr19vONukFmxzgiDF69aA6OxywQUXOIoD2JfuGhR3VKxYMRC51157zXA4+v7779OuY2HvokWL0KRJk0BjUnTUtWvXtGuGDh0KCnayae+8844hlNi1a5ftMPkk+KHTEx2f3Nppp51mOJxQDOW3UVRDpx+vus3KlStjxYoVOPPMM30N/eWXXxr7bNOmTY79zzjjDFAEc9JJJ/ka060TRXbcJ3RwMdv5559viHUqVaqU8fijRo3Crbfe6ni93zm++eYbtGjRAhQ1WNuJJ55ocD3llFMyjpHiGbp2jRtn/zGdreDHzUEok3ONC3U626ZPn46OHTtmxMIrV0HOzFwKfqLg6ySUzHYvmInxch3LZJ64fTZltEl1USkCEvwU14aQ4Cfe+aa6p4e5BH7gDhhADZCaCIiACIiACIhAsRLg21smTqTGp6RR/TO6WHlo3SIgAiIgAmVCQAVKZYJdk4qACIiACIiACIiACIiACIiACMScgJ6nY55AhS8CIiACLgTKAWDFttsr8Wm9cQeAf4pkXhKQ4CdHaQlb8OPmkkKhAN0qgoolvIQYmYp9iHj79u2Ge9B779lr/mbPno127dr5zsbmzZsNh4qPP/641DVBxSdOE7oV9fOafBL8uIkCGCvFPhTP1KpVyzdfs+NXX31lcKZDkFsLIrLy2gucZ+rUqYa4LIxmJzajA8mwYcOyGv6VV15B06ZNDUcau1auXDksWbIEF110kes8Tvmj2IouQTaF74HifuGFF9CmTRvbazIRX1gHchPSZCL4ocisc+fOmDVrVql4KQBbunQpjjvuuEBrNzu7CQ7ZJ4grWi4FP2Hz5VrpDnfVVVel7dtM8uWUjLFjxxpCM6dG4Rbvcd4jflqcPpv8rEd9vAlI8OPNqJB6SPAT72yuAlDfXMKCBQvQrFmzeK9I0YuACIiACIiACGRFgJbOq1evto7RHICzP3JWs+liERABERABEbAloAIlbQwREAEREAEREAEREAEREAEREAERCE5Az9PBmekKERABEYgLgRsTYp8nHILl3/HuBPBGXBZTpHFK8JOjxG/YsMEo/N+xY0fajEGLnzmAWwF0pkX8UYxpLnb//v1o37694TJj14YPH45Bgwb5zoaTSKJly5ageKh8+fK+x3Lq2KNHD0yaNMn2x3ER/GTi7JO6YApG2rZtix9//NGRqV83Gw7gJaYKU3jA+fr3728IZ8yWqaNU6uLfeustwwVqz549jly89rWTcC2sGBmYW5yZnhXmgsMWMjoJc66//no89dRTGYufvNyqHn/8cfTu3dvXmZFLwU/YfOnuw3uZ7lapLQwRnDnmZ599ZtwbX3zxhS3Tww8/3BBwXXjhhb6Yx+mzydeC1MmTgAQ/nogKqoMEP/FO504Alc0l0L6xRo0a8V6RohcBERABERABEciKQJUqVVLtsmsC2JzVoLpYBERABERABIIRUIFSMF7qLQIiIAIiIAIiIAIiIAIiIAIiIAIkoOdp7QMREAERKFwCnwNItYxYDOAuAK8V7rILamUS/OQonQcOHDAcD8aPH19qRhY+0ymExdFBWhQF0BQuUDCzcuXKtFCyFQZwwG7duuHpp5+2XaaXMMJ60bZt29CoUSO8//77aWMFGceLt5tzTlwEP2HE6SYSMBkG2R9egp+gbk9uebRzEzr++OOxatUq1K5d22sLuP7cy3WEF1977bWYNm2ao1DFyQmFbkyMkW5d2bYozgozprAFKaniLHMenpu9evXKCsXBgwcNMeDdd9+NDz74wBjr9NNPN5ye6C7m10kpzoIfN6ejMO87ul7dcMMNmDx5smPO+Hn46KOP+sppXD6bfC1GnXwRkODHF6aC6STBT3xTSWUP7X6NRpvNnTup/1ETAREQAREQAREoVgIU/6bYS+8CUKVYeWjdIiACIiACZUZABUplhl4Ti4AIiIAIiIAIiIAIiIAIiIAIxJiAnqdjnDyFLgIiIAIuBP4DwFOWn68BcBuAdKWAMOYzAQl+cpgdCiceeughUEjC/12vXj2MGzcOdDQJ2qIo4o+6kN1NQMOiezpM+GkzZsxAp06d0rqG6YrCwSX4+QWxE3NrEihs6dy5s2cKvQQ/dBRq3bq15zh+OlBM17RpU1CAYLa6deti2bJlqFatmp8hHPtQeFa/fn18+umnjn3o6kVXq1/96ldpfXbv3o1mzZrh9ddfT/tZmE5VUZwVZsBhCn7sxFmcp1y5cliyZInhkJYPLepz0rrGMPnyHqDIhp85qa1ChQrGPXHuueeGhpj3cZs2bRzHC3IfRs08rM+m0OBpIDsBnjQhBbwvlNz4JrcZgAVm+PyliGplNREQAREQAREQgeIlQDvZ5s2bWwGsBtCgeIlo5SIgAiIgAmVEQAVKZQRe04qACIiACIiACIiACIiACIiACMSagJ6nY50+BS8CIiACtgQOSZh1fJYQ/NQEwErluwEsEqtYEpDgJ5ZpA6Io4i/Lomq/TjT79+9H+/btDRFFaqtatarhTlSnTp1QsirBzy8Y3VyVzF5+HTtyKfhxy2Eom8RjkJo1a2LNmjWoXr16Wk87MVJQln7WEMVZYc4bpiCF927jxo1BNzRro1hqxYoV+O1vf+tnuZH3ifqctC4gTL5OgirOF/bZyTEphGvQoAG2bt1qm5MgQq6omcflrI98c+fRBHL4yaNk5CAUCX5yADmiKQYAGGWO3aNHD0yYMCGiqTSsCIiACIiACIhAHAiMHj0aAwcOtIY6EUDPOMSuGEVABERABAqKgAqUCiqdWowIiIAIiIAIiIAIiIAIiIAIiECOCOh5OkegNY0IiIAI5JBAVwC3JIU+f8/hvJoqfAIS/ITPNNIR9+7di1mzZmH48OH44IMPbOc64ogjsHz5cpx99tmBYolDUbVbEbmbuCIQiGTnuBSB5yJOuoPccMMNmDx5siNKCrHoBMRCfreWK8EPhSMdO3bE7NmzM0l/KNe47ckhQ4bg/vvvt52H9/egQYNCiSEugp8nnngCvXv3Tltz2Pd1tlCjPiet8YUp+HESVHG+KBjv2bMHdKrivE5t5MiRqbVgtl2jZp6LMzTbfVds10vwU1wZl+AnvvmmuqeHGf6oUaMwYAA1QGoiIAIiIAIiIALFSqBnz56YOJEan5JG9c/oYuWhdYuACIiACJQZARUolRl6TSwCIiACIiACIiACIiACIiACIhBjAnqejnHyFLoIiIAIOBDga/bfEp2CICDBTwzSePDgQbz++usYNmwYFixYgB9//NE16kIW/Lzwwgto06aN7fovueQSzJs3D0ceeWQoWY1LEXiu4nzmmWfQpUsXR7Z++edK8OMkOKhWrRpatWqFww47LJR94jYInVMGDx6MypUrl+qWKwacNC6CHxoDTJo0KQ1nFGKUbBIftfjEGluYgh/WYd966622S4+KsVNOzSC6d++eWgtmG1/UzHN1hmaz74rtWgl+iivjEvzEN9+rEja/9c3w+ZDSrFmz+K5GkYuACIiACIiACGRNgDavq1evto7THMDCrAfWACIgAiIgAiIQjIAKlILxUm8REAEREAEREAEREAEREAEREAERIAE9T2sfiIAIiIAIiED+EpDgJ39zg2+//Rbjx4/HiBEj8PXXX5eK9Nhjj8X27dttxT+FLPhxc0XxKzjxm/K4FIHnKs5169aBjPft22eLsHbt2kZdx3HHHeeKOFdiFyehS9j7xO9+svZzc6piPwrbWrduncnQadfEQfBD5zIK+RYvXpwWf1RilEzhRi0+scYVluCHDl0U6/31r3+1XXZUjN1ERgzksssuw/PPP4+KFStmfGZk+nlnnTBXZ2ime64Yr5Pgp7iyLsFPfPO9E0CJpHnTpk2oUaNGfFejyEVABERABERABLImUKVKFezatcs6Tk0Am7MeWAOIgAiIgAiIQDACKlAKxku9RUAEREAEREAEREAEREAEREAERIAE9DytfSACIiACIiAC+UtAgp88zM0HH3yA+++/H9OmTSsl6DnkkEOMou1BgwahUqVKqF+/Plhbl9oyLYCOupA926Lq/fv3o3379pg/f75t1sIWcmQbb662Vq7idBOOcK1+RQO5Evy89dZbuPjii0GnH2urW7culi1bBjr9lFV75ZVX0LRpU1CIYdeKTfDjtif87qtc5TLqc9K6jrAEP173XFSM3eLnOv2e2VEzz9UZmqs9WgjzSPBTCFn0vwYJfvyzyqeeVPaUPIXQynDnTup/1ERABERABERABIqVAL+grFWrlnX5VP5UKVYeWrcIiIAIiECZElCBUpni1+QiIAIiIAIiIAIiIAIiIAIiIAIxJaDn6ZgmTmGLgAiIgAgUBQEJfvIkzSz8X7t2LW655RasWbOmVFTHHHMM6GzTo0ePEieEKFw78r2omnWEFEm88cYbtlnzWzzuN+VxKQLPVZwUzrRs2RIrV660RehXNOAlPghL7LJ+/Xo0bNgQ3333Xal4/cbpd59k0u+ZZ54xxHtOLSwGHD+Ks8KMOyxBiluMJ554onEmnnTSSZmgDv2aqM9Ja8Bh8d22bZshEKWzlF2L6p7wcgXzO2/UzHN1hoa+GQt4QAl+Cji5NkuT4Cee+W4GYIEZOj9kVq1aFc+VKGoREAEREAEREIFQCCxcuBDNmze3jrUaQINQBtcgIiACIiACIhCMgAqUgvFSbxEQAREQAREQAREQAREQAREQAREgAT1Pax+IgAiIgAiIQP4SkOCnjHNDoc8///lP9OrVK03oc8YZZ2D48OFo1aoVDj300FKRRlHEn+9F1V4OMxL8pG/m6667DlOmTAlll+/duxdt2rTB4sWLbccLo3ifA4cldnES/FStWtUQLdWpUycULpkM4iYwCJMBx4rirDDXHJYgJcoYM8mP2zVRn5PWuXPBl/P5vXeDsnS6B81x/M4bNXMJfoJmNvr+EvxEzzifZpDgJ5+y4T+WAQBGmd35VoIJEyb4v1o9RUAEREAEREAECo7A6NGjMXDgQOu6JgLoWXAL1YJEQAREQATiQEAFSnHIkmIUAREQAREQAREQAREQAREQARHINwJ6ns63jCgeERABERABEfiFgAQ/ZbgbtmzZgv79+2Pu3LmlojjqqKMwfvx4dOjQIU3oY3aMokA+34uqJfix36y5LFbv1q0bnn76adtAwije58BRC35YSL5o0SI0adKkzO5+CX5Ko/e6t+fPn48WLVqUWb6sE0d9TlrnypXg54gjjsDy5ctx9tlnh8p4w4YNuOiii7Bjxw7bcevWrYtly5ahWrVqrvNGzTyXZ2iogAt4MAl+Cji5NkuT4Cee+aa6p4cZ+qhRozBgADVAaiIgAiIgAiIgAsVKoGfPnpg4kRqfkkb1z+hi5aF1i4AIiIAIlCkBFSiVKX5NLgIiIAIiIAIiIAIiIAIiIAIiEFMCep6OaeIUtgiIgAiIQFEQkOCnDNJMV5+ZM2fixhtvxLffflsqAjqyjBkzBhT9uDUJftLp+C0e95vyuBSB5zJON8GPX4clt+J95iZqwQ/noKCOrlpl1bwEP2HGF8VZYXLLlSBl5MiRqS8KLqvUIWrxiXVhueJbrlw5LFmyxBDnhNm8hFxhnBlhiJVyeYaGybeQx5Lgp5Czm742CX7ime9VAOqboS9YsADNmjWL50oUtQiIgAiIgAiIQCgEGjRogNWrV1vHag5gYSiDaxAREAEREAERCEZABUrBeKm3CIiACIiACIiACIiACIiACIiACJCAnqe1D0RABERABEQgfwlI8JPj3Ozbtw9DhgzB6NGl33F5yCGH4JFHHkGfPn1gU+iaFmUURfxRF7JnW1TtVTx+4oknYs2aNTjppJNCyWq28YYShI9Bchmnm+CnZcuWmD17NsqXL+8adT4Ifq699lpMmzbN173mIwWBu3gJfoYNG4Y77rgj8Lh2F0RxVpjzhCVI2bNnD7h/Vq5cabvm9u3bY8aMGaAwpaxb1OekdX1h8d22bRvq16+PTz/91BEf79127dqFitfrzPZ7H0bNPJdnaKiAC3gwCX4KOLk2S5PgJ5753gmgshn6pk2bUKNGjXiuRFGLgAiIgAiIgAiEQqBKlSrYtWuXdayaADaHMrgGEQEREAEREIFgBFSgFIyXeouACIiACIiACIiACIiACIiACIgACeh5WvtABERABERABPKXgAQ/OczN3r170bt3b0NoYG0U+0yaNAkUU/gR+/DaKIr4872o2qt4vEKFCli2bBnOPffcULIalyLwXMbpJvjp3r07Jk6c6Mk+V4KfDRs2GI4lO3bsSIupVq1aWLVqFSgSK4vmJfjxK4TwE3sUZ4U5b1iCFK89Udb5snKO+py0zpUrvpwzTJGZuQavM5uiNs7r1aJmnssz1Gut+vnPBCT4Ka6dIMFP/PJNZc8mM+zKlStj507qf9REQAREQAREQASKlQDFv3xwtzQqf6oUKw+tWwREQAREoMwJqECpzFOgAERABERABERABERABERABERABGJIQM/TMUyaQhYBERABESgaAhL85CjVP/zwg+HeM2HChLQZe/bsiXHjxuGwww7zHU0URfz5XlS9fft2XHLJJXjvvfccOVFM1blzZ98c3TrGpQg8l3G6CX7Gjx+PXr16ebL3Ene88MILaN26tec4Xh28xAbTp09Hx44dvYbJ+OdPPfUUvvnmG9xyyy1p9/YTTzxhiP+c2jnnnINFixaBL8jNtkVxVpgxhSVI4Xhue4s/f/7553HllVdmi8P2+oULF4L797HHHkP16tVd54j6nLROnku+Ubgo0VGoQYMG2Lp1qy1TvzmNmnkuz9BINnABDirBTwEm1WVJEvzEL9/NACwww6aFHFXUaiIgAiIgAiIgAsVLgA/VzZs3twJYDaBB8RLRykVABERABMqYgAqUyjgBml4EREAEREAEREAEREAEREAERCCWBPQ8Hcu0KWgREAEREIEiISDBT44STSFK165d02arVq0ali5dinr16gWKJIoi/nwvqvYSihBgv3798OijjwZi6dQ5LkXguYqTDlVt2rTB4sWL05CVK1cOS5YsMRx1vJpXHsMS/HjN06xZM8ydOxd0hgq7mXNv3rwZq1evxnHHHVdqCjchBztWrVoVK1euRJ06dbIOLYqzwgwqTEHK/fffjyFDhjiul+KsqVOngnstzEYxJkWCa9eu9eX6FPU5aV1bmHxHjRqFW2+91RFd7dq1bfdqNqzXr1+Phg0b4rvvvksbJsgej5p5rs7QbFgW27US/BRXxiX4iV++BwAYZYbdo0cP2zcaxG9ZilgEREAEREAERCBTAqNHj8bAgQOtl9P/uWem4+k6ERABERABEciSgAqUsgSoy0VABERABERABERABERABERABIqSgJ6nizLtWrQIiIAIiEBMCEjwk4NEffXVV7j00kvx7rvvps2WqatCFEX8cSiqZk3hpEmTHLMWpjNKXIrAcxXnzp070bRpU7zxxhtp/GvVquVLLMELvYQ4YQl+OJfbfjnkkEOwYMECXH755aGfAhy3ZcuWaNGiBWbPno3y5cuXmuOtt97CxRdfjD179jjOHZZbVRRnhRl0mIKUl156yWDm1I444ggsX74cZ599dqj5WrFiBZo0aWLr1flYAAAgAElEQVS4Ss2YMcNTUBT1OWldXJh8KSBr3LgxDhw4YMsviGjPbwLWrVtnuLLt27cv7RLm2u7esBs7aua5OkP9clM/QIKf4toFEvzEL9/0K+1hhk1F6YAB1ACpiYAIiIAIiIAIFCsBWpdPnEiNT0mj+md0sfLQukVABERABMqcgAqUyjwFCkAEREAEREAEREAEREAEREAERCCGBPQ8HcOkKWQREAEREIGiISDBTw5SzSLyTp062c40cuTI1Jdg+oooiiL+OBRVP/HEE+jdu7cjIxYJz58/H82bN/fF0a1TXIrAcxXnli1bcMEFF+CLL75Iw3b99dfjqaeesivSTuubS8HPM888gy5dujim+dxzzwWFJkcffXTW+8UcgOKGDh06YN68eRg+fDgGDRqUNvb27dsNIcR7773nOG9YDkRRnBVm0GEKUjZs2GA4RO3YscORSffu3TF+/HhPUY7fZFpzxXF79erleWnU56Q1gDD5+tlzd9xxB4YNG+bJwG8Ht/jHjBmDvn37+hoqaua5OkN9LVadDAIS/BTXRpDgJ375XgWgvhk2Vc78pUVNBERABERABESgeAk0aNDAsIy1NH4rt7B4iWjlIiACIiACZUxABUplnABNLwIiIAIiIAIiIAIiIAIiIAIiEEsCep6OZdoUtAiIgAiIQJEQkOAnB4nu378/WNxs1zJ1M4miiD8ORdXr169Hw4YN8d133zlmrmPHjpg6dWrWooC4FIHnKk43h5Dnn38eV155pa+7KZeCHz8iEr6Idty4cTjssMN8xe/Vac6cObjqqquM8ZYuXYoLL7ww7ZKffvoJN9xwAyZPnuw43OGHH+54vVcM1p9HcVaY44cpSKH4pm3btli40LkkKGxXpmeffdYQY1aqVAl0+jnzzDM90UZ9TloDCJMvx73nnntw7733Oq4xTIc0TkLTh1tvvTVtvhNPPNHgfcopp3jyZoeomefqDPW1WHUyCEjwU1wbQYKf+OV7J4DKZtibNm1CjRo14rcKRSwCIiACIiACIhAagSpVqmDXrl3W8WoC2BzaBBpIBERABERABIIRUIFSMF7qLQIiIAIiIAIiIAIiIAIiIAIiIAIkoOdp7QMREAEREAERyF8CEvxEnJu9e/eiTZs2WLx4se1Ms2fPRrt27QJHEUURfxyKqr3EIgR5xBFHYPny5Tj77LMDc7VeEJcicLc4W7ZsCe6x8uXLZ8WCFzsV759xxhmGMOW4447zNYdXDjMVwdlN7kdEwuvI8LbbbvPlUOS2yI0bN+Lyyy/HRx99ZDj40OXnyCOPtL2E6+TZ4NbCcLSJ4qwwYw5bkDJ27Fj069fPlUm9evXw6quv4thjj/W135w6WXMVxE0p6nPSGm/YfN955x1cfPHFqXVYJVOG6ZDGQXv06IFJkyalpaBPnz6GCNZG1GGbrqiZx+Wsz2rDx+xiCX5ilrAsw5XgJ0uAOb6cyp5N5pyVK1fGzp3U/6iJgAiIgAiIgAgUKwGKf2vVqmVdPpU/VYqVh9YtAiIgAiKQFwRUoJQXaVAQIiACIiACIiACIiACIiACIiACMSOg5+mYJUzhioAIiIAIFBUBCX4iTreXuGHYsGG44447AkcRRRF/XIqq/YgCKLqg04qT2MIP8FwJafzE4tbHLU4v0Ynfuffv34/27dtj/vz5aZewcL9v375+h3J16+AgYQp+ON6MGTMMFxevRo50Izn00EO9utr+fPfu3QYjU9xHl6kuXbo4jrVt2zY0atQI77//vmMfOtrMnTvXt3uS3UBuZwWL6hctWoQmTZpktOawBSmfffaZIUj54osvXOPJ1pUpNVfTp08HncH8tKjPSWsMYfM9cOAAevfubSvCMedt1aoVZs6ciQoVKvjB4diH9d9NmzbFG2+8UapPJoLMqJlL8JNVqiO5WIKfSLDm7aAS/ORtamwDawZggfmT+vXrY9WqVfFagaIVAREQAREQAREIlcD/Z+/ew2S7yjrxvzImOJKBKmQEhO6DUe7qwAMkoUrhER2rAIOaiNwUUKq8EBC7CQkjjIwKaBKoksfAIN34AEIMAwQFxCpUFLCKhMvAICjXyFR7w0G6R4GRZCA/Vg+7f9Un53T3Pqcuu2p/9n+kd631rs9a3eesw/r2Stf0NpvN8TaHEVGfaCcaI0CAAAEC+QQcUMrn5W0CBAgQIECAAAECBAgQIJAE7KetAwIECBAgUFwBgZ8pz81hgZ88N0uMl/o3f/M3cd55553wYPypHKhObS/Koeqtra14yEMeEp/85CcPnL3TvbVlFkGaSSy/g+q8173uFe94xzvidre73Wl1dbKbQU7ltpXDvicmHfj5p3/6p3joQx8a733vew81ePzjH79788itb33rQ98df+Fzn/tcpBBKCpml5wEPeED84R/+YXzTN33ToWv0mc985oHv3PWud40/+qM/Ov4X5h65voMCP6mR0/GedCDlpptuil/6pV+K5z73uYeOL91+lOYqbzDl05/+dDzykY/cC6Kce+65kc4n3eY2tzm0z8N+Tp6u5/EFTNo3tf+BD3xg9+fnzk76ncs3f1LIrNfr7d5UdTrPu9/97t1A2w033LCvmVO5tWpR/mw6HS+f3S8g8FOuFSHws1jzvZZufcxKTle5bWxsLNYIVEuAAAECBAhMVKDb7cb6+vp4m5sR0Z5oJxojQIAAAQL5BBxQyuflbQIECBAgQIAAAQIECBAgkATsp60DAgQIECBQXAGBnynPzUE3o6SuzzzzzPjjP/7j3Vstjvp8/OMfj0c96lHxwQ9+8KQfSTexpJDD+JMO07/zne+M+9///nGrW93qZp/9l3/5l3jYwx4Wf/7nf36zr6VD9Sk4koIMp/pM8haFF77whXHxxRcfWEo6uH7VVVfFj/3Yj8UJDg8f+Nkbb7wxfvqnfzpe8YpXnPC9SQVpTtVy/HMHuZ5q+Ov4dXOiEEYyTTejpLWY55l14CfV9trXvnb3lp/0PXDYs7q6GldcccXubT2H3faT2vvTP/3T3bXyqU99arfpPC4puJeCFQfd8pPa/N7v/d54/etfH7e97W0PK/9mX7/uuut2Ax5f/OIXT/jZl770pfEzP/MzudtNH5hGICUF+R70oAdFCiod9qSfR+l7NH0/HvZ8+ctf3r25Jt1w88///M97c5VcL7jggsM+vvf1w9bvYZ6f/exnd3/G3v3ud4973vOeB/Y7Dd+0Zn/913/9wJvlTvdmsJMFt+54xzvu/hn07d/+7Uf2Ti8u0p9NuQbm5ZMKCPyUa3EI/CzWfKd0TysrudPpxNpaygB5CBAgQIAAgbIKpN9+srmZMj57T0r/dMvqYdwECBAgUAgBB5QKMQ2KIECAAAECBAgQIECAAIEFE7CfXrAJUy4BAgQIlEpA4GcG0/3zP//zuzdRnOz5vu/7vnjDG95w6A0T6cD6K1/5yt0D6ymQctCT2hs/xJ4OYKczeenWkd/7vd+Ls84662Yfn+ZNIKmzSQZ+/vf//t9x/vnnx7ve9a4DHVLo5+Uvf3k84QlPOHLo5wtf+MKu8atf/eqTtp2CWn/2Z38WD3zgA2ewgg7u4iDX9MlnP/vZ8Su/8itHHv/xvX3kIx/ZvakjBRXGnyc+8Ynxspe9LM4444xcBocFJlKY67hfDpur/RO9nL5fHve4x8XrXve6I7f17//9v4+f/Mmf3A3+3O1ud4tKpbL72dRWuiUm3bqTvqeyoE/WcLo95jWvec2RXY4aRkqhwBRYucMd7nDkMaQwYarnZLe5pIYe/ehHx+/8zu/E13/91x+53ezFdKNR8jnRk4KFb3vb26JareZuN33v/cRP/MSRP5feffrTn74b/Dl+PaYbnlJwJt0adPxcncoa/r//9//umqWfsSd6DvJMP4fTuej/+l//65F+fkzLN/38TPP2J3/yJyc1Pp0b0k4W2krr7Md//MePPK/Zi4v0Z1PuwfnACQUEfsq1MAR+Fmu+BxFRy0pOV8Kl60o9BAgQIECAQHkF6vV6DIfDcYBmRPTLK2LkBAgQIFAAAQeUCjAJSiBAgAABAgQIECBAgACBhROwn164KVMwAQIECJRIQOBnBpP9pje9KX7oh37owJ5+9Ed/dPcXYt7mNrc54Xt/+Zd/Gelw+nvf+97dr6ebW9LtQV/5yldO+P5FF120GzJKh2ZTQOF5z3te/PIv/3KkcNHv//7vn/CGn7/6q7+K7/7u747Pfe5zJ2zz+BBRXrpnPetZ8fznP/+EHzuorpP18573vGf3jOFBYYbssz/3cz+3e6vFrW996wPLTs4pGHLQ7UlZAylElA7up9uP0pMO86dwQQqGnEp4Iq9n9v5hgZ9UT7/fj3POOSd3FycLytz1rnfdDbwcO3Ysd5spOJRuEEnWJ3rSOv/t3/7tUw4onayg//k//+fubTqf+MQnctd81A+ciksyTt+vGxvpd+Yf/KysrOzeaJNu/Dno1qr/83/+T7zoRS+K9D13sp8RWU/pZ0kK5qQzOtmTQm8pYHjY98tBay/dlHTttddGutUl75PH5Pi2U1DrG77hG3b/8z/8wz+cNBx5KnOV9XVQiDN5vv3tb49zzz13X2np50MKbD7pSU/aDdscJRQ2Ld9U2GE/P1NYMgXMThboOtmcnux2tPRLn1/84hcfOQg33v6i/dmUd717/+YCAj/lWhUCP4s139sR8f8i0BExGo0i/eXEQ4AAAQIECJRXIP2Wj+P+YW41IrbKK2LkBAgQIFAAAQeUCjAJSiBAgAABAgQIECBAgACBhROwn164KVMwAQIECJRIQOBnBpP9mc98ZveGlI9+9KMH9vZt3/Ztcfnll8cP/MAP7N7Ak25CSTcwpLBOFvRJDTziEY+IX/3VX43HPOYxJw1NpPdardZuv+ngf/r8YcGPw4JJv/iLv7hby6k8KYDwIz/yI7vBkxM9KTgyGAziTne6U67mUwjpx37sxw4NNaRGU3ghBSBSUOf2t7/9Xj/pIH46UJ4CQekGivSkw+53vvOdd88xHvSkUMP3f//37wZ90m0qt7vd7U5pHLkGfdzLhwV+0uvptpU3vvGNu2M66pNcrrjiirj00kv3feSwdXRY+x/+8Icj3VZzsqBWWgPp5qZv/dZvPayp3F8/LOSQu8GxD5yOy1FuXBmvLQWXnvOc5+yGuMZvtElBnXSLUfpatnZT4CatzxtuuOHA4T384Q/f/b647rrrIt3qlL4fjp/78QYOu+kmhd7+9E//dDdEeCpPXpM8fZzOXKV+UljnoJtq0s+BFAZMQc/0sySF29JNW+lnbLodLP2sSN8DBz3T9k19/8Ef/MHuz88vfvGLJywlOaX1lH7GHeVJYZ//9J/+U6RbusafwwKth7W9iH82HTYmXz9YQOCnXCtE4Gdx5jsle/b+Zpz+kNjeTvkfDwECBAgQIFBWgfQPD8f9JpidiMh/z29ZAY2bAAECBKYl4IDStGS1S4AAAQIECBAgQIAAAQLLLGA/vcyza2wECBAgsOgCAj8zmsF0APriiy8+rd7SwfFf+7Vfi7W1tfjSl74UP/iDPxjveMc7jtTmYbc1nOwml/HGzz777N0A0l3ucpcj9Tn+UgpwpEPjB4UOUtjmoEP0J+p0/NaMw24yGf98Cknc4Q532A0K/f3f//2+wFCyevnLX757O0g6vH7UJ90s8p//83/eDVplt/4c9bOn895RAj+p/Xvc4x5xzTXXxD3vec9Duxu/FWr85XS2M4UEarXaoW2cbL7S+k0htIOe07kN5LDC3ve+98VDH/rQSDcNTeo57PvrKP2k9ZbCF+l7Jc+T3WiTAoLHn7tNoZLf+I3f2A3bHRZeG++z2Wzuhjbuda97nbSU97///fGgBz3opGGR9MF0W9PLXvayU7rVJX3+VE0O8ssbYjlRW3/913+9G9j527/92zxTtftuCv78yq/8yqE3WM3CN9VzWOgn/axMwb8nP/nJB85juhkufd+mnzHjT/qZ/tKXvvSEt8odBW9R/2w6yti8c3IBgZ9yrQ6Bn8WZ70ZE9LJy018GU1rfQ4AAAQIECJRXIP1Wn/QPCGPPMCL+//uDy0tj5AQIECAwXwEHlObrr3cCBAgQIECAAAECBAgQWEwB++nFnDdVEyBAgEA5BAR+ZjTPp3tbxcrKyu7tMw9+8IP3Kv75n//5+M3f/M1DR5AFWNLNNic4RBvp9p10m0c6hH7Ykw65X3XVVUe+KSYFctKNISnIsLW1dWDz3/iN3xivfvWrd28w+jf/5t8cVsre11Mfb37zm3dvPDrZTRVHbSzV8Lu/+7tx/vnn79629MxnPvPQj6azDSnoc+655+aq+9CGj/jCQYGfW93qVrshq3RoPj3p8H4KHFx00UXxTd/0TTfr4ctf/vLufP3CL/zCvlul0otpDaabNu5zn/scsbL9r6VbZpJTuvnkKE9aBymsMo2bftKNThdccMGht24dpc5kmm58SbeYnOj76yhtZO+cLDSRp43s3TS+jY2N3XDgeeedd2jgJwWHUijxSU960gnXxngNn/zkJ+OHf/iHd28COuz5pV/6pd3vo1MNwU3SJN2i9vrXv/6U13A21vQz5yjBteNt0s+Kq6++Om5zm9scyDZL31RIugHuwgsvPPBndLrNLN3ylm6CSrdGpZ/R//qv/xqp1hTqSqGe7OdManM8oDp+C9Vh62X864v+Z1OesXp3v4DAT7lWhMDP4sz32ldvzOxk5aaEe/qLhocAAQIECBAor0C324319fVxgM2IaJdXxMgJECBAoCACDigVZCKUQYAAAQIECBAgQIAAAQILJWA/vVDTpVgCBAgQKJmAwM8MJ/xUb6t45CMfuXuY+ra3ve2+anu9XjzsYQ+LdPj8ZM+JwgjpkHYKCn3iE5+I66+/Pt75znfuO6h9FJIUDki/2Pubv/mbd4MuKSSQnvG2//Ef/3G37eNvHTms/RRSSQGFdKPQeNuHfe7jH//47g1B6fD6qTwPfOADd8NM2Q1GBwVpUnghHX7/uZ/7uUPDEadSS57PHFTn4x//+HjKU55ywsP83/It3xLf/d3fvRc+OGgtnGwNHlTnzs7ObpAs3Yby53/+5/F3f/d3eYa19261Wt29SebYsWO7IYtTuWHqRB1/4Qtf2L3B6SihuZMVngIkKSD2gAc84JTGdqIPpdBECjo961nPyv19mdpL3/MveMELdkNdKZSRbrA6KPCTvpZu8zkosPbBD34wXvKSl0QKLp7KXKaa0m1B97vf/XZvmnrqU58a3/AN33Bks9M1SR2l74U017e+9a2P3O9BL+YNcaZA2Obm5gnDPvP2TeP853/+5901d+WVV562T/p+eMUrXnHgDVEn6mRZ/2w6bdASNiDwU65JF/hZnPlO6Z5WVm6n09n9i5mHAAECBAgQKK9AuuY1bXTHnpT+6ZZXxMgJECBAoCACDigVZCKUQYAAAQIECBAgQIAAAQILJWA/vVDTpVgCBAgQKJmAwM+MJzxPyCAdTE83J6TbcU50c0g6BJ8O9Z/sl2uf7ND15z//+fjBH/zBeMc73jGR0aeD9K985St325pm20cpNt1Q89/+23+Lpz3tafG//tf/OspHIt1cccUVV+yGYsZvFjpRkCaZpltq0k0dp3prxZGKyvHSYYGfNDenepg/jTO1/53f+Z25b685LGiSY4i7r6bbl1KALIVGJvl87GMf2w3+vPGNbzxys+l787nPfW6kX25/qjfXHNbZ3/zN3+z+otzXve51h7269/UnPvGJ8au/+qv7buA60TykmlNYLd3klG5uOuxJN2ilG5cm8aRbyt7ylrfEWWedlbu5ZPKc5zxnN0zyla985UifT4Gm3/qt3zqlNXxYB+n2oZ/92Z89cI6OD2CdqM2i+Kba0vfD85///N3b1o5qnI0p/bz4L//lv8Q555yT++fFtP/8mPefTYetJV/fLyDwU64VIfCzOPM9iIhaVm76zQONRmNxqlcpAQIECBAgMHGBer0ew+FwvN1mRPQn3pEGCRAgQIBAPgEHlPJ5eZsAAQIECBAgQIAAAQIECCQB+2nrgAABAgQIFFdA4GdOc7O1tbV7CP3qq6+OT33qU3tVpFtX/uN//I/x2Mc+Nr73e7/30FBJCv2kdn7t135t9waVW9ziFpFuqkkBhnT4ejzAMqehzqXbFPx53/vet3tjT7/f373JKFmlJx3AT7cHpTOKKbCRbh45kVMWpEmm6VD/M5/5zCOFI2Y94KMEfrKa0q0kb3vb2+K1r33t7pmMFAYZf+54xzvu3tz0wz/8w/HQhz507rcXzdIys/m93/u9XZvRaLQXeEhrIK2ZdKPWYx7zmN3Q0awCX//0T/8UqaZ0k9CHPvShfUG2dNPWd33Xd0UK+px//vknvD1mPPCTbtdJPyse/vCHz6z+acxhCk6+9a1vPeE6TjdC3e1ud4t0K1UKSx4l0HQ6NaYb1v7iL/5iNySTgkyptrRe7n3ve8cTnvCESL/weFK3Cp1OnXk/m27b+bM/+7PdIFwKh6awVRpb9qSb2O585ztHCnClAGm6hes2t7lN3m68T+CEAgI/5VoYAj+LM9/bEVHJyk1/UZr2H7KLQ6NSAgQIECBQToG0AU/XO489qxGxVU4NoyZAgACBAgk4oFSgyVAKAQIECBAgQIAAAQIECCyMgP30wkyVQgkQIECghAICPyWcdENeLoE8gZ/lGrnRECBAgMAyCgj8LOOsnnxMAj+LMd/pPsBRVmqlUont7ZT/8RAgQIAAAQJlFUjh32PHjo0PPyV/qmX1MG4CBAgQKJSAA0qFmg7FECBAgAABAgQIECBAgMCCCNhPL8hEKZMAAQIESikg8FPKaTfoZRIQ+Fmm2TQWAgQIEBD4KdcaEPhZjPluREQvKzVdBzkYDBajclUSIECAAAECUxFI12mnq8XHnmFE1KfSmUYJECBAgEA+AQeU8nl5mwABAgQIECBAgAABAgQIJAH7aeuAAAECBAgUV0Dgp7hzozICRxIQ+DkSk5cIECBAYEEEBH4WZKImVKbAz4Qgp9zMWkR0sj5arVZsbGxMuUvNEyBAgAABAkUW6Ha7sb6+Pl7iZkS0i1yz2ggQIECgNAIOKJVmqg2UAAECBAgQIECAAAECBCYoYD89QUxNESBAgACBCQsI/EwYVHMEZi0g8DNrcf0RIECAwDQFBH6mqVu8tgV+ijcnJ6oopXta2Rc6nU6sraUMkIcAAQIECBAoq0C73Y7NzZTx2XtS+qdbVg/jJkCAAIFCCTigVKjpUAwBAgQIECBAgAABAgQILIiA/fSCTJQyCRAgQKCUAgI/pZx2g14mAYGfZZpNYyFAgAABgZ9yrQGBn8WY70FE1LJSe71eNBqNxahclQQIECBAgMBUBOr1egyHw/G2mxHRn0pnGiVAgAABAvkEHFDK5+VtAgQIECBAgAABAgQIECCQBOynrQMCBAgQIFBcAYGf4s6NyggcSUDg50hMXiJAgACBBREQ+FmQiZpQmQI/E4KccjPbEVHJ+hiNRrGysjLlLjVPgAABAgQIFFmgWq3Gzs7OeImrEbFV5JrVRoAAAQKlEXBAqTRTbaAECBAgQIAAAQIECBAgMEEB++kJYmqKAAECBAhMWEDgZ8KgmiMwawGBn1mL648AAQIEpikg8DNN3eK1LfBTvDk5vqKU7Bll/7FSqcT2dsr/eAgQIECAAIGyCqTw77Fjx8aHn5I/1bJ6GDcBAgQIFE7AAaXCTYmCCBAgQIAAAQIECBAgQGABBOynF2CSlEiAAAECpRUQ+Cnt1Bv4sggI/CzLTBoHAQIECCQBgZ9yrQOBn+LPdyMielmZtVotBoNB8atWIQECBAgQIDA1gX6/H81mc7z9YUTUp9ahhgkQIECAQD4BB5TyeXmbAAECBAgQIECAAAECBAgkAftp64AAAQIECBRXQOCnuHOjMgJHEhD4ORKTlwgQIEBgQQQEfhZkoiZUpsDPhCCn2MxaRHSy9lutVmxsbEyxO00TIECAAAECRRfodruxvr4+XuZmRLSLXrf6CBAgQKA0Ag4olWaqDZQAAQIECBAgQIAAAQIEJihgPz1BTE0RIECAAIEJCwj8TBhUcwRmLSDwM2tx/REgQIDANAUEfqapW7y2BX6KNyfHV5TSPa3sP3Y6nVhbSxkgDwECBAgQIFBWgXa7HZubKeOz96T0T7esHsZNgAABAoUTcECpcFOiIAIECBAgQIAAAQIECBBYAAH76QWYJCUSIECAQGkFBH5KO/UGviwCAj/LMpPGQYAAAQJJQOCnXOtA4Kf48z2IiFpWZq/Xi0ajUfyqVUiAAAECBAhMTaBer8dwOBxvvxkR/al1qGECBAgQIJBPwAGlfF7eJkCAAAECBAgQIECAAAECScB+2jogQIAAAQLFFRD4Ke7cqIzAkQQOCvxceOGFcfXVV8fXf/3XH6ktLxEgQIAAgXkLCPzMewZm27/Az2y9T6W37YioZB8cjUaxsrJyKu34DAECBAgQILAkAtVqNXZ2dsZHsxoRW0syPMMgQIAAgcUXcEBp8efQCAgQIECAAAECBAgQIEBg9gL207M31yMBAgQIEDiqgMDPUaW8R6CgAk94whPiVa961Qmre/CDHxxvectb4qyzzipo9coiQIAAAQL7BQR+yrUiBH6KPd8p2TPKSqxUKrG9nfI/HgIECBAgQKCsAin8e+zYsfHhp+RPtawexk2AAAEChRRwQKmQ06IoAgQIECBAgAABAgQIECi4gP10wSdIeQQIECBQagGBn1JPv8EvusC//uu/RrrF561vfesJh3KnO90prr322rjzne+86ENVPwECBAiUREDgpyQT/bVhCvwUe74bEdHLSqzVajEYDIpdseoIECBAgACBqQr0+/1oNpvjfQwjoj7VTjVOgAABAgTyCTiglM/L2wQIECBAgAABAgQIECBAIAnYT1sHBAgQIECguAICP8WdG5UROFTgXe96V3z/9xUhAbAAACAASURBVH9/3HDDDSd997LLLotnPOMZcYID1Ie27wUCBAgQIDBrAYGfWYvPtz+Bn/n6H9b7WkR0spdarVZsbGwc9hlfJ0CAAAECBJZYoNvtxvr6+vgINyOivcRDNjQCBAgQWDwBB5QWb85UTIAAAQIECBAgQIAAAQLzF7Cfnv8cqIAAAQIECJxMQODH2iCwgAJf/vKX4y1veUs89alPja2trQNHcItb3CKe97znxdOe9rT4t//23y7gaJVMgAABAmUSEPgp02xHCPwUe75TuqeVldjpdGJtLWWAPAQIECBAgEBZBdrtdmxupozP3pPSP92yehg3AQIECBRSwAGlQk6LoggQIECAAAECBAgQIECg4AL20wWfIOURIECAQKkFBH5KPf0GvygCH/zgB+MlL3nJbrkf+tCH4r//9/8eN954Y67yU/Dn7LPPjlqtFre85S3jyU9+ctznPvfJ1YaXCRAgQIDAtAUEfqYtXKz2BX6KNR/HVzOIiFr2H3u9XjQajWJXrDoCBAgQIEBgqgL1ej2Gw+F4H82I6E+1U40TIECAAIF8Ag4o5fPyNgECBAgQIECAAAECBAgQSAL209YBAQIECBAoroDAT3HnRmUE9gTe/OY3xyMe8YiJirzpTW+K888/f6JtaowAAQIECJyugMDP6Qou1ucFfoo9X9sRUclKHI1GsbKyUuyKVUeAAAECBAhMVaBarcbOzs54H6sRcfDd01OtSOMECBAgQOBmAg4oWRQECBAgQIAAAQIECBAgQCC/gP10fjOfIECAAAECsxIQ+JmVtH4IECBAgAABAgQOFRD4OZRoqV4Q+CnudKZkzygrr1KpxPZ2yv94CBAgQIAAgbIKpPDvsWPHxoefkj/VsnoYNwECBAgUVsABpcJOjcIIECBAgAABAgQIECBAoMAC9tMFnhylESBAgEDpBQR+Sr8EABAgQIAAAQIEiiMg8FOcuZhFJQI/s1A+tT4aEdHLPlqr1WIwGJxaSz5FgAABAgQILIVAv9+PZrM5PpZhRNSXYnAGQYAAAQLLJOCA0jLNprEQIECAAAECBAgQIECAwKwE7KdnJa0fAgQIECCQX0DgJ7+ZTxAgQIAAAQIECExJQOBnSrAFbVbgp6ATExFrEdHJymu1WrGxsVHcalVGgAABAgQITF2g2+3G+vr6eD+bEdGeesc6IECAAAEC+QQcUMrn5W0CBAgQIECAAAECBAgQIJAE7KetAwIECBAgUFwBgZ/izo3KCBAgQIAAAQKlExD4KdeUC/wUd75TuqeVldfpdGJtLWWAPAQIECBAgEBZBdrtdmxupozP3pPSP92yehg3AQIECBRWwAGlwk6NwggQIECAAAECBAgQIECgwAL20wWeHKURIECAQOkFBH5KvwQAECBAgAABAgSKIyDwU5y5mEUlAj+zUD61PgYRUcs+2uv1otFonFpLPkWAAAECBAgshUC9Xo/hcDg+lmZE9JdicAZBgAABAssk4IDSMs2msRAgQIAAAQIECBAgQIDArATsp2clrR8CBAgQIJBfQOAnv5lPECBAgAABAgQITElA4GdKsAVtVuCnoBMTEdsRUcnKG41GsbKyUtxqVUaAAAECBAhMXaBarcbOzs54P6sRsTX1jnVAgAABAgTyCTiglM/L2wQIECBAgAABAgQIECBAIAnYT1sHBAgQIECguAICP8WdG5URIECAAAECBEonIPBTrikX+CnmfKdkzygrrVKpxPZ2yv94CBAgQIAAgbIKpPDvsWPHxoefkj/VsnoYNwECBAgUWsABpUJPj+IIECBAgAABAgQIECBAoKAC9tMFnRhlESBAgACB44O5N910/B/bjAgQIECAAAECBAjMTkDgZ3bWRehJ4KcIs3DzGhoR0cv+c61Wi8FgUMxKVUWAAAECBAjMRKDf70ez2RzvaxgR9Zl0rhMCBAgQIJBPwAGlfF7eJkCAAAECBAgQIECAAAECScB+2jogQIAAAQLFFXDDT3HnRmUECBAgQIAAgdIJCPyUa8oFfoo532sR0clKa7VasbGxUcxKVUWAAAECBAjMRKDb7cb6+vp4X5sR0Z5J5zohQIAAAQL5BBxQyuflbQIECBAgQIAAAQIECBAgkATsp60DAgQIECBQXAGBn+LOjcoIECBAgAABAqUTEPgp15QL/BRzvlO6p5WV1ul0Ym0tZYA8BAgQIECAQFkF2u12bG6mjM/ek9I/3bJ6GDcBAgQIFFrAAaVCT4/iCBAgQIAAAQIECBAgQKCgAvbTBZ0YZREgQIAAgeODuTfddPwf24wIECBAgAABAgQIzE5A4Gd21kXoSeCnCLNw8xoGEVHL/nOv14tGo1HMSlVFgAABAgQIzESgXq/HcDgc76sZEf2ZdK4TAgQIECCQT8ABpXxe3iZAgAABAgQIECBAgAABAknAfto6IECAAAECxRX4SkTsnbP7yle+Eic4ZFnc6lVGgAABAgQIECCwNAIpfH6LW9xifDzp35T2/YelGayB7AoI/BRzIWxHRCUrbTQaxcrKSjErVRUBAgQIECAwE4FqtRo7Ozvjfa1GxNZMOtcJAQIECBDIJ+CAUj4vbxMgQIAAAQIECBAgQIAAgSRgP20dECBAgACB4gp8KSLOzMr70pe+FGeeufc/i1u1yggQIECAAAECBJZO4IYbbohb3vKW4+O6ISL2/YelG3TJByTwU7wFkJI9o6ysSqUS29sp/+MhQIAAAQIEyiqQwr/Hjh0bH35K/lTL6mHcBAgQIFB4AQeUCj9FCiRAgAABAgQIECBAgACBAgrYTxdwUpREgAABAgS+JrDvlzd/7nOfi/QLGz0ECBAgQIAAAQIEZi2QcgW3ve1tx7t1lnDWkzDj/gR+Zgx+hO4aEdHL3qvVajEYDI7wMa8QIECAAAECyyrQ7/ej2WyOD28YEfVlHa9xESBAgMDCCzigtPBTaAAECBAgQIAAAQIECBAgMAcB++k5oOuSAAECBAgcUeCvI+Iu2buf+tSn4uyzzz7iR71GgAABAgQIECBAYHIC119/fXzbt33beIOfjohvnVwPWiqagMBP0WYkYi0iOllZrVYrNjY2ileliggQIECAAIGZCXS73VhfXx/vbzMi2jMrQEcECBAgQCCfgANK+by8TYAAAQIECBAgQIAAAQIEkoD9tHVAgAABAgSKK/DeiLh/Vt5wOIwHPvCBxa1WZQQIECBAgAABAksr8O53vzvShSJjz/si4gFLO2ADC4Gf4i2ClO5pZWV1Op1YW0sZIA8BAgQIECBQVoF2ux2bmynjs/ek9E+3rB7GTYAAAQKFF3BAqfBTpEACBAgQIECAAAECBAgQKKCA/XQBJ0VJBAgQIEDgawK/HxGPyDRe97rXxY/+6I/CIUCAAAECBAgQIDBzgde//vXxyEc+crzfN0XED828EB3OTEDgZ2bUR+5oEBF7sbterxeNRuPIH/YiAQIECBAgsHwC9Xo90m+JGnuaEdFfvpEaEQECBAgsiYADSksykYZBgAABAgQIECBAgAABAjMVsJ+eKbfOCBAgQIBALoHfjIinZJ+47LLL4pJLLsnVgJcJECBAgAABAgQITELg8ssvj0svvXS8qSsj4qmTaFsbxRQQ+CnevGxHRCUrazQaxcrKSvGqVBEBAgQIECAwM4FqtRo7Ozvj/a1GxNbMCtARAQIECBDIJ+CAUj4vbxMgQIAAAQIECBAgQIAAgSRgP20dECBAgACB4go87avnuX4jK++nfuqn4uUvf3lxq1UZAQIECBAgQIDA0go86UlPit/+7d8eH98vRMSLlnbABhYCP8VaBCnZM8pKqlQqsb2d8j8eAgQIECBAoKwCKfx77Nix8eGn5E+1rB7GTYAAAQILIeCA0kJMkyIJECBAgAABAgQIECBAoGAC9tMFmxDlECBAgACBMYEfiIh+9r/POeecuO666wARIECAAAECBAgQmLnAueeeG+95z3vG+21ExNtmXogOZyYg8DMz6iN1lL7hetmbtVotBoPBkT7oJQIECBAgQGA5Bfr9fjSbzfHBDSOivpyjNSoCBAgQWBIBB5SWZCINgwABAgQIECBAgAABAgRmKmA/PVNunREgQIAAgVwCd4yIv8s+ccYZZ8SXvvSl+Lqvc/Qul6KXCRAgQIAAAQIETkvgpptuilve8pZx4403jrfzLRHx96fVsA8XWsCuo1jTsxYRnaykVqsVGxsbxapQNQQIECBAgMBMBbrdbqyvr4/3uRkR7ZkWoTMCBAgQIJBPwAGlfF7eJkCAAAECBAgQIECAAAECScB+2jogQIAAAQLFFvjriLhLVuJwOIwHPvCBxa5YdQQIECBAgAABAksl8O53vzvShSJjz6cj4luXapAGczMBgZ9iLYqU7mllJXU6nVhbSxkgDwECBAgQIFBWgXa7HZubKeOz96T0T7esHsZNgAABAgsh4IDSQkyTIgkQIECAAAECBAgQIECgYAL20wWbEOUQIECAAIHjBH43Ih6d/bfLLrssLrnkEkgECBAgQIAAAQIEZiZw+eWXx6WXXjre39UR8ZiZFaCjuQgI/MyF/aSdDiJiL3bX6/Wi0WgUq0LVECBAgAABAjMVqNfrkX471NjTjIj+TIvQGQECBAgQyCfggFI+L28TIECAAAECBAgQIECAAIEkYD9tHRAgQIAAgWILPDkiXpyVmM50pbNdHgIECBAgQIAAAQKzEmg2m9Hv7zs6eFFEvGRW/etnPgICP/NxP1mv2xFRyb44Go1iZWWlWBWqhgABAgQIEJipQLVajZ2dnfE+VyNia6ZF6IwAAQIECOQTcEApn5e3CRAgQIAAAQIECBAgQIBAErCftg4IECBAgECxBe4REX81XuK//Mu/xFlnnVXsqlVHgAABAgQIECCwFAKf//zn49/9u393/Fju+dVbKD+6FAM0iJMKCPwUZ3GkZM8oK6dSqcT2dsr/eAgQIECAAIGyCqTw77Fjx8aHn5I/1bJ6GDcBAgQILIyAA0oLM1UKJUCAAAECBAgQIECAAIECCdhPF2gylEKAAAECBE4i8JGIuFf2tde85jXx2Mc+FhYBAgQIECBAgACBqQtcddVV8bjHPW68n7+MiHtPvWMdzF1A4GfuU7BXQCMi9u55rdVqMRgMilOdSggQIECAAIGZC6TrN9M1nGPPMCLqMy9EhwQIECBAIJ+AA0r5vLxNgAABAgQIECBAgAABAgSSgP20dUCAAAECBIov8OsRcWlW5gUXXBBveMMbil+1CgkQIECAAAECBBZe4MILL4xrrrlmfByXRcQzF35gBnCogMDPoUQze2EtIjpZb61WKzY2NmbWuY4IECBAgACB4gl0u91YX18fL2wzItrFq1RFBAgQIEBgn4ADShYEAQIECBAgQIAAAQIECBDIL2A/nd/MJwgQIECAwKwFzo2Ia8c7/Yd/+Ie4/e1vP+s69EeAAAECBAgQIFAigc985jNxhzvc4fgRnxcR15WIobRDFfgpztSndE8rK6fT6cTaWsoAeQgQIECAAIGyCrTb7djcTBmfvSelf7pl9TBuAgQIEFgYAQeUFmaqFEqAAAECBAgQIECAAAECBRKwny7QZCiFAAECBAgcIPDBiPgP2dcvu+yyuOSSS4ARIECAAAECBAgQmJrA5ZdfHpdeunfRZOrnf0TEfabWoYYLJSDwU5zpGERELSun1+tFo9EoTnUqIUCAAAECBGYuUK/XYzgcjvfbjIj+zAvRIQECBAgQyCfggFI+L28TIECAAAECBAgQIECAAIEkYD9tHRAgQIAAgcUQuDgirshKvdvd7hYf+9jHFqNyVRIgQIAAAQIECCykwN3vfvf4+Mc/Pl77MyLiBQs5GEXnFhD4yU02tQ9sR0Qla300GsXKysrUOtMwAQIECBAgUHyBarUaOzs744WuRsRW8StXIQECBAiUXMABpZIvAMMnQIAAAQIECBAgQIAAgVMSsJ8+JTYfIkCAAAECMxe4XUT8Y0Tsnbt7zWteE4997GNnXogOCRAgQIAAAQIEll/gqquuisc97nHjA03/hvTNEfHZ5R+9ESYBgZ9irIOU7BllpVQqldjeTvkfDwECBAgQIFBWgRT+PXbs2PjwU/KnWlYP4yZAgACBhRJwQGmhpkuxBAgQIECAAAECBAgQIFAQAfvpgkyEMggQIECAwBEEXhoRP5O9d84558R11113hI95hQABAgQIECBAgEA+gXPPPTfe8573jH/otyLiZ/O14u1FFhD4KcbsNSKil5VSq9ViMBgUozJVECBAgAABAnMR6Pf70Ww2x/seRkR9LsXolAABAgQI5BNwQCmfl7cJECBAgAABAgQIECBAgEASsJ+2DggQIECAwOIIfGdEfGi8XLf8LM7kqZQAAQIECBAgsCgCJ7jdJ5X+XRHxF4syBnWevoDAz+kbTqKFtYjoZA21Wq3Y2NiYRLvaIECAAAECBBZUoNvtxvr6+nj1mxHRXtDhKJsAAQIEyiXggFK55ttoCRAgQIAAAQIECBAgQGAyAvbTk3HUCgECBAgQmJXAqyLiJ7LO7n3ve8eHP/zhWfWtHwIECBAgQIAAgRIIfMd3fEd85CMfGR/p70TE40swdEMcExD4KcZySOmeVlZKp9OJtbWUAfIQIECAAAECZRVot9uxuZkyPntPSv90y+ph3AQIECCwUAIOKC3UdCmWAAECBAgQIECAAAECBAoiYD9dkIlQBgECBAgQOKLAzW75ueyyy+KSSy454se9RoAAAQIECBAgQODkApdffnlceumlx7/gdp8SLhqBn2JM+iAialkpvV4vGo1GMSpTBQECBAgQIDAXgXq9HsPhcLzvZkT051KMTgkQIECAQD4BB5TyeXmbAAECBAgQIECAAAECBAgkAftp64AAAQIECCyewG9GxFOyss8444z46Ec/GmefffbijUTFBAgQIECAAAEChRG4/vrr4x73uEfceOON4zVdGRFPLUyRCpmZgMDPzKgP7Gg7IirZG6PRKFZWVopRmSoIECBAgACBuQhUq9XY2dkZ73s1IrbmUoxOCRAgQIBAPgEHlPJ5eZsAAQIECBAgQIAAAQIECCQB+2nrgAABAgQILJ7A7SLiE+Pnvi644IJ4wxvesHgjUTEBAgQIECBAgEBhBC688MK45pprxutJBwnv+tWw+WcLU6RCZiYg8DMz6pN2lJI9o+yrlUoltrdT/sdDgAABAgQIlFUghX+PHTt2/F/Yq2X1MG4CBAgQWDgBB5QWbsoUTIAAAQIECBAgQIAAAQIFELCfLsAkKIEAAQIECJyCwJMj4sXjn7vyyivjoosuOoWmfIQAAQIECBAgQKDsAi9+8YvjKU/Zu0Qy40h/uXxJ2W3KOn6Bn/nPfCMielkZtVotBoPB/KtSAQECBAgQIDA3gX6/H81mc7z/YUTU51aQjgkQIECAQD4BB5TyeXmbAAECBAgQIECAAAECBAgkAftp64AAAQIECCyuwFsj4qHj5b/vfe+L+93vfos7IpUTIECAAAECBAjMXOD9739/3P/+9z++3z+MiIfNvBgdFkZA4Gf+U7EWEZ2sjFarFRsbG/OvSgUECBAgQIDA3AS63W6sr6+P978ZEe25FaRjAgQIECCQT8ABpXxe3iZAgAABAgQIECBAgAABAknAfto6IECAAAECiytwj4j4HxFxZjaE+973vnHttdfGmWfu/afFHZ3KCRAgQIAAAQIEpi5www03xHnnnRcf+MAHxvu6ISL+Q0R8dOoF6KCwAgI/85+alO5pZWV0Op1YW0sZIA8BAgQIECBQVoF2ux2bmynjs/ek9E+3rB7GTYAAAQILJ+CA0sJNmYIJECBAgAABAgQIECBAoAAC9tMFmAQlECBAgACB0xBIv8DxZeOff9SjHhVXX331aTTpowQIECBAgAABAmURePSjHx2vfe1rjx/uT0eEm0TKsghOMk6Bn/kvgEFE1LIyer1eNBqN+VelAgIECBAgQGBuAvV6PYbD4Xj/zYjoz60gHRMgQIAAgXwCDijl8/I2AQIECBAgQIAAAQIECBBIAvbT1gEBAgQIEFh8gZdGxM+MD+PpT396vOAFL1j8kRkBAQIECBAgQIDA1AQuvvjieOELX3h8+78VET87tU41vDACAj/zn6rtiKhkZYxGo1hZWZl/VSogQIAAAQIE5iZQrVZjZ2dnvP/ViNiaW0E6JkCAAAEC+QQcUMrn5W0CBAgQIECAAAECBAgQIJAE7KetAwIECBAgsBwC74iIB40P5bnPfW4861nPWo7RGQUBAgQIECBAgMBEBZ73vOfFs5/97OPbfGdEPHiiHWlsYQUEfuY7dSnZM8pKqFQqsb2d8j8eAgQIECBAoKwCKfx77Nix8eGn5E+1rB7GTYAAAQILKeCA0kJOm6IJECBAgAABAgQIECBAYM4C9tNzngDdEyBAgACBCQmkX+aYQj93GW/vsssui0suuWRCXWiGAAECBAgQIEBgGQQuv/zyuPTSS48fyqe/FvbZyxgsw1iN4dQFBH5O3W4Sn2xERC9rqFarxWAwmES72iBAgAABAgQWVKDf70ez2RyvfhgR9QUdjrIJECBAoJwCDiiVc96NmgABAgQIECBAgAABAgROT8B++vT8fJoAAQIECBRJ4NyI+JOIuNV4UW76KdIUqYUAAQIECBAgMF+Bk9zs84WI+L6IuG6+1em9SAICP/OdjbWI6GQltFqt2NjYmG9FeidAgAABAgTmKtDtdmN9fX28hs2IaM+1KJ0TIECAAIF8Ag4o5fPyNgECBAgQIECAAAECBAgQSAL209YBAQIECBBYLoEf+Novgt53Pu/pT396vOAFL1iukRoNAQIECBAgQIBALoGLL744XvjCFx7/mfRvQ+k3hb8tV2NeXnoBgZ/5TnFK97SyEjqdTqytpQyQhwABAgQIECirQLvdjs3NlPHZe1L6p1tWD+MmQIAAgYUUcEBpIadN0QQIECBAgAABAgQIECAwZwH76TlPgO4JECBAgMAUBB4eEW+OiH1n9B71qEfFq171qjjzzDOn0KUmCRAgQIAAAQIEiipwww03xOMf//h47Wtfe3yJ6d+Fzo+IPyhq7eqan4DAz/zsU8+Dr6bwalkJvV4vGo3GfCvSOwECBAgQIDBXgXq9HsPhcLyGlNrvz7UonRMgQIAAgXwCDijl8/I2AQIECBAgQIAAAQIECBBIAvbT1gEBAgQIEFhOgXTTzzURcavx4d33vveNjY2NuN/97recozYqAgQIECBAgACBfQLvf//7I/0y8A984APHy3whIi5ws48FczIBgZ/5ro3tiKhkJYxGo1hZWZlvRXonQIAAAQIE5ipQrVZjZ2dnvIbViNiaa1E6J0CAAAEC+QQcUMrn5W0CBAgQIECAAAECBAgQIJAE7KetAwIECBAgsLwC50bE1RFxl+OHeOWVV8ZFF120vCM3MgIECBAgQIAAgXjxi18cT3nKU04k8emIeHREXIeJwMkEBH7mtzZSsmeUdV+pVGJ7O+V/PAQIECBAgEBZBVL499ixY+PDT8mfalk9jJsAAQIEFlbAAaWFnTqFEyBAgAABAgQIECBAgMAcBeyn54ivawIECBAgMAOB9IsefyciHnR8XxdccEFcccUVcfbZZ8+gDF0QIECAAAECBAjMSuD666+PZzzjGXHNNenCx5s974yInxjPE8yqLv0sloDAz/zmqxERvaz7Wq0Wg8FgftXomQABAgQIEJi7QL/fj2azOV7HMCLqcy9MAQQIECBAIJ+AA0r5vLxNgAABAgQIECBAgAABAgSSgP20dUCAAAECBMoh8NKI+Jnjh3rGGWfEc5/73LjkkkvKoWCUBAgQIECAAIElF7j88svj2c9+dtx4440nGulvRcTPLjmB4U1IQOBnQpCn0MxaRHSyz7VardjY2DiFZnyEAAECBAgQWBaBbrcb6+vr48PZjIj2sozPOAgQIECgNAIOKJVmqg2UAAECBAgQIECAAAECBCYoYD89QUxNESBAgACBgguk/w/4yog48/g6733ve8cv/uIvxmMf+9iCD0F5BAgQIECAAAECJxK46qqr4vnPf3585CMfOdGXb4iIp0SE0IDlc2QBgZ8jU038xfSN2spa7XQ6sbaWMkAeAgQIECBAoKwC7XY7NjdTxmfvSemfblk9jJsAAQIEFlbAAaWFnTqFEyBAgAABAgQIECBAgMAcBeyn54ivawIECBAgMAeBe3ztl0U/9ER9n3POOfG0pz1N8GcOE6NLAgQIECBAgMCpCKSgz4te9KJ4z3vec7KP/2FEpPOAHz2V9n2mvAICP/Ob+0FE1LLue71eNBqN+VWjZwIECBAgQGDuAvV6PYbD4XgdzYjoz70wBRAgQIAAgXwCDijl8/I2AQIECBAgQIAAAQIECBBIAvbT1gEBAgQIECinwJMj4nkRUTnR8O92t7vFk570pHjCE54Qt7/97cspZNQECBAgQIAAgYIKfOYzn4lXvvKV8fKXvzw+/vGPn6zKnYh4VkS8pKDDUFbBBQR+5jdB2+MbtdFoFCsrK/OrRs8ECBAgQIDA3AWq1Wrs7KS/3+89qxGxNffCFECAAAECBPIJOKCUz8vbBAgQIECAAAECBAgQIEAgCdhPWwcECBAgQKC8Arf76t8FnhMRTzmI4IILLogLL7wwHvGIR8RZZ51VXi0jJ0CAAAECBAjMUeDzn/98vOlNb4o3vOENcc011xxWyZUR8ctf/XveZw970dcJnExA4Gc+ayMle0ZZ15VKJba3U/7HQ4AAAQIECJRVYGtrK1ZXU75n70nJn2pZPYybAAECBBZawAGlhZ4+xRMgQIAAAQIECBAgQIDAnATsp+cEr1sCBAgQIFAgge+MiGdExE8cVlOj0YiHPOQh8T3f8z1x3nnnxdd9nWOAh5n5OgECBAgQIEDgVARuuummuPbaa+Nd73pXvP3tb49+v3+UZn4nIq6IiL84ysveIXCQgL/pz2d96JTJ9wAAIABJREFUNCKil3Vdq9ViMBjMpxK9EiBAgAABAoUQSBuBZrM5XsswIuqFKE4RBAgQIEAgn4ADSvm8vE2AAAECBAgQIECAAAECBJKA/bR1QIAAAQIECGQCKfhzUUT89Fd/I/yh5/vOOOOMuO997xvf8R3fEXe/+93j7LPPjjvd6U5x+9vfPqrVatzqVreK9I5QkAVGgAABAgQIENgvkMI8N954Y3zhC1/YvbzjM5/5TPzt3/5tXH/99fGxj30sPvzhD8cHPvCB3XeO8KR/23lZRLxY0OcIWl45ssChG4Ijt+TFPAJrEdHJPtBqtWJjYyPP571LgAABAgQILJlAt9uN9fX18VFtRkR7yYZpOAQIECBQDgEHlMoxz0ZJgAABAgQIECBAgAABApMVsJ+erKfWCBAgQIDAMgjcLiKeGBE/HhH/YRkGZAwECBAgQIAAgSUU+B8R8eqIeEVEfHYJx2dIcxYQ+JnPBKR0TyvrutPpxNpaygB5CBAgQIAAgbIKtNvt2NxMGZ+9J6V/umX1MG4CBAgQWGgBB5QWevoUT4AAAQIECBAgQIAAAQJzErCfnhO8bgkQIECAwIIInBsRPxIR50fEvRakZmUSIECAAAECBJZV4C8j4s1fDWW/MSKuW9ZBGlcxBAR+5jMPg4ioZV33er1oNBrzqUSvBAgQIECAQCEE6vV6DIfD8VqaEdEvRHGKIECAAAEC+QQcUMrn5W0CBAgQIECAAAECBAgQIJAE7KetAwIECBAgQOCoAveIiIdExPdExHlf/W3ydznqB71HgAABAgQIECBwSgKfjohrI+JdEfH2iPjoKbXiQwROQUDg5xTQJvCR7YioZO2MRqNYWVmZQLOaIECAAAECBBZVoFqtxs7Oznj5qxGxtajjUTcBAgQIlFrAAaVST7/BEyBAgAABAgQIECBAgMApCthPnyKcjxEgQIAAAQJxx4j4zoi4Z0R8e0Sk/6/5WyLidl87o/aNEXFGRDgraLEQIECAAAECBPYLpH+PuTEivhgR6fDeZyPi7yJiFBGfjIi/ioi/iIi/B0dgXgL+Ej97+ZTsST8Edp9KpRLb2yn/4yFAgAABAgTKKrC1tRWrq+nfXPeetHmoltXDuAkQIEBg4QUcUFr4KTQAAgQIECBAgAABAgQIEJiDgP30HNB1SYAAAQIECBAgQIAAAQIECBAgQKDIAgI/s5+dxlevUu1l3dZqtRgMBrOvQo8ECBAgQIBAYQT6/X40m83xeoYRUS9MgQohQIAAAQL5BBxQyuflbQIECBAgQIAAAQIECBAgkATsp60DAgQIECBAgAABAgQIECBAgAABAgT2CQj8zH5BrEVEJ+u21WrFxsbG7KvQIwECBAgQIFAYgW63G+vr6+P1bEZEuzAFKoQAAQIECOQTcEApn5e3CRAgQIAAAQIECBAgQIBAErCftg4IECBAgAABAgQIECBAgAABAgQIENgnIPAz+wWR0j2trNtOpxNraykD5CFAgAABAgTKKtBut2NzM2V89p6U/umW1cO4CRAgQGDhBRxQWvgpNAACBAgQIECAAAECBAgQmIOA/fQc0HVJgAABAgQIECBAgAABAgQIECBAoMgCAj+zn51BRNSybnu9XjQajdlXoUcCBAgQIECgMAL1ej2Gw+F4Pc2I6BemQIUQIECAAIF8Ag4o5fPyNgECBAgQIECAAAECBAgQSAL209YBAQIECBAgQIAAAQIECBAgQIAAAQL7BAR+Zr8gtiOiknU7Go1iZWVl9lXokQABAgQIECiMQLVajZ2dnfF6ViNiqzAFKoQAAQIECOQTcEApn5e3CRAgQIAAAQIECBAgQIBAErCftg4IECBAgAABAgQIECBAgAABAgQIENgnIPAz2wWRkj2jrMtKpRLb2yn/4yFAgAABAgTKKrC1tRWrqynfs/ek5E+1rB7GTYAAAQJLIeCA0lJMo0EQIECAAAECBAgQIECAwIwF7KdnDK47AgQIECBAgAABAgQIECBAgAABAkUXEPiZ7Qw1IqKXdVmr1WIwGMy2Ar0RIECAAAEChRLo9/vRbDbHaxpGRL1QRSqGAAECBAjkE3BAKZ+XtwkQIECAAAECBAgQIECAQBKwn7YOCBAgQIAAAQIECBAgQIAAAQIECBDYJyDwM9sFsRYRnazLVqsVGxsbs61AbwQIECBAgEChBLrdbqyvr4/XtBkR7UIVqRgCBAgQIJBPwAGlfF7eJkCAAAECBAgQIECAAAECScB+2jogQIAAAQIECBAgQIAAAQIECBAgQGCfgMDPbBdESve0si47nU6sraUMkIcAAQIECBAoq0C73Y7NzZTx2XtS+qdbVg/jJkCAAIGlEHBAaSmm0SAIECBAgAABAgQIECBAYMYC9tMzBtcdAQIECBAgQIAAAQIECBAgQIAAgaILCPzMdoYGEVHLuuz1etFoNGZbgd4IECBAgACBQgnU6/UYDofjNTUjol+oIhVDgAABAgTyCTiglM/L2wQIECBAgAABAgQIECBAIAnYT1sHBAgQIECAAAECBAgQIECAAAECBAjsExD4me2C2I6IStblaDSKlZWV2VagNwIECBAgQKBQAtVqNXZ2dsZrWo2IrUIVqRgCBAgQIJBPwAGlfF7eJkCAAAECBAgQIECAAAECScB+2jogQIAAAQIECBAgQIAAAQIECBAgQGCfgMDP7BZESvaMsu4qlUpsb6f8j4cAAQIECBAoq8DW1lasrqZ8z96Tkj/VsnoYNwECBAgsjYADSkszlQZCgAABAgQIECBAgAABAjMUsJ+eIbauCBAgQIAAAQIECBAgQIAAAQIECCyCgMDP7GapERG9rLtarRaDwWB2veuJAAECBAgQKJxAv9+PZrM5XtcwIuqFK1RBBAgQIEAgn4ADSvm8vE2AAAECBAgQIECAAAECBJKA/bR1QIAAAQIECBAgQIAAAQIECBAgQIDAPgGBn9ktiLWI6GTdtVqt2NjYmF3veiJAgAABAgQKJ9DtdmN9fX28rs2IaBeuUAURIECAAIF8Ag4o5fPyNgECBAgQIECAAAECBAgQSAL209YBAQIECBAgQIAAAQIECBAgQIAAAQL7BAR+ZrcgUrqnlXXX6XRibS1lgDwECBAgQIBAWQXa7XZsbqaMz96T0j/dsnoYNwECBAgsjYADSkszlQZCgAABAgQIECBAgAABAjMUsJ+eIbauCBAgQIAAAQIECBAgQIAAAQIECCyCgMDP7GZpEBG1rLterxeNRmN2veuJAAECBAgQKJxAvV6P4XA4XlczIvqFK1RBBAgQIEAgn4ADSvm8vE2AAAECBAgQIECAAAECBJKA/bR1QIAAAQIECBAgQIAAAQIECBAgQIDAPgGBn9ktiO2IqGTdjUajWFlZmV3veiJAgAABAgQKJ1CtVmNnZ2e8rtWI2CpcoQoiQIAAAQL5BBxQyuflbQIECBAgQIAAAQIECBAgkATsp60DAgQIECBAgAABAgQIECBAgAABAgT2CQj8zGZBpGTPKOuqUqnE9nbK/3gIECBAgACBsgpsbW3F6mrK9+w9KflTLauHcRMgQIDAUgk4oLRU02kwBAgQIECAAAECBAgQIDAjAfvpGUHrhgABAgQIECBAgAABAgQIECBAgMCiCAj8zGamGhHRy7qq1WoxGAxm07NeCBAgQIAAgUIK9Pv9aDab47UNI6JeyGIVRYAAAQIE8gk4oJTPy9sECBAgQIAAAQIECBAgQCAJ2E9bBwQIECBAgAABAgQIECBAgAABAgQI7BMQ+JnNgliLiE7WVavVio2Njdn0rBcCBAgQIECgkALdbjfW19fHa9uMiHYhi1UUAQIECBDIJ+CAUj4vbxMgQIAAAQIECBAgQIAAgSRgP20dECBAgAABAgQIECBAgAABAgQIECCwT0DgZzYLIqV7WllXnU4n1tZSBshDgAABAgQIlFWg3W7H5mbK+Ow9Kf3TLauHcRMgQIDAUgk4oLRU02kwBAgQIECAAAECBAgQIDAjAfvpGUHrhgABAgQIECBAgAABAgQIECBAgMCiCAj8zGamBhFRy7rq9XrRaDRm07NeCBAgQIAAgUIK1Ov1GA6H47U1I6JfyGIVRYAAAQIE8gk4oJTPy9sECBAgQIAAAQIECBAgQCAJ2E9bBwQIECBAgAABAgQIECBAgAABAgQI7BMQ+JnNgtiOiErW1Wg0ipWVldn0rBcCBAgQIECgkALVajV2dnbGa1uNiK1CFqsoAgQIECCQT8ABpXxe3iZAgAABAgQIECBAgAABAknAfto6IECAAAECBAgQIECAAAECBAgQIEBgn4DAz/QXREr2jLJuKpVKbG+n/I+HAAECBAgQKKvA1tZWrK6mfM/ek5I/1bJ6GDcBAgQILJ2AA0pLN6UGRIAAAQIECBAgQIAAAQIzELCfngGyLggQIECAAAECBAgQIECAAAECBAgskoDAz/RnqxERvaybWq0Wg8Fg+r3qgQABAgQIECisQL/fj2azOV7fMCLqhS1YYQQIECBAIJ+AA0r5vLxNgAABAgQIECBAgAABAgSSgP20dUCAAAECBAgQIECAAAECBAgQIECAwD4BgZ/pL4i1iOhk3bRardjY2Jh+r3ogQIAAAQIECivQ7XZjfX19vL7NiGgXtmCFESBAgACBfAIOKOXz8jYBAgQIECBAgAABAgQIEEgC9tPWAQECBAgQIECAAAECBAgQIECAAAEC+wQEfqa/IFK6p5V10+l0Ym0tZYA8BAgQIECAQFkF2u12bG6mjM/ek9I/3bJ6GDcBAgQILJ2AA0pLN6UGRIAAAQIECBAgQIAAAQIzELCfngGyLggQIECAAAECBAgQIECAAAECBAgskoDAz/RnaxARtaybXq8XjUZj+r3qgQABAgQIECisQL1ej+FwOF5fMyL6hS1YYQQIECBAIJ+AA0r5vLxNgAABAgQIECBAgAABAgSSgP20dUCAAAECBAgQIECAAAECBAgQIECAwD4BgZ/pL4jtiKhk3YxGo1hZWZl+r3ogQIAAAQIECitQrVZjZ2dnvL7ViNgqbMEKI0CAAAEC+QQcUMrn5W0CBAgQIECAAAECBAgQIJAE7KetAwIECBAgQIAAAQIECBAgQIAAAQIE9gkI/Ex3QaRkzyjrolKpxPZ2yv94CBAgQIAAgbIKbG1txepqyvfsPSn5Uy2rh3ETIECAwFIKOKC0lNNqUAQIECBAgAABAgQIECAwZQH76SkDa54AAQIECBAgQIAAAQIECBAgQIDAogkI/Ex3xhoR0cu6qNVqMRgMptuj1gkQIECAAIFCC/T7/Wg2m+M1DiOiXuiiFUeAAAECBPIJOKCUz8vbBAgQIECAAAECBAgQIEAgCdhPWwcECBAgQIAAAQIECBAgQIAAAQIECOwTEPiZ7oJYi4hO1kWr1YqNjY3p9qh1AgQIECBAoNAC3W431tfXx2vcjIh2oYtWHAECBAgQyCfggFI+L28TIECAAAECBAgQIECAAIEkYD9tHRAgQIAAAQIECBAgQIAAAQIECBAgsE9A4Ge6CyKle1pZF51OJ9bWUgbIQ4AAAQIECJRVoN1ux+ZmyvjsPSn90y2rh3ETIECAwFIKOKC0lNNqUAQIECBAgAABAgQIECAwZQH76SkDa54AAQIECBAgQIAAAQIECBAgQIDAogkI/Ex3xgYRUcu66PV60Wg0ptuj1gkQIECAAIFCC9Tr9RgOh+M1NiOiX+iiFUeAAAECBPIJOKCUz8vbBAgQIECAAAECBAgQIEAgCdhPWwcECBAgQIAAAQIECBAgQIAAAQIECOwTEPiZ7oLYjohK1sVoNIqVlZXp9qh1AgQIECBAoNAC1Wo1dnZ2xmtcjYitQhetOAIECBAgkE/AAaV8Xt4mQIAAAQIECBAgQIAAAQJJwH7aOiBAgAABAgQIECBAgAABAgQIECBAYJ+AwM/0FkRK9oyy5iuVSmxvp/yPhwABAgQIECirwNbWVqyupnzP3pOSP9Wyehg3AQIECCytgANKSzu1BkaAAAECBAgQIECAAAECUxSwn54irqYJECBAgAABAgQIECBAgAABAgQILKKAwM/0Zq0REb2s+VqtFoPBYHq9aZkAAQIECBAovEC/349mszle5zAi6oUvXIEECBAgQCCfgANK+by8TYAAAQIECBAgQIAAAQIEkoD9tHVAgAABAgQIECBAgAABAgQIECBAgMA+AYGf6S2ItYjoZM23Wq3Y2NiYXm9aJkCAAAECBAov0O12Y319fbzOzYhoF75wBRIgQIAAgXwCDijl8/I2AQIECBAgQIAAAQIECBBIAvbT1gEBAgQIECBAgAABAgQIECBAgAABAvsEBH6mtyBSuqeVNd/pdGJtLWWAPAQIECBAgEBZBdrtdmxupozP3pPSP92yehg3AQIECCytgANKSzu1BkaAAAECBAgQIECAAAECUxSwn54irqYJECBAgAABAgQIECBAgAABAgQILKKAwM/0Zm0QEbWs+V6vF41GY3q9aZkAAQIECBAovEC9Xo/hcDheZzMi+oUvXIEECBAgQCCfgANK+by8TYAAAQIECBAgQIAAAQIEkoD9tHVAgAABAgQIECBAgAABAgQIECBAgMA+AYGf6S2I7YioZM2PRqNYWVmZXm9aJkCAAAECBAovUK1WY2dnZ7zO1YjYKnzhCiRAgAABAvkEHFDK5+VtAgQIECBAgAABAgQIECCQBOynrQMCBAgQIECAAAECBAgQIECAAAECBPYJCPxMZ0GkZM8oa7pSqcT2dsr/eAgQIECAAIGyCmxtbcXqasr37D0p+VMtq4dxEyBAgMBSCzigtNTTa3AECBAgQIAAAQIECBAgMCUB++kpwWqWAAECBAgQIECAAAECBAgQIECAwKIKCPxMZ+YaEdHLmq7VajEYDKbTk1YJECBAgACBhRDo9/vRbDbHax1GRH0hilckAQIECBDIJ+CAUj4vbxMgQIAAAQIECBAgQIAAgSRgP20dECBAgAABAgQIECBAgAABAgQIECCwT0DgZzoLYi0iOlnTrVYrNjY2ptOTVgkQIECAAIGFEOh2u7G+vj5e62ZEtBeieEUSIECAAIF8Ag4o5fPyNgECBAgQIECAAAECBAgQSAL209YBAQIECBAgQIAAAQIECBAgQIAAAQL7BAR+prMgUrqnlTXd6XRibS1lgDwECBAgQIBAWQXa7XZsbqaMz96T0j/dsnoYNwECBAgstYADSks9vQZHgAABAgQIECBAgAABAlMSsJ+eEqxmCRAgQIAAAQIECBAgQIAAAQIECCyqgMDPdGZuEBG1rOlerxeNRmM6PWmVAAECBAgQWAiBer0ew+FwvNZmRPQXonhFEiBAgACBfAIOKOXz8jYBAgQIECBAgAABAgQIEEgC9tPWAQECBAgQIECAAAECBAgQIECAAAEC+wQEfqazILYjopI1PRqNYmVlZTo9aZUAAQIECBBYCIFqtRo7Ozvjta5GxNZCFK9IAgQIECCQT8ABpXxe3iZAgAABAgQIECBAgAABAknAfto6IECAAAECBAgQIECAAAECBAgQIEBgn4DAz+QXREr2jLJmK5VKbG+n/I+HAAECBAgQKKvA1tZWrK6mfM/ek5I/1bJ6GDcBAgQILL2AA0pLP8UGSIAAAQIECBAgQIAAAQJTELCfngKqJgkQIECAAAECBAgQIECAAAECBAgssoDAz+RnrxERvazZWq0Wg8Fg8r1okQABAgQIEFgYgX6/H81mc7zeYUTUF2YACiVAgAABAvkEHFDK5+VtAgQIECBAgAABAgQIECCQBOynrQMCBAgQIECAAAECBAgQIECAAAECBPYJCPxMfkGsRUQna7bVasXGxsbke9EiAQIECBAgsDAC3W431tfXx+vdjIj2wgxAoQQIECBAIJ+AA0r5vLxNgAABAgQIECBAgAABAgSSgP20dUCAAAECBAgQIECAAAECBAgQIECAwD4BgZ/JL4iU7mllzXY6nVhbSxkgDwECBAgQIFBWgXa7HZubKeOz96T0T7esHsZNgAABAksv4IDS0k+xARIgQIAAAQIECBAgQIDAFATsp6eAqkkCBAgQIECAAAECBAgQIECAAAECiywg8DP52RtERC1rttfrRaPRmHwvWiRAgAABAgQWRqBer8dwOByvtxkR/YUZgEIJECBAgEA+AQeU8nl5mwABAgQIECBAgAABAgQIJAH7aeuAAAECBAgQIECAAAECBAgQIECAAIF9AgI/k18Q2xFRyZodjUaxsrIy+V60SIAAAQIECCyMQLVajZ2dnfF6VyNia2EGoFACBAgQIJBPwAGlfF7eJkCAAAECBAgQIECAAAECScB+2jogQIAAAQIECBAgQIAAAQIECBAgQGCfgMDPZBdESvaMsiYrlUpsb6f8j4cAAQIECBAoq8DW1lasrqZ8z96Tkj/VsnoYNwECBAiUQsABpVJMs0ESIECAAAECBAgQIECAwIQF7KcnDKo5AgQIECBAgAABAgQIECBAgAABAosuIPAz2RlsREQva7JWq8VgMJhsD1ojQIAAAQIEFkqg3+9Hs9kcr3kYEfWFGoRiCRAgQIBAPgEHlPJ5eZsAAQIECBAgQIAAAQIECCQB+2nrgAABAgQIECBAgAABAgQIECBAgACBfQICP5NdEGsR0cmabLVasbGxMdketEaAAAECBAgslEC324319fXxmjcjor1Qg1AsAQIECBDIJ+CAUj4vbxMgQIAAAQIECBAgQIAAgSRgP20dECBAgAABAgQIECBAgAABAgQIECCwT0DgZ7ILIqV7WlmTnU4n1tZSBshDgAABAgQIlFWg3W7H5mbK+Ow9Kf3TLauHcRMgQIBAKQQcUCrFNBskAQIECBAgQIAAAQIECExYwH56wqCaI0CAAAECBAgQIECAAAECBAgQILDoAgI/k53BQUTUsiZ7vV40Go3J9qA1AgQIECBAYKEE6vV6DIfD8ZqbEdFfqEEolgABAgQI5BNwQCmfl7cJECBAgAABAgQIECBAgEASsJ+2DggQIECAAAECBAgQIECAAAECBAgQ2Ccg8DPZBbEdEZWsydFoFCsrK5PtQWsECBAgQIDAQglUq9XY2dkZr3k1IrYWahCKJUCAAAEC+QQcUMrn5W0CBAgQIECAAAECBAgQIJAE7KetAwIECBAgQIAAAQIECBAgQIAAAQIE9gkI/ExuQaRkzyhrrlKpxPZ2yv94CBAgQIAAgbIKbG1txepqyvfsPSn5Uy2rh3ETIECAQGkEHFAqzVQbKAECBAgQIECAAAECBAhMUMB+eoKYmiJAgAABAgQIECBAgAABAgQIECCwDAICP5ObxUZE9LLmarVaDAaDybWuJQIECBAgQGDhBPr9fjSbzfG6hxFRX7iBKJgAAQIECOQTcEApn5e3CRAgQIAAAQIECBAgQIBAErCftg4IECBAgAABAgQIECBAgAABAgQIENgnIPAzuQWxFhGdrLlWqxUbGxuTa11LBAgQIECAwMIJdLvdWF9fH697MyLaCzcQBRMgQIAAgXwCDijl8/I2AQIECBAgQIAAAQIECBBIAvbT1gEBAgQIECBAgAABAgQIECBAgAABAvsEBH4mtyBSuqeVNdfpdGJtLWWAPAQIECBAgEBZBdrtdmxupozP3pPSP92yehg3AQIECJRGwAGl0ky1gRIgQIAAAQIECBAgQIDABAXspyeIqSkCBAgQIECAAAECBAgQIECAAAECyyAg8DO5WRxERC1rrtfrRaPRmFzrWiJAgAABAgQWTqBer8dwOByvuxkR/YUbiIIJECBAgEA+AQeU8nl5mwABAgQIECBAgAABAgQIJAH7aeuAAAECBAgQIECAAAECBAgQIECAAIF9AgI/k1sQ2xFRyZobjUaxsrIyuda1RIAAAQIECCycQLVajZ2dnfG6VyNia+EGomACBAgQIJBPwAGlfF7eJkCAAAECBAgQIECAAAECScB+2jogQIAAAQIECBAgQIAAAQIECBAgQGCfgMDPZBZESvaMsqYqlUpsb6f8j4cAAQIECBAoq8DW1lasrqZ8z96Tkj/VsnoYNwECBAiUSsABpVJNt8ESIECAAAECBAgQIECAwIQE7KcnBKkZAgQIECBAgAABAgQIECBAgAABAssiIPAzmZlsREQva6pWq8VgMJhMy1ohQIAAAQIEFlKg3+9Hs9kcr30YEfWFHIyiCRAgQIBAPgEHlPJ5eZsAAQIECBAgQIAAAQIECCQB+2nrgAABAgQIECBAgAABAgQIECBAgACBfQICP5NZEGsR0cmaarVasbGxMZmWtUKAAAECBAgspEC324319fXx2jcjor2Qg1E0AQIECBDIJ+CAUj4vbxMgQIAAAQIECBAgQIAAgSRgP20dECBAgAABAgQIECBAgAABAgQIECCwT0DgZzILIqV7WllTnU4n1tZSBshDgAABAgQIlFWg3W7H5mbK+Ow9Kf3TLauHcRMgQIBAqQQcUCrVdBssAQIECBAgQIAAAQIECExIwH56QpCaIUCAAAECBAgQIECAAAECBAgQILAsAgI/k5nJQUTUsqZ6vV40Go3JtKwVAgQIECBAYCEF6vV6DIfD8dqbEdFfyMEomgABAgQI5BNwQCmfl7cJECBAgAABAgQIECBAgEASsJ+2DggQIECAAAECBAgQIECAAAECBAgQ2Ccg8DOZBbEdEZWsqdFoFCsrK5NpWSsECBAgQIDAQgpUq9XY+f/at4Mj0aobAcM3BJwAgeAAhkAgAAgEArDzmCEAnMcMAUAIU2+B69k7VatUvv/7et1H5+rT2ahb+uOPz7/96+d5fntlMj6aAAECBAjMBAwozbz8NgECBAgQIECAAAECBAgQ+CSgn/YOCBAgQIAAAQIECBAgQIAAAQIECBD4FwELPx9/EJ82e/7vzzBfffXV8/vvn/Z//BAgQIAAAQJfqsBvv/32fP31p/2ef/582vz5y5fqIW8CBAgQ+OLpLhoeAAAgAElEQVQEDCh9cSWXMAECBAgQIECAAAECBAgsCOinFxCFIECAAAECBAgQIECAAAECBAgQIFASsPDz8Wr+1/M8//NnmG+++eb59ddfPx5VBAIECBAgQOC1Ar/88svz7bfffv79/3ie56+vTciHEyBAgACBmYABpZmX3yZAgAABAgQIECBAgAABAp8E9NPeAQECBAgQIECAAAECBAgQIECAAAEC/yJg4efjD+KH53l++jPMd9999/ztb3/7eFQRCBAgQIAAgdcK/Pzzz8+PP/74+ff//Xme71+bkA8nQIAAAQIzAQNKMy+/TYAAAQIECBAgQIAAAQIEPgnop70DAgQIECBAgAABAgQIECBAgAABAgT+RcDCz8cfxKftnu/+DPPTTz89P/zwaQfIDwECBAgQIPClCnz//ffP3//+acfnnz+ftn9+/lI95E2AAAECX5yAAaUvruQSJkCAAAECBAgQIECAAIEFAf30AqIQBAgQIECAAAECBAgQIECAAAECBEoCFn4+Xs1fn+f55uNhRCBAgAABAgTCAt8+z/NLOD+pESBAgACBzwUMKHkPBAgQIECAAAECBAgQIEBgLqCfnps5QYAAAQIECBAgQIAAAQIECBAgQCAtYOHn4+X9/Xmerz4eRgQCBAgQIEAgLPD18zy/hfOTGgECBAgQ+FzAgJL3QIAAAQIECBAgQIAAAQIE5gL66bmZEwQIECBAgAABAgQIECBAgAABAgTSAhZ+PlbeT8O7//uxEE4TIECAAAECcYE/nuf5SzxH6REgQIAAgc8FDCh5DwQIECBAgAABAgQIECBAYC6gn56bOUGAAAECBAgQIECAAAECBAgQIEAgLWDh52Pl/fZ5nv/+WAinCRAgQIAAgbjAP57n+Ws8R+kRIECAAIHPBQwoeQ8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MMqGzwAACAASURBV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g3weUzj/AhQQIECBAgAABAgQIECBAICDgf/mBIkqBAAECBAgQIECAAAECBAgQIECAwEcE/JHwI3rOEiBAgAABAgQIECBAgAABAv8uYOHHmyBAgAABAgQIECBAgAABAh8X8L/8jxuKQIAAAQIECBAgQIAAAQIECBAgQODVAv5I+Ory+XgCBAgQIECAAAECBAgQIPAfJ2Dh5z+uJD6IAAECBAgQIECAAAECBF4o4H/5LyyaTyZAgAABAgQIECBAgAABAgQIECCwKeCPhJuaYhEgQIAAAQIECBAgQIAAAQIWfrwBAgQIECBAgAABAgQIECDwcQH/y/+4oQgECBAgQIAAAQIECBAgQIAAAQIEXi3gj4S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d9mjmgAAAklJREFU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qB/wemPmS32dVDZgAAAABJRU5ErkJggg=="/>
          <p:cNvSpPr>
            <a:spLocks noChangeAspect="1" noChangeArrowheads="1"/>
          </p:cNvSpPr>
          <p:nvPr/>
        </p:nvSpPr>
        <p:spPr bwMode="auto">
          <a:xfrm>
            <a:off x="3850763" y="502710"/>
            <a:ext cx="7915275" cy="5295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9" name="AutoShape 4" descr="data:image/png;base64,iVBORw0KGgoAAAANSUhEUgAADPwAAAiwCAYAAAASxN/QAAAAAXNSR0IArs4c6QAAHUx0RVh0bXhmaWxlACUzQ214R3JhcGhNb2RlbCUyMGR4JTNEJTIyMjM3NyUyMiUyMGR5JTNEJTIyMTMwNSUyMiUyMGdyaWQlM0QlMjIxJTIyJTIwZ3JpZFNpemUlM0QlMjIxMCUyMiUyMGd1aWRlcyUzRCUyMjElMjIlMjB0b29sdGlwcyUzRCUyMjElMjIlMjBjb25uZWN0JTNEJTIyMSUyMiUyMGFycm93cyUzRCUyMjElMjIlMjBmb2xkJTNEJTIyMSUyMiUyMHBhZ2UlM0QlMjIxJTIyJTIwcGFnZVNjYWxlJTNEJTIyMSUyMiUyMHBhZ2VXaWR0aCUzRCUyMjg1MCUyMiUyMHBhZ2VIZWlnaHQlM0QlMjIxMTAwJTIyJTIwbWF0aCUzRCUyMjAlMjIlMjBzaGFkb3clM0QlMjIwJTIyJTNFJTNDcm9vdCUzRSUzQ214Q2VsbCUyMGlkJTNEJTIyMCUyMiUyRiUzRSUzQ214Q2VsbCUyMGlkJTNEJTIyMSUyMiUyMHBhcmVudCUzRCUyMjAlMjIlMkYlM0UlM0NteENlbGwlMjBpZCUzRCUyMjk1dVdhV1kzRGo3ZEdmc1hQdTh0LTIwJTIyJTIwc3R5bGUlM0QlMjJlZGdlU3R5bGUlM0RvcnRob2dvbmFsRWRnZVN0eWxlJTNCcm91bmRlZCUzRDAlM0JvcnRob2dvbmFsTG9vcCUzRDElM0JqZXR0eVNpemUlM0RhdXRvJTNCaHRtbCUzRDElM0IlMjIlMjBlZGdlJTNEJTIyMSUyMiUyMHBhcmVudCUzRCUyMjElMjIlMjBzb3VyY2UlM0QlMjI5NXVXYVdZM0RqN2RHZnNYUHU4dC0xJTIyJTNFJTNDbXhHZW9tZXRyeSUyMHJlbGF0aXZlJTNEJTIyMSUyMiUyMGFzJTNEJTIyZ2VvbWV0cnklMjIlM0UlM0NteFBvaW50JTIweCUzRCUyMjMwMCUyMiUyMHklM0QlMjIyNDAlMjIlMjBhcyUzRCUyMnRhcmdldFBvaW50JTIyJTJGJTNFJTNDJTJGbXhHZW9tZXRyeSUzRSUzQyUyRm14Q2VsbCUzRSUzQ214Q2VsbCUyMGlkJTNEJTIyOTV1V2FXWTNEajdkR2ZzWFB1OHQtMSUyMiUyMHZhbHVlJTNEJTIyJTI2bHQlM0Jmb250JTIwc3R5bGUlM0QlMjZxdW90JTNCZm9udC1zaXplJTNBJTIwMjJweCUzQiUyNnF1b3QlM0IlMjZndCUzQnByZXByb2Nlc3MlMjBkYXRhJTI2bHQlM0IlMkZmb250JTI2Z3QlM0IlMjIlMjBzdHlsZSUzRCUyMnNoYXBlJTNEY3lsaW5kZXIzJTNCd2hpdGVTcGFjZSUzRHdyYXAlM0JodG1sJTNEMSUzQmJvdW5kZWRMYmwlM0QxJTNCYmFja2dyb3VuZE91dGxpbmUlM0QxJTNCc2l6ZSUzRDE1JTNCZm9udEZhbWlseSUzRFRpbWVzJTIwTmV3JTIwUm9tYW4lM0IlMjIlMjB2ZXJ0ZXglM0QlMjIxJTIyJTIwcGFyZW50JTNEJTIyMSUyMiUzRSUzQ214R2VvbWV0cnklMjB4JTNEJTIyMzAlMjIlMjB5JTNEJTIyMTUwJTIyJTIwd2lkdGglM0QlMjIxNzAlMjIlMjBoZWlnaHQlM0QlMjIxMDAlMjIlMjBhcyUzRCUyMmdlb21ldHJ5JTIyJTJGJTNFJTNDJTJGbXhDZWxsJTNFJTNDbXhDZWxsJTIwaWQlM0QlMjI5NXVXYVdZM0RqN2RHZnNYUHU4dC0xOCUyMiUyMHN0eWxlJTNEJTIyZWRnZVN0eWxlJTNEb3J0aG9nb25hbEVkZ2VTdHlsZSUzQnJvdW5kZWQlM0QwJTNCb3J0aG9nb25hbExvb3AlM0QxJTNCamV0dHlTaXplJTNEYXV0byUzQmh0bWwlM0QxJTNCZXhpdFglM0QxJTNCZXhpdFklM0QwLjUlM0JleGl0RHglM0QwJTNCZXhpdER5JTNEMCUzQiUyMiUyMGVkZ2UlM0QlMjIxJTIyJTIwcGFyZW50JTNEJTIyMSUyMiUyMHNvdXJjZSUzRCUyMjk1dVdhV1kzRGo3ZEdmc1hQdTh0LTIlMjIlM0UlM0NteEdlb21ldHJ5JTIwcmVsYXRpdmUlM0QlMjIxJTIyJTIwYXMlM0QlMjJnZW9tZXRyeSUyMiUzRSUzQ214UG9pbnQlMjB4JTNEJTIyNjMwLjAwMDAwMDAwMDAwMDIlMjIlMjB5JTNEJTIyMjAwJTIyJTIwYXMlM0QlMjJ0YXJnZXRQb2ludCUyMiUyRiUzRSUzQyUyRm14R2VvbWV0cnklM0UlM0MlMkZteENlbGwlM0UlM0NteENlbGwlMjBpZCUzRCUyMjk1dVdhV1kzRGo3ZEdmc1hQdTh0LTIlMjIlMjB2YWx1ZSUzRCUyMiUyNmx0JTNCZGl2JTIwc3R5bGUlM0QlMjZxdW90JTNCdGV4dC1hbGlnbiUzQSUyMGp1c3RpZnklM0IlMjBsaW5lLWhlaWdodCUzQSUyMDE1MCUyNSUzQiUyMGZvbnQtc2l6ZSUzQSUyMDIycHglM0IlMjZxdW90JTNCJTI2Z3QlM0IlMjZsdCUzQnNwYW4lMjBzdHlsZSUzRCUyNnF1b3QlM0JiYWNrZ3JvdW5kLWNvbG9yJTNBJTIwaW5pdGlhbCUzQiUyNnF1b3QlM0IlMjZndCUzQiUyNmx0JTNCZm9udCUyMHN0eWxlJTNEJTI2cXVvdCUzQmZvbnQtc2l6ZSUzQSUyMDIycHglM0IlMjZxdW90JTNCJTIwZmFjZSUzRCUyNnF1b3QlM0JUaW1lcyUyME5ldyUyMFJvbWFuJTI2cXVvdCUzQiUyNmd0JTNCTWFjaGluZSUyNmx0JTNCJTJGZm9udCUyNmd0JTNCJTI2bHQlM0IlMkZzcGFuJTI2Z3QlM0IlMjZsdCUzQiUyRmRpdiUyNmd0JTNCJTI2bHQlM0JkaXYlMjBzdHlsZSUzRCUyNnF1b3QlM0J0ZXh0LWFsaWduJTNBJTIwanVzdGlmeSUzQiUyMGxpbmUtaGVpZ2h0JTNBJTIwMTUwJTI1JTNCJTIwZm9udC1zaXplJTNBJTIwMjJweCUzQiUyNnF1b3QlM0IlMjZndCUzQiUyNmx0JTNCZm9udCUyMHN0eWxlJTNEJTI2cXVvdCUzQmZvbnQtc2l6ZSUzQSUyMDIycHglM0IlMjZxdW90JTNCJTIwZmFjZSUzRCUyNnF1b3QlM0JoWHllVkV0RHZkcVlwRXZLaEFQaCUyNnF1b3QlM0IlMjZndCUzQkxlYXJuaW5nJTI2YW1wJTNCbmJzcCUzQiUyNmx0JTNCJTJGZm9udCUyNmd0JTNCJTI2bHQlM0IlMkZkaXYlMjZndCUzQiUyMiUyMHN0eWxlJTNEJTIyd2hpdGVTcGFjZSUzRHdyYXAlM0JodG1sJTNEMSUzQmFzcGVjdCUzRGZpeGVkJTNCYWxpZ24lM0RjZW50ZXIlM0IlMjIlMjB2ZXJ0ZXglM0QlMjIxJTIyJTIwcGFyZW50JTNEJTIyMSUyMiUzRSUzQ214R2VvbWV0cnklMjB4JTNEJTIyMzEwJTIyJTIweSUzRCUyMjE0NSUyMiUyMHdpZHRoJTNEJTIyMTkwJTIyJTIwaGVpZ2h0JTNEJTIyMTkwJTIyJTIwYXMlM0QlMjJnZW9tZXRyeSUyMiUyRiUzRSUzQyUyRm14Q2VsbCUzRSUzQ214Q2VsbCUyMGlkJTNEJTIyOTV1V2FXWTNEajdkR2ZzWFB1OHQtMjIlMjIlMjBzdHlsZSUzRCUyMmVkZ2VTdHlsZSUzRG9ydGhvZ29uYWxFZGdlU3R5bGUlM0Jyb3VuZGVkJTNEMCUzQm9ydGhvZ29uYWxMb29wJTNEMSUzQmpldHR5U2l6ZSUzRGF1dG8lM0JodG1sJTNEMSUzQiUyMiUyMGVkZ2UlM0QlMjIxJTIyJTIwcGFyZW50JTNEJTIyMSUyMiUyMHNvdXJjZSUzRCUyMjk1dVdhV1kzRGo3ZEdmc1hQdTh0LTUlMjIlM0UlM0NteEdlb21ldHJ5JTIwcmVsYXRpdmUlM0QlMjIxJTIyJTIwYXMlM0QlMjJnZW9tZXRyeSUyMiUzRSUzQ214UG9pbnQlMjB4JTNEJTIyNzIwLjAwMDAwMDAwMDAwMDIlMjIlMjB5JTNEJTIyMzUwJTIyJTIwYXMlM0QlMjJ0YXJnZXRQb2ludCUyMiUyRiUzRSUzQyUyRm14R2VvbWV0cnklM0UlM0MlMkZteENlbGwlM0UlM0NteENlbGwlMjBpZCUzRCUyMjk1dVdhV1kzRGo3ZEdmc1hQdTh0LTUlMjIlMjB2YWx1ZSUzRCUyMiUyNmx0JTNCZm9udCUyMHN0eWxlJTNEJTI2cXVvdCUzQmZvbnQtc2l6ZSUzQSUyMDIycHglM0IlMjZxdW90JTNCJTIwZmFjZSUzRCUyNnF1b3QlM0JUaW1lcyUyME5ldyUyMFJvbWFuJTI2cXVvdCUzQiUyNmd0JTNCcGVyZm9ybWFuY2UlMjBhbmFseXNpcyUyNmx0JTNCJTJGZm9udCUyNmd0JTNCJTIyJTIwc3R5bGUlM0QlMjJyb3VuZGVkJTNEMSUzQndoaXRlU3BhY2UlM0R3cmFwJTNCaHRtbCUzRDElM0IlMjIlMjB2ZXJ0ZXglM0QlMjIxJTIyJTIwcGFyZW50JTNEJTIyMSUyMiUzRSUzQ214R2VvbWV0cnklMjB4JTNEJTIyNjMwJTIyJTIweSUzRCUyMjE2MCUyMiUyMHdpZHRoJTNEJTIyMTgwJTIyJTIwaGVpZ2h0JTNEJTIyODAlMjIlMjBhcyUzRCUyMmdlb21ldHJ5JTIyJTJGJTNFJTNDJTJGbXhDZWxsJTNFJTNDbXhDZWxsJTIwaWQlM0QlMjI5NXVXYVdZM0RqN2RHZnNYUHU4dC0xMSUyMiUyMHN0eWxlJTNEJTIyZWRnZVN0eWxlJTNEb3J0aG9nb25hbEVkZ2VTdHlsZSUzQnJvdW5kZWQlM0QwJTNCb3J0aG9nb25hbExvb3AlM0QxJTNCamV0dHlTaXplJTNEYXV0byUzQmh0bWwlM0QxJTNCJTIyJTIwZWRnZSUzRCUyMjElMjIlMjBwYXJlbnQlM0QlMjIxJTIyJTIwc291cmNlJTNEJTIyOTV1V2FXWTNEajdkR2ZzWFB1OHQtOSUyMiUzRSUzQ214R2VvbWV0cnklMjByZWxhdGl2ZSUzRCUyMjElMjIlMjBhcyUzRCUyMmdlb21ldHJ5JTIyJTNFJTNDbXhQb2ludCUyMHglM0QlMjIxMTUlMjIlMjB5JTNEJTIyMjcwJTIyJTIwYXMlM0QlMjJ0YXJnZXRQb2ludCUyMiUyRiUzRSUzQyUyRm14R2VvbWV0cnklM0UlM0MlMkZteENlbGwlM0UlM0NteENlbGwlMjBpZCUzRCUyMjk1dVdhV1kzRGo3ZEdmc1hQdTh0LTklMjIlMjB2YWx1ZSUzRCUyMiUyNmx0JTNCZm9udCUyMHN0eWxlJTNEJTI2cXVvdCUzQmZvbnQtc2l6ZSUzQSUyMDIxcHglM0IlMjZxdW90JTNCJTIwZmFjZSUzRCUyNnF1b3QlM0JUaW1lcyUyME5ldyUyMFJvbWFuJTI2cXVvdCUzQiUyNmd0JTNCb3JnaW5hbCUyMGRhdGElMjZsdCUzQiUyRmZvbnQlMjZndCUzQiUyMiUyMHN0eWxlJTNEJTIyc2hhcGUlM0RwYXJhbGxlbG9ncmFtJTNCcGVyaW1ldGVyJTNEcGFyYWxsZWxvZ3JhbVBlcmltZXRlciUzQndoaXRlU3BhY2UlM0R3cmFwJTNCaHRtbCUzRDElM0JmaXhlZFNpemUlM0QxJTNCJTIyJTIwdmVydGV4JTNEJTIyMSUyMiUyMHBhcmVudCUzRCUyMjElMjIlM0UlM0NteEdlb21ldHJ5JTIweCUzRCUyMjQwJTIyJTIweSUzRCUyMjUxMCUyMiUyMHdpZHRoJTNEJTIyMTUwJTIyJTIwaGVpZ2h0JTNEJTIyMTIwJTIyJTIwYXMlM0QlMjJnZW9tZXRyeSUyMiUyRiUzRSUzQyUyRm14Q2VsbCUzRSUzQ214Q2VsbCUyMGlkJTNEJTIyOTV1V2FXWTNEajdkR2ZzWFB1OHQtMTIlMjIlMjB2YWx1ZSUzRCUyMiUyMiUyMHN0eWxlJTNEJTIyc2hhcGUlM0RmbGV4QXJyb3clM0JlbmRBcnJvdyUzRGNsYXNzaWMlM0JodG1sJTNEMSUzQnJvdW5kZWQlM0QwJTNCJTIyJTIwZWRnZSUzRCUyMjElMjIlMjBwYXJlbnQlM0QlMjIxJTIyJTNFJTNDbXhHZW9tZXRyeSUyMHdpZHRoJTNEJTIyNTAlMjIlMjBoZWlnaHQlM0QlMjI1MCUyMiUyMHJlbGF0aXZlJTNEJTIyMSUyMiUyMGFzJTNEJTIyZ2VvbWV0cnklMjIlM0UlM0NteFBvaW50JTIweCUzRCUyMjQwNC4xNyUyMiUyMHklM0QlMjIzNDAlMjIlMjBhcyUzRCUyMnNvdXJjZVBvaW50JTIyJTJGJTNFJTNDbXhQb2ludCUyMHglM0QlMjI0MDQlMjIlMjB5JTNEJTIyNDcwJTIyJTIwYXMlM0QlMjJ0YXJnZXRQb2ludCUyMiUyRiUzRSUzQyUyRm14R2VvbWV0cnklM0UlM0MlMkZteENlbGwlM0UlM0NteENlbGwlMjBpZCUzRCUyMjk1dVdhV1kzRGo3ZEdmc1hQdTh0LTIzJTIyJTIwc3R5bGUlM0QlMjJlZGdlU3R5bGUlM0RvcnRob2dvbmFsRWRnZVN0eWxlJTNCcm91bmRlZCUzRDAlM0JvcnRob2dvbmFsTG9vcCUzRDElM0JqZXR0eVNpemUlM0RhdXRvJTNCaHRtbCUzRDElM0JleGl0WCUzRDElM0JleGl0WSUzRDAuNSUzQmV4aXREeCUzRDAlM0JleGl0RHklM0QwJTNCJTIyJTIwZWRnZSUzRCUyMjElMjIlMjBwYXJlbnQlM0QlMjIxJTIyJTIwc291cmNlJTNEJTIyOTV1V2FXWTNEajdkR2ZzWFB1OHQtMTQlMjIlM0UlM0NteEdlb21ldHJ5JTIwcmVsYXRpdmUlM0QlMjIxJTIyJTIwYXMlM0QlMjJnZW9tZXRyeSUyMiUzRSUzQ214UG9pbnQlMjB4JTNEJTIyNjMwLjAwMDAwMDAwMDAwMDIlMjIlMjB5JTNEJTIyNTc5LjY2NjY2NjY2NjY2NjclMjIlMjBhcyUzRCUyMnRhcmdldFBvaW50JTIyJTJGJTNFJTNDJTJGbXhHZW9tZXRyeSUzRSUzQyUyRm14Q2VsbCUzRSUzQ214Q2VsbCUyMGlkJTNEJTIyOTV1V2FXWTNEajdkR2ZzWFB1OHQtMTQlMjIlMjB2YWx1ZSUzRCUyMndlJTIyJTIwc3R5bGUlM0QlMjJzd2ltbGFuZSUzQnN0YXJ0U2l6ZSUzRDAlM0Jmb250RmFtaWx5JTNEVGltZXMlMjBOZXclMjBSb21hbiUzQmZvbnRTaXplJTNEMTglM0IlMjIlMjB2ZXJ0ZXglM0QlMjIxJTIyJTIwcGFyZW50JTNEJTIyMSUyMiUzRSUzQ214R2VvbWV0cnklMjB4JTNEJTIyMjgyLjUlMjIlMjB5JTNEJTIyNDgwJTIyJTIwd2lkdGglM0QlMjIyNDUlMjIlMjBoZWlnaHQlM0QlMjIyMDAlMjIlMjBhcyUzRCUyMmdlb21ldHJ5JTIyJTJGJTNFJTNDJTJGbXhDZWxsJTNFJTNDbXhDZWxsJTIwaWQlM0QlMjI5NXVXYVdZM0RqN2RHZnNYUHU4dC0xNSUyMiUyMHZhbHVlJTNEJTIyJTI2bHQlM0Jmb250JTIwc3R5bGUlM0QlMjZxdW90JTNCZm9udC1zaXplJTNBJTIwMjJweCUzQiUyNnF1b3QlM0IlMjZndCUzQldlYiUyMGFwcGxpY2F0aW9uJTI2bHQlM0IlMkZmb250JTI2Z3QlM0IlMjIlMjBzdHlsZSUzRCUyMnRleHQlM0JodG1sJTNEMSUzQmFsaWduJTNEY2VudGVyJTNCdmVydGljYWxBbGlnbiUzRG1pZGRsZSUzQnJlc2l6YWJsZSUzRDAlM0Jwb2ludHMlM0QlNUIlNUQlM0JhdXRvc2l6ZSUzRDElM0JzdHJva2VDb2xvciUzRG5vbmUlM0JmaWxsQ29sb3IlM0Rub25lJTNCZm9udEZhbWlseSUzRFRpbWVzJTIwTmV3JTIwUm9tYW4lM0Jmb250U2l6ZSUzRDI0JTNCJTIyJTIwdmVydGV4JTNEJTIyMSUyMiUyMHBhcmVudCUzRCUyMjk1dVdhV1kzRGo3ZEdmc1hQdTh0LTE0JTIyJTNFJTNDbXhHZW9tZXRyeSUyMHglM0QlMjI0Ny41JTIyJTIweSUzRCUyMjcwJTIyJTIwd2lkdGglM0QlMjIxNzAlMjIlMjBoZWlnaHQlM0QlMjI0MCUyMiUyMGFzJTNEJTIyZ2VvbWV0cnklMjIlMkYlM0UlM0MlMkZteENlbGwlM0UlM0NteENlbGwlMjBpZCUzRCUyMjk1dVdhV1kzRGo3ZEdmc1hQdTh0LTE3JTIyJTIwdmFsdWUlM0QlMjIlMjZsdCUzQmZvbnQlMjBzdHlsZSUzRCUyNnF1b3QlM0Jmb250LXNpemUlM0ElMjAyMnB4JTNCJTI2cXVvdCUzQiUyMGZhY2UlM0QlMjZxdW90JTNCVGltZXMlMjBOZXclMjBSb21hbiUyNnF1b3QlM0IlMjZndCUzQmZpbGwlMjB0aGUlMjBiZXN0JTIwbW9kZWwlMjB1c2luZyUyMGZsYXNrJTI2bHQlM0IlMkZmb250JTI2Z3QlM0IlMjIlMjBzdHlsZSUzRCUyMnJvdW5kZWQlM0QwJTNCd2hpdGVTcGFjZSUzRHdyYXAlM0JodG1sJTNEMSUzQiUyMiUyMHZlcnRleCUzRCUyMjElMjIlMjBwYXJlbnQlM0QlMjIxJTIyJTNFJTNDbXhHZW9tZXRyeSUyMHglM0QlMjI2MTAlMjIlMjB5JTNEJTIyMzYwJTIyJTIwd2lkdGglM0QlMjIyMzAlMjIlMjBoZWlnaHQlM0QlMjI4NSUyMiUyMGFzJTNEJTIyZ2VvbWV0cnklMjIlMkYlM0UlM0MlMkZteENlbGwlM0UlM0NteENlbGwlMjBpZCUzRCUyMjk1dVdhV1kzRGo3ZEdmc1hQdTh0LTIxJTIyJTIwdmFsdWUlM0QlMjIlMjZsdCUzQmZvbnQlMjBzdHlsZSUzRCUyNnF1b3QlM0Jmb250LXNpemUlM0ElMjAyMnB4JTNCJTI2cXVvdCUzQiUyMGZhY2UlM0QlMjZxdW90JTNCVGltZXMlMjBOZXclMjBSb21hbiUyNnF1b3QlM0IlMjZndCUzQmh1bWFuJTIwaW50ZXJhY3Rpb24lMjBhbmQlMjBwcmVkaWN0aW9uJTI2bHQlM0IlMkZmb250JTI2Z3QlM0IlMjIlMjBzdHlsZSUzRCUyMnJvdW5kZWQlM0QxJTNCd2hpdGVTcGFjZSUzRHdyYXAlM0JodG1sJTNEMSUzQiUyMiUyMHZlcnRleCUzRCUyMjElMjIlMjBwYXJlbnQlM0QlMjIxJTIyJTNFJTNDbXhHZW9tZXRyeSUyMHglM0QlMjI2NTAlMjIlMjB5JTNEJTIyNTMwJTIyJTIwd2lkdGglM0QlMjIxNzAlMjIlMjBoZWlnaHQlM0QlMjI4MCUyMiUyMGFzJTNEJTIyZ2VvbWV0cnklMjIlMkYlM0UlM0MlMkZteENlbGwlM0UlM0MlMkZyb290JTNFJTNDJTJGbXhHcmFwaE1vZGVsJTNFARvJtAAAIABJREFUeF7s3Qm4XHV9P/5Ps0E2lkgMYSeUfZGAAgZMUZCtxf4MaxFsxY1H+NW2srSVx9YFlMX6qwWrpeJfUAsi8amoLIpiBAREQpAloIStEDAQwGyQkOTPd8zczp3MvXfm3pk7Z3nN85xnJjPnfM/38/occebMvO/5o3AjQIAAAQIECBAgQIAAAQIECBAgQIAAAQIECBAgQIAAAQIECBAgQIAAAQIECBAgQIAAAQIECBAgQCAzAn+UmZmYCAECBAgQIECAAAECBAgQIECAAAECBAgQIECAAAECBAgQIECAAAECBAgQIECAAAECBAgQIECAAAECIfDjICBAgAABAgQIECBAgAABAgQIECBAgAABAgQIECBAgAABAgQIECBAgAABAgQIECBAgAABAgQIECCQIQGBnww1w1QIECBAgAABAgQIECBAgAABAgQIECBAgAABAgQIECBAgAABAgQIECBAgAABAgQIECBAgAABAgQICPw4BggQIECAAAECBAgQIECAAAECBAgQIECAAAECBAgQIECAAAECBAgQIECAAAECBAgQIECAAAECBAhkSEDgJ0PNMBUCBAgQIECAAAECBAgQIECAAAECBAgQIECAAAECBAgQIECAAAECBAgQIECAAAECBAgQIECAAAECAj+OAQIECBAgQIAAAQIECBAgQIAAAQIECBAgQIAAAQIECBAgQIAAAQIECBAgQIAAAQIECBAgQIAAAQIZEhD4yVAzTIUAAQIECBAgQIAAAQIECBAgQIAAAQIECBAgQIAAAQIECBAgQIAAAQIECBAgQIAAAQIECBAgQICAwI9jgAABAgQIECBAgAABAgQIECBAgAABAgQIECBAgAABAgQIECBAgAABAgQIECBAgAABAgQIECBAgECGBAR+MtQMUyFAgAABAgQIECBAgAABAgQIECBAgAABAgQIECBAgAABAgQIECBAgAABAgQIECBAgAABAgQIECAg8OMYIECAAAECBAgQIECAAAECBAgQIECAAAECBAgQIECAAAECBAgQIECAAAECBAgQIECAAAECBAgQIJAhAYGfDDXDVAgQIECAAAECBAgQIECAAAECBAgQIECAAAECBAgQIECAAAECBAgQIECAAAECBAgQIECAAAECBAgI/DgGCBAgQIAAAQIECBAgQIAAAQIECBAgQIAAAQIECBAgQIAAAQIECBAgQIAAAQIECBAgQIAAAQIECGRIQOAnQ80wFQIECBAgQIAAAQIECBAgQIAAAQIECBAgQIAAAQIECBAgQIAAAQIECBAgQIAAAQIECBAgQIAAAQICP44BAgQIECBAgAABAgQIECBAgAABAgQIECBAgAABAgQIECBAgAABAgQIECBAgAABAgQIECBAgAABAhkSEPjJUDNMhQABAgQIECBAgAABAgQIECBAgAABAgQIECBAgAABAgQIECBAgAABAgQIECBAgAABAgQIECBAgIDAj2OAAAECBAgQIECAAAECBAgQIECAAAECBAgQIECAAAECBAgQIECAAAECBAgQIECAAAECBAgQIECAQIYEBH4y1AxTIUCAAAECBAgQIECAAAECBAgQIECAAAECBAgQIECAAAECBAgQIECAAAECBAgQIECAAAECBAgQICDw4xggQIAAAQIECBAgQIAAAQIECBAgQIAAAQIECBAgQIAAAQIECBAgQIAAAQIECBAgQIAAAQIECBAgkCEBgZ8MNcNUCBAgQIAAAQIECBAgQIAAAQIECBAgQIAAAQIECBAgQIAAAQIECBAgQIAAAQIECBAgQIAAAQIECAj8OAYIECBAgAABAgQIECBAgAABAgQIECBAgAABAgQIECBAgAABAgQIECBAgAABAgQIECBAgAABAgQIZEhA4CdDzTAVAgQIECBAgAABAgQIECBAgAABAgQIECBAgAABAgQIECBAgAABAgQIECBAgAABAgQIECBAgAABAgI/jgECBAgQIECAAAECBAgQIECAAAECBAgQIECAAAECBAgQIECAAAECBAgQIECAAAECBAgQIECAAAECGRIQ+MlQM0yFAAECBAgQIECAAAECBAgQIECAAAECBAgQIECAAAECBAgQIECAAAECBAgQIECAAAECBAgQIECAgMCPY4AAAQIECBAgQIAAAQIECBAgQIAAAQIECBAgQIAAAQIECBAgQIAAAQIECBAgQIAAAQIECBAgQIBAhgQEfjLUDFMhQIAAAQIECBAgQIAAAQIECBAgQIAAAQIECBAgQIAAAQIECBAgQIAAAQIECBAgQIAAAQIECBAgIPDjGCBAgAABAgQIECBAgAABAgQIECBAgAABAgQIECBAgAABAgQIECBAgAABAgQIECBAgAABAgQIECCQIQGBnww1w1QIECBAgAABAgQIECBAgAABAgQIECBAgAABAgQIECBAgAABAgQIECBAgAABAgQIECBAgAABAgQICPw4BggQIECAAAECBAgQIECAAAECBAgQIECAAAECBAgQIECAAAECBAgQIECAAAECBAgQIECAAAECBAhkSEDgJ0PNMBUCBAgQIECAAAECBAgQIECAAAECBAgQIECAAAECBAgQIECAAAECBAgQIECAAAECBAgQIECAAAECAj+OAQIECBAgQIAAAQIECBAgQIAAAQIECBAgQIAAAQIECBAgQIAAAQIECBAgQIAAAQIECBAgQIAAAQIZEhD4yVAzTIUAAQIECBAgQIAAAQIECBAgQIAAAQIECBAgQIAAAQIECBAgQIAAAQIECBAgQIAAAQIECBAgQICAwI9jgAABAgQIECBAgAABAgQIECBAgAABAgQIECBAgAABAgQIECBAgAABAgQIECBAgAABAgQIECBAgECGBAR+MtQMUyFAgAABAgQIECBAgAABAgQIECBAgAABAgQIECBAgAABAgQIECBAgAABAgQIECBAgAABAgQIECAg8OMYIECAAAECBAgQIECAAAECBAgQIECAAAECBAgQIECAAAECBAgQIECAAAECBAgQIECAAAECBAgQIJAhAYGfDDXDVAgQIECAAAECBAgQIECAAAECBAgQIECAAAECBAgQIECAAAECBAgQIECAAAECBAgQIECAAAECBAgI/DgGCBAgQIAAAQIECBAgQIAAAQIECBAgQIAAAQIECBAgQIAAAQIECBAgQIAAAQIECBAgQIAAAQIECGRIQOAnQ80wFQIECBAgQIAAAQIECBAgQIAAAQIECBAgQIAAAQIECBAgQIAAAQIECBAgQIAAAQIECBAgQIAAAQICP44BAgQIECBAgAABAgQIECBAgAABAgQIECBAgAABAgQIECBAgAABAgQIECBAgAABAgQIECBAgAABAhkSEPjJUDNMhQABAgQIECBAgAABAgQIECBAgAABAgQIECBAgAABAgQIECBAgAABAgQIECBAgAABAgQIECBAgIDAj2OAAAECBAgQIECAAAECBAgQIEBgLQICBAgQIECAAAECBAor4DvhwrZWYQQIECBAgAABAgQIECBAgAABAgQIFFnAyd0id1dtBAgQIECAAAECBAgQIECAAIHmBAR+mnOyFgECBAgQIECAAIE8CvhOOI9dM2cCBAgQIECAAAECBAgQIECAAAECBEov4ORu6Q8BAAQIECBAgAABAgQIECBAgACBEPhxEBAgQIAAAQIECBAoroDvhIvbW5URIECAAAECBAgQIECAAAECBAgQIFBgASd3C9xcpREgQIAAAQIECBAgQIAAAQIEmhQQ+GkSymoECBAgQIAAAQIEcijgO+EcNs2UCRAgQIAAAQIECBAgQIAAAQIECBAg4OSuY4AAAQIECBAgQIAAAQIECBAgQKBX4GftWvkfhwQBAgQIECBAgACBvAr80R+t9xWw74Tz2kzzJkCAAAECBAgQIECAAAECBAgQIECg1AJO7pa6/YonQIAAAQIECBAgQIAAAQIECFQEBH4cCAQIECBAgAABAgQKIiDwU5BGKoMAAQIECBAgQIAAAQIECBAgQIAAgdILCPyU/hAAQIAAAQIECBAgQIAAAQIECBAQ+HEMECBAgAABAgQIECiKgMBPUTqpDgIECBAgQIAAAQIECBAgQIAAAQIEyi4g8FP2I0D9BAgQIECAAAECBAgQIECAAAFX+HEMECBAgAABAgQIECiMgMBPYVqpEAIECBAgQIAAAQIECBAgQIAAAQIESi4g8FPyA0D5BAgQIECAAAECBAgQIECAAIEQ+HEQECBAgAABAgQIECiMgMBPYVqpEAIECBAgQIAAAQIECBAgQIAAAQIESi4g8FPyA0D5BAgQIECAAAECBAgQIECAAAGBH8cAAQIECBAgQIAAgeIICPwUp5cqIUCAAAECBAgQIECAAAECBAgQIECg3AICP+Xuv+oJECBAgAABAgQIECBAgAABAklgbS3D2rW9/kmIAAECBAgQIECAAIEcCQj85KhZpkqAAAECBAgQIECAAAECBAgQIECAAIF+BAR+HB4ECBAgQIAAAQIECBAgQIAAAQICP44BAgQIECBAgAABAgUREPgpSCOVQYAAAQIECBAgQIAAAQIECBAgQIBA6QUEfkp/CAAgQIAAAQIECBAgQIAAAQIECLjCj2OAAAECBAgQIECAQFEEBH6K0kl1ECBAgAABAgQIECBAgAABAgQIECBQdgGBn7IfAeonQIAAAQIECBAgQIAAAQIECITAj4OAAAECBAgQIECAQFEEBH6K0kl1ECBAgAABAgQIECBAgAABAgQIECBQdgGBn7IfAeonQIAAAQIECBAgQIAAAQIECAj8OAYIECBAgAABAgQIFEZA4KcwrVQIAQIECBAgQIAAAQIECBAgQIAAAQIlFxD4KfkBoHwCBAgQIECAAAECBAgQIECAQAj8OAgIECBAgAABAgQIFEZA4KcwrVQIAQIECBAgQIAAAQIECBAgQIAAAQIlFxD4KfkBoHwCBAgQIECAAAECBAgQIECAgMCPY4AAAQIECBAgQIBAcQQEforTS5UQIECAAAECBAgQIECAAAECBAgQIFBuAYGfcvdf9QQIECBAgAABAgQIECBAgACBJLC2lmHt2l7/JESAAAECBAgQIECAQI4EBH5y1CxTJUCAAAECBAgQIECAAAECBAgQIECAQD8CAj8ODwIECBAgQIAAAQIECBAgQIAAAYEfxwABAgQIECBAgACBgggI/BSkkcogQIAAAQIECBAgQIAAAQIECBAgQKD0AgI/pT8EABAgQIAAAQIECBAgQIAAAQIEXOHHMUCAAAECBAgQIECgKAICP0XppDoIECBAgAABAgQIECBAgAABAgQIECi7gMBP2Y8A9RMgkATGRMQG65bax9XnmnltoHXTuCPWLSNrHqfnav/d32v16w5221TzmohYve4+Pa4u9c91cp1XI2JlRKT76lL7774e12/XzBiOdAIECBAgQIAAAQIE+hdwhR9HCAECBAgQIECAAIGCCAj8FKSRyiBAgAABAgQIECBAgAABAgQIECBAoPQCAj+lPwQAEMi0QAq/TIiI8U3e97XuQIEd/y3M9GHQlsn1FSpaHhHLImLpuvv6xwP9u3a7Xj+QbMusDUKAAAECBAgQIEBg+AQEfobP2p4IECBAgAABAgQIdFRA4KejvAYnQIAAAQIECBAgQIAAAQIECBAgQIDAsAn4kfuwUdsRgVIIpKvYbBIRm667T48nDhDW6S/QM7YUaoosikAKB1WX2iBQf4Gi30fESw2Wl4uCog4CBAgQIECAAIHcCAj85KZVJkqAAAECBAgQIECgfwGBH0cIAQIECBAgQIAAAQIECBAgQIAAAQIEiiEg8FOMPqqCQDsFUkCnGtjp67421FMb7knhHTcCBIYusKaPINCLfTxfHxpKgSM3AgQIECBAgAABAq0ICPy0omVdAgQIECBAgAABAhkWEPjJcHNMjQABAgQIECBAgAABAgQIECBAgAABAi0ICPy0gGVVAjkSSFfamRwRb1x3P1CApza0MypHdbZlqmPGjIkNNtigZ6n/d+1r6fFgXk/bjBgxorKMHDmy5/FA/25l3fqx+to2oa1ZsyZWr15dua9d6p8b6N+Nxml23JUrV8arr74a1fv0uP7fta/1t15/46TtSnh7LSIGCgctjohFNcvvIuKFElopmQABAgQIECBA4A8CAj+OBAIECBAgQIAAAQIFERD4KUgjlUGAAAECBAgQIECAAAECBAgQIECAQOkFBH5KfwgAyIlA+t9qbYCnGuRJ940epwBP7m8pwDJhwoQYP358w/v+XqvdZsMNN6yEefoK6jT44iv3dgroLdAoTJSeW7ZsWc+ydOnSyuPqfX+P619L/y7ILV1ZKIWAUvinPgxU++/qOgJCBWm8MggQIECAAAECAj+OAQIECBAgQIAAAQLFERD4KU4vVUKAAAECBAgQIECAAAECBAgQIECAQLkFBH7K3X/Vd1cghXJqwzr1gZ76IE93Z9vE3keNGhWbbLJJbLrpppX7tGy00UaVsE6z4ZzadceNG9fEXq1CoPsCa9euXS841CgUVBsmSq+//PLL8dJLL623LFmypPtFNTeDFBBqNhyUQkICQs25WosAAQIECBAg0A0BV/jphrp9EiBAgAABAgQIEOiAgMBPB1ANSYAAAQIECBAgQIAAAQIECBAgQIAAgS4ICPx0Ad0uCy+wWURsuW7ZquZxem5KTchnTBYl0pVxagM71cd93dcGfFK4x40AgaELvPbaaw2DQC+++GLD5+tDQ8uXLx/6JDozwup1AaGnI6J2eabu3y93ZvdGJUCAAAECBAgQ6EdA4MfhQYAAAQIECBAgQKAgAgI/BWmkMggQIECAAAECBAgQIECAAAECBAgQKL2AwE/pDwEALQik/73UB3hSiKf+ubEtjNmRVUeMGBGTJ0+ON77xjZVl0qRJPVfcGSjAM2ZMJnNIHXEyKIGiCrz66qv9BoNScGjx4sXxu9/9LhYtWtSzpOBQRm7pEkf1IaAUEKp/rtePUjMyd9MgQIAAAQIECORVQOAnr50zbwIECBAgQIAAAQJ1AgI/DgkCBAgQIECAAAECBAgQIECAAAECBAgUQ0Dgpxh9VMXQBcb1c1We2lDP0Pc0yBFSaCeFd2qDPI0ep+fS4kaAAIFWBVauXFkJ/9QHgfp6LgMBoWZCQb9v1cH6BAgQIECAAIGSCgj8lLTxyiZAgAABAgQIECiegMBP8XqqIgIECBAgQIAAAQIECBAgQIAAAQIEyikg8FPOvpex6o0iYvuImLbuvvq4enWeNww3ysSJE/sM8DQK8owaNWq4p2h/BAgQ6FcgJwGhFPh5IiIe62NZqs0ECBAgQIAAAQIVAYEfBwIBAgQIECBAgACBgggI/BSkkcogQIAAAQIECBAgQIAAAQIECBAgQKD0AgI/pT8ECgXQKNCTnkvLG4er0o022ii23HLLyrLVVlv1PE7/njp1aiXkk5axY8cO15TshwABApkQSAGhhQsXxtNPP11ZnnnmmZ7Htf9evnz5cM73uX7CQCkk1OuHr8M5MfsiQIAAAQIECAyzgMDPMIPbHQECBAgQIECAAIFOCQj8dErWuAQIECBAgAABAgQIECBAgAABAgQIEBheAYGf4fW2t6EJpKvw9BfqGTm04QfeesqUKb0CPI1CPRtvvPHAA1mDAAECBPoUWLx4ccMgUG0o6LnnUk6n47f0o9e+rgyUnh+WSXS8SjsgQIAAAQIECPxBQODHkUCAAAECBAgQIECgIAICPwVppDIIECBAgAABAgQIECBAgAABAgQIECi9gMBP6Q+BzAFsFxE7R8S0BuGeTTs121GjRjW8Ik99oGfMmDGdmoJxCRAgQKAFgXS1oNorBPX1eMWKFS2M2vKqSxsEgh6JiIci4vGWR7MBAQIECBAgQKC7AgI/3fW3dwIECBAgQIAAAQJtExD4aRulgQgQIECAAAECBAgQIECAAAECBAgQINBVAYGfrvKXdufpuNslInZdd1/7eEInVEaPHh3bb799TJs2rdf9tttuG1tttVVsvvnmnditMQkQIECgywKLFi2Kxx9/PB577LGGy2uvvdapGS6LiPnrlhQAqj5O96s7tVPjEiBAgAABAgSGICDwMwQ8mxIgQIAAAQIECBDIkoDAT5a6YS4ECBAgQIAAAQIECBAgQIAAAQIECBAYvIDAz+DtbDmwwLg+Qj0p4DNy4M1bWyOFduoDPdWQzzbbbNPaYNYmQIAAgVIIPPHEE32GgdJVgzp0qw8ApRBQem5Jh/ZnWAIECBAgQIBAMwICP80oWYcAAQIECBAgQIBADgQEfnLQJFMkQIAAAQIECBAgQIAAAQIECBAgQIBAEwICP00gWWVAgc0aXKknhXqmDbhlCyuMGzeuJ9DT6Go948ePb2E0qxIgQIAAgf4Fli9f3ufVgRYsWBC///3v2034ZB9XBXq23TsyHgECBAgQIECggYDAj8OCAAECBAgQIECAQEEEBH4K0khlECBAgAABAgQIECBAgAABAgQIECBQegGBn9IfAi0BbBwR0yNir7qAz+YtjdLPym94wxtil112iR133HG9q/VMnTq1XbsxDgECBAgQGLLA888/X7k6UAr/pPtHH3005s+fX1nSa228vbDuCkDpSkBpmRcRcyMiPe9GgAABAgQIEGiXgMBPuySNQ4AAAQIECBAgQKDLAgI/XW6A3RMgQIAAAQIECBAgQIAAAQIECBAgQKBNAgI/bYIs4DBvXBfuSQGfvdc93qlddW611Vax6667VsI9tfebb9627FC7pmocAgQIECDQssCzzz7bE/5JAaCHHnqo8u8nn0wX8WnbbcG64E8K/1SXhW0b3UAECBAgQIBA2QQEfsrWcfUSIECAAAECBAgUVkDgp7CtVRgBAgQIECBAgAABAgQIECBAgAABAiUTEPgpWcP7KHfrBuGebdtBs9NOO60X6kkhn403ThcLciNAgAABAuUSWLJkSU/4p3o1oGoYqE0S/9MgBPREm8Y2DAECBAgQIFBsAYGfYvdXdQQIECBAgAABAiUSEPgpUbOVSoAAAQIECBAgQIAAAQIECBAgQIBAoQUEfgrd3obF/XFNuKd69Z4hXVZngw026BXqqb1qz5gxY8onrGICBAgQINCiwOrVq3uuCFQNAFUDQcuWLWtxtPVW/12DENBvhjqo7QkQIECAAIHCCQj8FK6lCiJAgAABAgQIECirgMBPWTuvbgIECBAgQIAAAQIECBAgQIAAAQIEiiYg8FO0jvauZ/cG4Z5Nh1LynnvuGXvvvXfsscceseuuu1aCPjvuuONQhrQtAQIECBAg0I/AY4891hMGuv/++2Pu3LmVZYi3lxqEgB4Y4pg2J0CAAAECBPItIPCT7/6ZPQECBAgQIECAAIEeAYEfBwMBAgQIECBAgAABAgQIECBAgAABAgSKISDwU4w+pipGRsSMiDhw3ZIeTxpseaNGjaoEe6ZPn95znx5vuOGGgx3SdgQIECBAgECbBFatWhX33ntvT/inGgJauXLlUPawNCJujYjb1i3p8aqhDGhbAgQIECBAIFcCAj+5apfJEiBAgAABAgQIEOhbQODH0UGAAAECBAgQIECAAAECBAgQIECAAIFiCAj85LeP6Uo99QGfUYMpZ/z48b1CPdWgT4MvAwYzvG0IECBAgACBYRKYN2/eeiGgpUtTjmdQt/Sj3xT+qQ0BvTiokWxEgAABAgQI5EFA4CcPXTJHAgQIECBAgAABAk0ICPw0gWQVAgQIECBAgAABAgQIECBAgAABAgQI5EBA4CcHTVo3xW3rAj57D2bqkyZNWu+qPbvttttghrINAQIECBAgkAOBhx56qFcIKF0Z6IUXXhjszOfWhYD+Z7AD2Y4AAQIECBDInIDAT+ZaYkIECBAgQIAAAQIEBicg8DM4N1sRIECAAAECBAgQIECAAAECBAgQIEAgawICP1nryP/OZ8+6gM+0Vqc6efLkeMtb3tIr4LPDDju0Ooz1CRAgQIAAgYIJPProo+uFgBYuXDiYKh9ZFwBKVwJKy/zBDGIbAgQIECBAIBMCAj+ZaINJECBAgAABAgQIEBi6gMDP0A2NQIAAAQIECBAgQIAAAQIECBAgQIAAgSwICPxkoQt/mMNeEXF4RBy4btms1amlMM+MGTPiwAMPrNzvuWfKDLkRIECAAAECBAYWmD9/ftx22209yyOPpCxPy7en6wJAv2p5BBsQIECAAAEC3RIQ+OmWvP0SIECAAAECBAgQaLOAwE+bQQ1HgAABAgQIECBAgAABAgQIECBAgACBLgkI/HQJPiLGrAv4pJBPWv641alMnz69V8Bn2223bXUI6xMgQIAAAQIEGgo89dRTvQJAc+fOHYzU4xFxQ83y6mAGsQ0BAgQIECAwLAICP8PCbCcECBAgQIAAAQIEOi8g8NN5Y3sgQIAAAQIECBAgQIAAAQIECBAgQIDAcAgI/AyH8v/uY8eIOKIm6DOq2d2PGjWq58o91Sv4bLrpps1ubj0CBAgQIECAwJAEFi9e3CsAlK4GtHZtr98FDzT+a3Xhn0cH2sDrBAgQIECAwLAKCPwMK7edESBAgAABAgQIEOicgMBP52yNTIAAAQIECBAgQIAAAQIECBAgQIAAgeEUEPjpvPY7awI+ezS7u0mTJq0X8Bk5cmSzm1uPAAECBAgQINBRgZUrV/YEgG699dbK46VLl7ayz3trAkA/a2VD6xIgQIAAAQIdERD46QirQQkQIECAAAECBAgMv4DAz/Cb2yMBAgQIECBAgAABAgQIECBAgAABAgQ6ISDw037VrWsCPulqPhOa2cXo0aPjiCOOiMMPP7wS9Nl7772b2cw6BAgQIECAAIHMCNx1112V4M/Pf/7zuOGGG2LFihXNzu35mvDP9RGxuNkNrUeAAAECBAi0TUDgp22UBiJAgAABAgQIECDQXQGBn+762zsBAgQIECBAgAABAgS/0XxtAAAgAElEQVQIECBAgAABAgTaJSDw0x7JfSLi3RGRAj5vbnbIHXfcsRLwqS4p9ONGgAABAgQIECiCwJo1ayqhn+rym9/8ppWybqkJAM1rZUPrEiBAgAABAoMWEPgZNJ0NCRAgQIAAAQIECGRLQOAnW/0wGwIECBAgQIAAAQIECBAgQIAAAQIECAxWQOBnsHIRu0bEsRFxTES8qdlhDj300J6Az5577tnsZtYjQIAAAQIECORa4L777usJ//z0pz9tpZZ7IuI765aWUkOt7MS6BAgQIECAQAj8OAgIECBAgAABAgQIFERA4KcgjVQGAQIECBAgQIAAAQIECBAgQIAAAQKlFxD4ae0Q2H5dwCeFfA5oZtOtttqqEvA54ogjKvcTJ05sZjPrECBAgAABAgQKK7B48eJeV/9ZtGhRs7X+rCb882yzG1mPAAECBAgQaEpA4KcpJisRIECAAAECBAgQyL6AwE/2e2SGBAgQIECAAAECBAgQIECAAAECBAgQaEZA4GdgpWR0yrrl0IFXjzjooIN6ruLzlre8pZlNrEOAAAECBAgQKK3AnDlzegJAc+fObdbhBxHxXxHxzWY3sB4BAgQIECDQr4DAjwOEAAECBAgQIECAQEEEBH4K0khlECBAgAABAgQIECBAgAABAgQIECBQegGBn74Pgf0i4uR1QZ9NBjpSjj766DjmmGPiyCOPjDe+8Y0Dre51AgQIECBAgACBBgILFiyohH+uv/76+P73v9+M0e8i4op1y6+b2cA6BAgQIECAQEMBgR8HBgECBAgQIECAAIGCCAj8FKSRyiBAgAABAgQIECBAgAABAgQIECBAoPQCAj+9D4GxEfG+dSGfAwY6Ot75zndWQj5p2WyzzQZa3esECBAgQIAAAQItCDz33HNxzTXXxHe+85342c9+1syWN0fE1yPiymZWtg4BAgQIECDQS0DgxwFBgAABAgQIECBAoCACAj8FaaQyCBAgQIAAAQIECBAgQIAAAQIECBAovYDAzx8OgWkRcdq6ZWJ/R8Xb3va2npDPVlttVfoDCAABAgQIECBAYDgEfvvb31aCPykAdM899wy0yxci4isR8aWIeHqglb1OgAABAgQIVAQEfhwIBAgQIECAAAECBAoiIPBTkEYqgwABAgQIECBAgAABAgQIECBAgACB0guUPfAzY13I55T+joSpU6fGySefHKecckrsueeepT9oABAgQIAAAQIEuikwd+7cuPLKK+OKK66IF15I2Z5+b/+xLvgzb6AVvU6AAAECBEouIPBT8gNA+QQIECBAgAABAsUREPgpTi9VQoAAAQIECBAgQIAAAQIECBAgQIBAuQXKGvj5PxFxekQc2l/7jz766ErQ5/jjjy/3UaJ6AgQIECBAgEBGBVLoJy0333zzQDOcvS74M+CKAw3kdQIECBAgUFABgZ+CNlZZBAgQIECAAAEC5RMQ+Clfz1VMgAABAgQIECBAgAABAgQIECBAgEAxBcoW+DksIs6OiEP6ame6ms9pp51WCfpMmzatmF1XFQECBAgQIECgYAK//vWv4+tf/3ol/LNo0aL+qrs+Ij4XEXMKRqAcAgQIECAwVAGBn6EK2p4AAQIECBAgQIBARgQEfjLSCNMgQIAAAQIEWhGYGhF7RsSuEfHHEbFNRGwREZtFxCYRMS4iRkdE2X7r1oqhdQkQIECAAAECWRRI30Ovev33+8sj4qWIeD4inomIJyPitxHxUET8OiIWZnHy5kQgCwJl+RB00Lqgz9F9oU+fPr0S9PnQhz6Uhb6YAwECBAgQIECAwCAE1qxZE1/60pcqy0MPpc+Dfd6uWhf8mTeI3diEAAECBAgUUUDgp4hdVRMBAgQIECBAgEApBQR+Stl2RRMgQIAAgbwJ7PL6H+h7R0S8LSIOiIjt8laA+RIgQIAAAQIECLRV4PGIuOP1i3r8PCJ+EhHz2zq6wQjkWKDogZ8dI+LTr6f/TuirR0cddVR8+MMfjne96105bqOpEyBAgAABAgQI1AtcddVVcemll8att97aH85XIuKzEfEEQQIECBAgUHIBgZ+SHwDKJ0CAAAECBAgQKI6AwE9xeqkSAgQIECBQMIH9I+LdEZH+YPNuBatNOQQIECBAgAABAu0VeDAirouI70bEne0d2mgE8iVQ5MDPORFxfkSMaNSSWbNmxdlnnx37758+S7oRIECAAAECBAgUVeBHP/pRfPGLX4zvf//7fZX4SkSk945fLKqBuggQIECAQBMCAj9NIFmFAAECBAgQIECAQB4EBH7y0CVzJECAAAECpRHYLCL+KiJOfv3Hmm8qTdUKJUCAAAECBAgQaKfAvIj4xutXhfz/IuL5dg5sLAJ5EChi4Cdd7jUFfRomeY444ohK0Oftb397HvpjjgQIECBAgAABAm0SuP766+Nzn/tczJkzp68Rb46Iv4+Iu9u0S8MQIECAAIE8CQj85Klb5kqAAAECBAgQIECgHwGBH4cHAQIECBAgkAGBPSPi9Ij4UEQM+Pu00aNHx/Tp02OPPfaInXfeOaZNmxZbbrllTJkyJTbddNMYP358pHUavM/JQKmmQIAAAQIECBAg0JfA2rVrY9WqVbFs2bJ48cUX47nnnounn346FixYEA8//HDcf//9MXfu3Mo6TdzSd9r/ERGXRsSvm1jfKgQKITDgB6qcVfmvEfHXjeY8c+bMStDnT//0T3NWkukSIECAAAECBAi0U+Cqq66qBH/mzUt//KHh7dMR8Yl27tNYBAgQIEAgBwICPzlokikSIECAAAECBAgQaEZA4KcZJesQIECAAAECHRJIQZ+zIuKUgcY//PDD4x3veEe87W1viwMOOECYZyAwrxMgQIAAAQIECiqQQkF33HFH/PznP4+f/OQnceONNzZT6ZURcZHgTzNU1sm7QFECPztFxGURMbO+IemvPHz2s5+ND3/4w3nvlfkTIECAAAECBAi0UeDf/u3f4pxzzokVK1Y0GvVHEfH+15en2rhLQxEgQIAAgSwLCPxkuTvmRoAAAQIECBAgQKAFAYGfFrCsSoAAAQIECLRLYLOI+KeIOKO/AWfNmhXHHHNMvOtd74oJEya0a9/GIUCAAAECBAgQKJDA0qVL43vf+15ce+21MXv27IEqu+T1K0p+8vX3oc8PtKLXCeRVoAiBn+PWhX02rm/CBz7wgTj//PNj8uTJee2PeRMgQIAAAQIECHRQ4Mknn6yEftJVfxrcnlkX+rmhg1MwNAECBAgQyIqAwE9WOmEeBAgQIECAAAECBIYoIPAzRECbEyBAgAABAq0KfCQizouITRptuNNOO8X73//++Mu//MuYMmVKq2NbnwABAgQIECBAoMQCzz33XHz961+Pr371q/HII4/0JfFSRHw8Ir5UYiqlF1gg74GflMj7RH1/dtttt7j44ovjyCOPLHDrlEaAAAECBAgQINAugf/6r/+qBH+eeqrhBX3OioiL27Uv4xAgQIAAgYwKCPxktDGmRYAAAQIECBAgQKBVAYGfVsWsT4AAAQIECAxSYJeI+JeIaPgDrf322y8++tGPxkknnTTI4W1GgAABAgQIECBA4H8FvvWtb8W//uu/xl133dUXy/UR8XcRMZ8bgSIJ5Dnw8+mIOLe+GelD4mWXXRbjxo0rUp/UQoAAAQIECBAg0GGBl19+OU499dS+LgWbQubp/acbAQIECBAoqoDAT1E7qy4CBAgQIECAAIHSCQj8lK7lCiZAgAABAt0Q+GBEXBIRY+p3vvvuu8c//uM/Cvp0oyv2SYAAAQIECBAogUAK/px//vnxwAMPNKp2ZUScERGXlYBCiSURyGvgJ10G9h/re3ThhRfGWWelP8DuRoAAAQIECBAgQGBwAv/0T/8Un/rUpxptnMLm6X2oGwECBAgQKKKAwE8Ru6omAgQIECBAgACBUgoI/JSy7YomQIAAAQLDKfDliPhw/Q5Hjx4dn/nMZ+Lss88ezrnYFwECBAgQIECAQEkFUm7g3HPPjVWrVjUS+EpEnFZSGmUXTCCPgZ/PRsTf1/ZhwoQJce2118Zhhx1WsPYohwABAgQIECBAoBsC11xzTbz3ve+NV155pX73H3/9L5Wd34052ScBAgQIEOiwgMBPh4ENT4AAAQIECBAgQGC4BAR+hkvafggQIECAQOkEtomIKyNiZn3ls2bNiosuuiimTZtWOhQFEyBAgAABAgQIdE9gwYIFlYuFzJ49u9Ek5kTEKRHxZPdmaM8Ehi6Qt8DPrIi4trbsjTbaKK677rqYOXO9z5JD1zECAQIECBAgQIBAaQV+/OMfx1FHHdXor0D8n4j479LCKJwAAQIEiiog8FPUzqqLAAECBAgQIECgdAICP6VruYIJECBAgMBwCOwfEVdFxHb1O7vkkkvi9NNPH4452AcBAgQIECBAgACBhgKXXnppnHHGGY1eezwiToyIO9ERyKtAngI/UyNibkRMqWJvsskmlbDPQQcdlFd/8yZAgAABAgQIEMiwwE033VQJ/axevbp2lk9FxN4RsTjDUzc1AgQIECDQqoDAT6ti1idAgAABAgQIECCQUQGBn4w2xrQIECBAgEB+BQ6LiPQn08fXljB9+vS47LLLYt99981vZWZOgAABAgQIECBQGIFf/epX8cEPfjDmzk1xg163ZRGRLjpyU2GKVUipBPIU+EkfHN9d2530V9cPOeSQUjVMsQQIECBAgAABAsMrcMMNN8SRRx5Zv9NvRcR7hncm9kaAAAECBDoqIPDTUV6DEyBAgAABAgQIEBg+AYGf4bO2JwIECBAgUAKBP42I6yKi12/MTjjhhLjiiitizJgxJSBQIgECBAgQIECAQF4EVq5cGe9973vj6quvrp9y+j786Ij4QV5qMU8CVYG8BH6OiIjra9v26U9/Os4991ydJECAAAECBAgQINBxgU984hOR3n/W3Y6qf4/a8YnYAQECBAgQ6JyAwE/nbI1MgAABAgQIECBAYFgFBH6GldvOCBAgQIBAkQXSlX1uqA/7fOxjH4uLL764yHWrjQABAgQIECBAIOcCZ555Znz+85+vryJ9J54yCa70k/P+lm36eQn8XLvuUlqV/qS/sP7DH/6wbL1SLwECBAgQIECAQBcFDj744PjZz35WO4P0HvXYLk7JrgkQIECAQDsFBH7aqWksAgQIECBAgAABAl0UEPjpIr5dEyBAgACB4gjsHxE3R8T42pI+85nPxMc//vHiVKkSAgQIECBAgACBwgqcd955jS4usiwiDnk9jnBnYQtXWOEE8hD42Tki5tfK/+QnP4m3v/3thWuGgggQIECAAAECBLIrcMsttzR6D7pjRPw2u7M2MwIECBAg0LSAwE/TVFYkQIAAAQIECBAgkG0BgZ9s98fsCBAgQIBADgS2iYj0V/C2q53rBRdcEGeffXYOpm+KBAgQIECAAAECBP4gcOGFF8Y555xTz/F4RPxJRDzJiUAeBPIQ+PlkRHyiijljxoy47bbb8mBrjgQIECBAgAABAgUTOOCAA+LOO3v9gYd/joj0ftWNAAECBAjkXUDgJ+8dNH8CBAgQIECAAAEC6wQEfhwKBAgQIECAwBAFUthnZu0YruwzRFGbEyBAgAABAgQIdE2gjyv9zFkX+unavOyYQLMCeQj8XBURJ1QLuvzyy+N973tfs/VZjwABAgQIECBAgEDbBC677LL40Ic+VDveNRFxfNt2YCACBAgQINA9AYGf7tnbMwECBAgQIECAAIG2Cgj8tJXTYAQIECBAoGwCX46ID9cW/bGPfSwuvvjisjmolwABAgQIECBAoEACZ555Znz+85+vr+grEXFagcpUSkEF8hD4uTsi9q36z5kzJ972trcVtB3KIkCAAAECBAgQyLJAutLkQQcdVDvFe2rfq2Z57uZGgAABAgQGEBD4cYgQIECAAAECBAgQKIiAwE9BGqkMAgQIECAw/AIfjIj/qN3tCSecEFddlf5WsxsBAgQIECBAgACBfAuceOKJcfXVV9cXkf7y82X5rszsiy6Qh8DPyxGxUbURzzzzTEydOrXofVEfAQIECBAgQIBABgWeffbZ+veiv4+IjTM4VVMiQIAAAQKtCgj8tCpmfQIECBAgQIAAAQIZFRD4yWhjTIsAAQIECGRbYJeImBcRY6rTnD59etxxxx0xZkzPU9muwOwIECBAgAABAgQI9COwcuXKOOCAA2Lu3Lm1a62MiDdFxHx4BLIqkIfAT68fnMybNy/22muvrHqaFwECBAgQIECAQIEFHnzwwdh9993rK8zDe+oCd0VpBAgQINAmAYGfNkEahgABAgQIECBAgEC3BQR+ut0B+ydAgAABArkU+GFEHFk787vvvjv23XffXBZj0gQIECBAgAABAgQaCfzqV7+KN7/5zfUvXR8RRxEjkFWBPPw4sdcPTq644oo45ZRTsuppXgQIECBAgAABAgUWuOaaa+L444+vrzAP76kL3BWlESBAgECbBAR+2gRpGAIECBAgQIAAAQLdFhD46XYH7J8AAQIECORO4CMRcWntrC+55JI4/fTTc1eICRMgQIAAAQIECBAYSODSSy+NM844o3619Ob3SwNt63UC3RDIw48Te/3g5Mwzz4yLLrqoG1b2SYAAAQIECBAgUHKBc889N84777x6hTy8py5555RPgAABAk0ICPw0gWQVAgQIECBAgAABAnkQEPjJQ5fMkQABAgQIZEZgs4j4TURsUp3RrFmz4tprr83MBE2EAAECBAgQIECAQLsFjjnmmJg9e3btsC9FxI4R8Xy792U8AkMVyMOPE3v94OSwww6LG2+8cah1254AAQIECBAgQIBAywKHH3543HTTTfXb5eE9dcu12oAAAQIESicg8FO6liuYAAECBAgQIECgqAICP0XtrLoIECBAgEBHBP7t9R819vx589GjR8f8+fNj2rRpHdmZQQkQIECAAAECBAhkQWDBggWxyy67xKpVq2qnc0lE/N8szM8cCNQK5OHHib1+cJImf80118Sxxx6rkwQIECBAgAABAgSGTeA73/lOHHfccY32l4f31MPmZEcECBAgkFsBgZ/cts7ECRAgQIAAAQIECPQWEPhxRBAgQIAAAQJNCuwZEffVrnvBBRfE2Wef3eTmViNAgAABAgQIECCQX4ELL7wwzjnnnPoC9oqIX+e3KjMvokAefpy4XuDn4IMPjp/+9KdF7IeaCBAgQIAAAQIEMirw9re/PW655ZZGs8vDe+qMqpoWAQIECGRIQOAnQ80wFQIECBAgQIAAAQJDERD4GYqebQkQIECAQKkEroiIU6oV77777nH//feXCkCxBAgQIECAAAEC5RbYY4894oEHHqhFuDIi3ltuFdVnTSAPP05cL/CTEC+//PJ43/velzVP8yFAgAABAgQIECigwNe+9rU49dRT+6osD++pC9gVJREgQIBAmwUEftoMajgCBAgQIECAAAEC3RIQ+OmWvP0SIECAAIFcCax3dZ9vfvObcdJJJ+WqCJMlQIAAAQIECBAgMBSBb33rW/Ge97ynfghX+RkKqm3bLpCHHyc2DPykvyrx7W9/O3bbbbe2oxiQAAECBAgQIECAQFXgwQcfjOOPP77+rznUAuXhPbWGEiBAgACBgQQEfgYS8joBAgQIECBAgACBnAgI/OSkUaZJgAABAgS6K/DliPhwdQr77bdf3Hnnnd2dkb0TIECAAAECBAgQ6ILA/vvvH3fddVftnr8SEad1YSp2SaChQB5+nNgw8JOqEfpxVBMgQIAAAQIECHRSoImwT9p9Ht5Td5LJ2AQIECBQDAGBn2L0URUECBAgQIAAAQIEQuDHQUCAAAECBAgMILBZRPyu9jsuV/dxzBAgQIAAAQIECJRVoMFVftJ352+MiOfLaqLubAnk4ceJfQZ+EqXQT7YOKLMhQIAAAQIECBRFoMmwTyo3D++pi9IWdRAgQIBA5wQEfjpna2QCBAgQIECAAAECwyog8DOs3HZGgAABAgTyKHBmRFxUnfhOO+0UDz/8cB7rMGcCBAgQIECAAAECbRHYeeed45FHHqkd66yIuLgtgxuEwBAF8vDjxF4/OPnsZz8b//AP/9Cr7BT6Sem6vfbaa4gcNidAgAABAgQIECAQcd9998VJJ50UDzzwQC+Ob3/723H88cfXE+XhPbW2EiBAgACBgQQEfgYS8joBAgQIECBAgACBnAgI/OSkUaZJgAABAgS6J3BvRLypuvsLLrggzj777O7Nxp4JECBAgAABAgQIdFngwgsvjHPOOad2FvMiYu8uT8vuCVQE8vDjxPV+cPLP//zP8clPfrJXC6dMmRIXXXRRnHLKKVpLgAABAgQIECBAYNACV155ZZx11lnx3HPP9RojhX2OO+648IOJQdPakAABAgSyLSDwk+3+mB0BAgQIECBAgACBpgWcv2qayooECBAgQKCMAvtHxB21hT/77LORfnflRoAAAQIECBAgQKCsAul3Yptvvnl9+QdExJ1lNVF3dgRyGfhJfI1CP+n5M888sxL8cSNAgAABAgQIECDQqkAK+lx88fpXY/3CF74Qf/M3f1MZzg8mWlW1PgECBAjkREDgJyeNMk0CBAgQIECAAAECAwk4fzWQkNcJECBAgECpBT4XET1/unzWrFlx7bXXlhpE8QQIECBAgAABAgSSwDHHHBOzZ8+uxbggIv6eDoFuC+Q28JPgrr766jjxxBPXMzzssMMqoZ+99tqr2772T4AAAQIECBAgkAOB++67r3JVn5tuumm92X7lK1+JD33oQz3P+8FEDhpqigQIECAwGAGBn8Go2YYAAQIECBAgQIBABgWcv8pgU0yJAAECBAhkR+CBiNitOp1vfvObcdJJJ2VndmZCgAABAgQIECBAoEsC3/rWt+I973lP7d4fjIjduzQduyXQI5DrwE+q4rHHHotDDz00FixY0Kut6VKzn/nMZ+IDH/iAdhMgQIAAAQIECBDoU+A///M/49xzz410adba2+TJk+P666+Pfffdt9fzfjDhYCJAgACBggoI/BS0scoiQIAAAQIECBAon4DzV+XruYoJECBAgECTArtExEO16y5ZsiQmTJjQ5OZWI0CAAAECBAgQIFBcgaVLl8bEiRPrC9w1IuYXt2qV5UEg94GfKvIZZ5wRl1566XrmM2fOjPTacccdl4d+mCMBAgQIECBAgMAwCVxzzTVxySWXxJw5c9bb4xFHHFEJ+zS6+cHEMDXIbggQIEBguAUEfoZb3P4IECBAgAABAgQIdEjA+asOwRqWAAECBAjkX+AjEdHz46rDDz88brjhhvxXpQICBAgQIECAAAECbRJIvxm78cYba0c7PSK+1KbhDUNgUAKFCfyk6j//+c/HmWee2RDi6KOPrgR/DjvssEFB2YgAAQIECBAgQKAYAjfddFMl6HPdddc1LOjjH/945UqRfd38YKIYx4EqCBAgQGA9AYEfBwUBAgQIECBAgACBggg4f1WQRiqDAAECBAi0X+C/Xv/r5CdWh73gggvi7LPPbv9ejEiAAAECBAgQIEAgpwIXXnhhnHPOObWzvyoi/iKn5Zh2QQQKFfhJPfne974XX/jCF+KWW25p2KJTTjmlEvzZb7/9CtJCZRAgQIAAAQIECDQjcNddd1WCPldeeWXD1Q8++OD427/923jXu97V73B+MNGMtnUIECBAIIcCAj85bJopEyBAgAABAgQIEGgk4PyV44IAAQIECBDoQ+CxiNiu+trtt98eb33rW2ERIECAAAECBAgQILBO4Be/+EXMmDGj1uPxiNgeEIFuChQu8FPF/NKXvhT/8i//Eo8++mhD3/e+972RlkMOOaSb/vZNgAABAgQIECDQYYGbb745rrjiisrS6LbDDjvE3/3d38VHPvKRpmbiBxNNMVmJAAECBPInIPCTv56ZMQECBAgQIECAAIGGAs5fOTAIECBAgACBBgJTI+KZ6vOjR4+OV199NRq8b4BHgAABAgQIECBAoLQCa9eujQ022CBWrVpVa7BFRCwsLYrCuy5Q2MBPkl20aFEl9JOu+JM+pDa6HXXUUZXgzwknnND1ZpgAAQIECBAgQIBA+wSuvvrqSsjnhz/8YcNB04ezdEWfFPaZPHly0zv2g4mmqaxIgAABAvkSEPjJV7/MlgABAgQIECBAgECfAs5fOTgIECBAgACBBgKHRcSN1ef322+/uPPOO0ERIECAAAECBAgQIFAnsP/++8ddd91V++zhEXETKALdEih04KeKes8991RCP9/4xjf6dE4fZKtX/Zk4cWK3+mG/BAgQIECAAAECQxBYsmRJz9V86j549Rr15JNProR99tlnn5b35gcTLZPZgAABAgTyISDwk48+mSUBAgQIECBAgACBAQWcvxqQyAoECBAgQKCMAh+NiP9XLfzUU0+Nr371q2V0UDMBAgQIECBAgACBfgXe//73x+WXX167zt9ExL9iI9AtgVIEfqq43//+9+NrX/tazJ49u0/vadOmxSmnnBLHHHNM7Lnnnt3qi/0SIECAAAECBAi0IPDrX/86rr322rjyyitjwYIFfW45a9aseN/73hd/9md/1sLovVf1g4lB09mQAAECBLItIPCT7f6YHQECBAgQIECAAIGmBZy/aprKigQIECBAoEwC/xYRZ1QLvuCCC+Lss88uU/1qJUCAAAECBAgQINCUwIUXXhjnnHNO7bqXRMT/bWpjKxHogECpAj9Vv1tuuaUS/Lniiiv6Jf3zP//zSvAn/TB0/PjxHeA3JAECBAgQIECAwGAFli1bVglyp6DPf//3f/c7TLqSYwr6HHzwwYPdXc92fjAxZEIDECBAgEA2BQR+stkXsyJAgAABAgQIECDQsoDzVy2T2YAAAQIECJRBIH2Z9q5qoddcc00ce+yxZahbjQQIECBAgAABAgRaEvjOd74Txx13XO0234uIP29pECsTaKNAKQM/Vb+77767EvxJy4oVK/pk3X12XjcAACAASURBVGabbSrBn7QceOCBbeQ3FAECBAgQIECAQKsCt912WyXkk5Ynn3yyz83Hjh1bCfmk5c1vfnOru+lzfT+YaBulgQgQIEAgWwICP9nqh9kQIECAAAECBAgQGLSA81eDprMhAQIECBAossAvI6LnC7Pbb7893vrWtxa5XrURIECAAAECBAgQGJTAL37xi5gxY0bttndHxFsGNZiNCLRBoNSBn6rfww8/HJdffnkl+LNo0aJ+WdNfha+Gf6ZOndqGFhiCAAECBAgQIEBgIIGFCxf2hHzS1Rr7u02ePLkS8jn11FNj5513Hmjoll/3g4mWyWxAgAABAvkQEPjJR5/MkgABAgQIECBAgMCAAs5fDUhkBQIECBAgUEaBxyJiu2rhjz76aEybNq2MDmomQIAAAQIECBAg0K/AggULYocddqhd5/GI2B4bgW4JCPzUyD/99NNx9dVXx3e/+9249dZb++3JJptsErNmzaqEfw4//PAYOXJkt3povwQIECBAgACBQgqsXr06brzxxkrQZ/bs2fHSSy/1W+dBBx0U7373u+OEE06ILbfcsmMmfjDRMVoDEyBAgEB3BQR+uutv7wQIECBAgAABAgTaJuD8VdsoDUSAAAECBIok8GJEbFItaPHixbHpppsWqT61ECBAgAABAgQIEGiLwIsvvhiTJk2qHSv9aM2b57boGmQwAgI/fajNmTOnEvxJyxNPPNGv7bbbbhvvfOc747DDDqvcpzCQGwECBAgQIECAQOsCKdTzox/9KG666abKfTPvw1LIJy0zZ85sfYeD2MIPJgaBZhMCBAgQyIOAwE8eumSOBAgQIECAAAECBJoQcP6qCSSrECBAgACB8gm8GhFjqmW/+uqrMWZMzz/Lp6FiAgQIECBAgAABAn0IrFy5MjbYYIPaV1dGRK8n4BEYTgGBnwG0ly9f3hP8SeGfNWvW9LtFSvRVgz8p/LP11lsPZz/tiwABAgQIECCQO4GnnnqqEu6pBn3SXxTr7zZixIhKwKe6jBs3blhr9oOJYeW2MwIECBAYPgGBn+GzticCBAgQIECAAAECHRVw/qqjvAYnQIAAAQJ5FUg/eOr5nVj6/VOD9wx5rc28CRAgQIAAAQIECLRNYO3atZF+n1ZzS9+l93qibTszEIEmBAR+mkCqrvLII4/0hH/uvPPOAbccPXp0r/DPbrvtNuA2ViBAgAABAgQIlEHgwQcf7BXyWbVq1YBl77///j0hn5122mnA9Tu1gh9MdErWuAQIECDQZQGBny43wO4JECBAgAABAgQItEvA+at2SRqHAAECBAgUSsD5v0K1UzEECBAgQIAAAQKdFHB+rZO6xm5VQOCnVbF16998881x3XXXxY9//ON44IEHmhpl5syZka76c8ghh8Rb3/rWpraxEgECBAgQIECgKAJ33HFH5b1TupLPnDlzmipr9913j0MPPTSOPvroynuoLNx8oMtCF8yBAAECBDog4Av/DqAakgABAgQIECBAgEA3BJy/6oa6fRIgQIAAgcwLOP+X+RaZIAECBAgQIECAQFYEnF/LSifMIwkI/LThOLjtttsqP1xNIaBbb721qRG32WabSuhnxowZcdBBB8U+++zT1HZWIkCAAAECBAjkReD++++vvDdK75XS8thjjzU19fTeKIV7UlD6wAMPbGqb4VzJB7rh1LYvAgQIEBhGAV/4DyO2XREgQIAAAQIECBDopIDzV53UNTYBAgQIEMitgPN/uW2diRMgQIAAAQIECAy3gPNrwy1uf/0JCPy0+fh48MEHK3+5vrqsWLGiqT1MmzatEgCq/sB1xx13bGo7KxEgQIAAAQIEsiKQAj0p2JNCPj/96U/jkUceaWpqY8eOrVzFp7rstttuTW3XrZV8oOuWvP0SIECAQIcFfOHfYWDDEyBAgAABAgQIEBguAeevhkvafggQIECAQK4EnP/LVbtMlgABAgQIECBAoJsCzq91U9++6wUEfjp4TCxcuLBX+OeZZ55pem8p8FMN/6Qfv06ZMqXpba1IgAABAgQIEBgOgUWLFsWcOXMq4Z60pOBzs7ctttiiV8hn6tSpzW7a9fV8oOt6C0yAAAECBDoj4Av/zrgalQABAgQIECBAgMCwCzh/NezkdkiAAAECBPIg4PxfHrpkjgQIECBAgAABApkQcH4tE20wiXUCAj/DdCi88sorlfDPT37yk8pfvf/lL3/Z0p732GOPOOSQQ2LGjBmx//77x7bbbtvS9lYmQIAAAQIECAxV4Iknnog777wzbr/99krA57777mtpyAMOOKByRcN3vOMdlbDPhhtu2NL2WVnZB7qsdMI8CBAgQKDNAr7wbzOo4QgQIECAAAECBAh0S8D5q27J2y8BAgQIEMi0gPN/mW6PyREgQIAAAQIECGRJwPm1LHXDXAR+unQMPProo5Xgz2233VZZWvmL+GnKm2++eey3336V8E91mTBhQpeqsVsCBAgQIECgaAJLly6thHuqy1133RXPPvtsS2W+6U1vipkzZ1YCyynoU5TAsg90LR0GViZAgACB/Aj4wj8/vTJTAgQIECBAgAABAv0KOH/lACFAgAABAgQaCDj/57AgQIAAAQIECBAg0KSA82tNQlltWAQEfoaFeeCdPPzww5W/lD9nzpxKAOjJJ58ceKO6NXbfffdeAaD0I1s3AgQIECBAgEAzAvPmzesV8HnggQea2azXOtOmTatckTCFfFLAZ4cddmh5jDxs4ANdHrpkjgQIECAwCAFf+A8CzSYECBAgQIAAAQIEsijg/FUWu2JOBAgQIECg6wLO/3W9BSZAgAABAgQIECCQFwHn1/LSqXLMU+Ano31OP7JNAaC03HLLLbF48eKWZ7rhhhv2CgClKwFtueWWLY9jAwIECBAgQKBYAk8//XSvcE+6is8rr7zScpGbbbZZJeCTlj/5kz+JnXbaqeUx8riBD3R57Jo5EyBAgEATAr7wbwLJKgQIECBAgAABAgTyIOD8VR66ZI4ECBAgQGDYBZz/G3ZyOyRAgAABAgQIEMirgPNree1cMect8JOTvt57772VK//cfvvtleXxxx8f1MynTp0a06dPj3322aeypMfbbbfdoMayEQECBAgQIJB9gfSeYe7cuXHPPfdUlvR44cKFg5p4es8wY8aMynLQQQdFWa8m6APdoA4fGxEgQIBA9gV84Z/9HpkhAQIECBAgQIAAgaYEnL9qislKBAgQIECgbALO/5Wt4+olQIAAAQIECBAYtIDza4Oms2EHBAR+OoA6HEM+88wzPeGfFABKf5l/sLdJkyb1hICqYaCdd955sMPZjgABAgQIEOiSwMMPP9wT6qmGewZzlcDq9NPVAasBn3S/xRZbdKmybO3WB7ps9cNsCBAgQKBtAr7wbxulgQgQIECAAAECBAh0V8D5q+762zsBAgQIEMiogPN/GW2MaREgQIAAAQIECGRPwPm17PWkzDMS+ClI91evXt0rAJRCQM8///ygqxs/fvx6IaC99tpr0OPZkAABAgQIEGivwH333bdeuGfZsmWD3slmm23WK9yTAj4jR44c9HhF3tAHuiJ3V20ECBAotYAv/EvdfsUTIECAAAECBAgUScD5qyJ1Uy0ECBAgQKBtAs7/tY3SQAQIECBAgAABAkUXcH6t6B3OV30CP/nqV0uzfeSRR3qFgB544IGWtq9fedSoUT0hoD322CPSVYB22WWX2HrrrYc0ro0JECBAgACBvgWeeuqpmD9/fqSr99x///09IZ/XXnttSGy77757r4DPTjvtNKTxyrSxD3Rl6rZaCRAgUCoBX/iXqt2KJUCAAAECBAgQKLKA81dF7q7aCBAgQIDAoAWc/xs0nQ0JECBAgAABAgTKJuD8Wtk6nu16BX6y3Z+2zm7p0qWVHwmnZe7cuZX79MPhod7GjRtXCf9UlxQCqj5Or7kRIECAAAEC/QssX768EuipLtWAT/p3em2otxTU3WeffXqCu+nxhAkThjpsabf3ga60rVc4AQIEii7gC/+id1h9BAgQIECAAAECpRFw/qo0rVYoAQIECBBoRcD5v1a0rEuAAAECBAgQIFBqAefXSt3+zBUv8JO5lgzvhFatWtUrAFQNA61Zs6YtE0lX/6kNALkqUFtYDUKAAAECORWovVpPbbgnPd+O24gRI3qFeqZPn14J+owePbodwxtjnYAPdA4FAgQIECiogC/8C9pYZREgQIAAAQIECJRPwPmr8vVcxQQIECBAoAkB5/+aQLIKAQIECBAgQIAAgSTg/JrjIEsCAj9Z6kaG5nLvvff2XAWoGgJasWJF22ZYe1Wg+kCQqwK1jdlABAgQINAFgU5frada0tixY9cL9+y9995dqLh8u/SBrnw9VzEBAgRKIuAL/5I0WpkECBAgQIAAAQLFF3D+qvg9ViEBAgQIEBiEgPN/g0CzCQECBAgQIECAQDkFnF8rZ9+zWrXAT1Y7k8F5PfTQQ5UQ0Lx582L+/PlRvTJBu6fqqkDtFjUeAQIECHRCoNNX66mdc7pCXvUqeW9605sqQZ9dd921E2UZswkBH+iaQLIKAQIECORRwBf+eeyaORMgQIAAAQIECBBoIOD8lcOCAAECBAgQaCDg/J/DggABAgQIECBAgECTAs6vNQlltWEREPgZFuZi76Qa/KkNAaXnnn/++bYWvuGGG8b2228f06ZNq9zXLxtvvHFb92cwAgQIECi3wMsvvxyPPfbYesuCBQsqz73yyittBdpss80qoZ7acE/1cVt3ZLAhC/hAN2RCAxAgQIBANgV84Z/NvpgVAQIECBAgQIAAgZYFnL9qmcwGBAgQIECgDALO/5Why2okQIAAAQIECBBoi4Dza21hNEibBAR+2gRpmPUFUuCnGgZK9528KlDa+xve8Ib1QkC14aBRo0ZpEwECBAgQ6BF47bXXesI81RBPbcDnhRde6IhWo0BPei4FftzyIeADXT76ZJYECBAg0LKAL/xbJrMBAQIECBAgQIAAgWwKOH+Vzb6YFQECBAgQ6LKA839dboDdEyBAgAABAgQI5EfA+bX89KoMMxX4KUOXM1jjcF0VqLb0rbfeuicQVH+VoC233DKDSqZEgAABAkMVePrpp3tdoac22PPUU08Ndfg+t3e1no7RZmJgH+gy0QaTIECAAIH2C/jCv/2mRiRAgAABAgQIECDQFQHnr7rCbqcECBAgQCDrAs7/Zb1D5keAAAECBAgQIJAZAefXMtMKE4kIgR+HQaYEhvuqQNXix4wZUwkD1QeB0nNp2XTTTTPlZDIECBAg8AeBF198sVegp3qFnmqwZ+XKlR2lcrWejvJmdnAf6DLbGhMjQIAAgaEJ+MJ/aH62JkCAAAECBAgQIJAZAeevMtMKEyFAgAABAlkScP4vS90wFwIECBAgQIAAgUwLOL+W6faUbnICP6VreX4Lrv6Iu/b+8ccfr/zQe+HChR0tbOLEiTF16tTKssUWW/Q8rv/3xhtv3NF5GJwAAQJlEXj55Zcr/21PyzPPPNPzuP7fS5Ys6ShJ+u98Cn5ut912PVeJq4ZB071bOQV8oCtn31VNgACBEgj4wr8ETVYiAQIECBAgQIBAOQScvypHn1VJgAABAgRaFHD+r0UwqxMgQIAAAQIECJRXwPm18vY+i5UL/GSxK+bUssArr7zS8AoP1XDQSy+91PKYg9lg/PjxDYNB9SEhVwwajK5tCBAogkC6Ik81yFMf3qkN9ixbtmxYyt1kk00aBnmqoZ4NN9xwWOZhJ/kS8IEuX/0yWwIECBBoWsAX/k1TWZEAAQIECBAgQIBAtgWcv8p2f8yOAAECBAh0ScD5vy7B2y0BAgQIECBAgED+BJxfy1/PijxjgZ8id1dtPQIp8NPoCkHV51JgaDhvY8eOHTAYlEJCkyZNGs5p2RcBAgQGLbB48eJeV+KpDe/UPl6xYsWg9zGYDVNgp/aKPPWPU+DHjUCrAj7QtSpmfQIECBDIiYAv/HPSKNMkQIAAAQIECBAgMJCA81cDCXmdAAECBAiUUsD5v1K2XdEECBAgQIAAAQKDEXB+bTBqtumUgMBPp2SNmyuBdJWJFP55/PHHGwaDulXMBhts0BMMmjx5ciUA9IY3vKGyVB/XPzdu3LhuTdd+CRAoiMDy5csjBXheeOGFylJ9XP/cokWLeq7W8+qrr3at+kaBnu22264S9Jk6dWrX5mXHxRXwga64vVUZAQIESi7gC/+SHwDKJ0CAAAECBAgQKI6A81fF6aVKCBAgQIBAGwWc/2sjpqEIECBAgAABAgSKLeD8WrH7m7fqBH7y1jHz7YpACgT1dbWK2tfWrFnTlfnV7jRdPahRMKi/kFB6bdSoUV2fuwkQINBegddee61XYKe/8E5tuGe4r8LTqOoRI0ZUwjrpamfpvrrU/rv6uL1qRiMwsIAPdAMbWYMAAQIEcingC/9cts2kCRAgQIAAAQIECKwv4PyVo4IAAQIECBBoIOD8n8OCAIGWBVatWhXz5s2L7373u/GDH/wgfvvb38ayZct6xkl/wHrmzJlxwgknxGGHHRYbb7xxy/uwAQECBAgQyKKA82tZ7Ep55yTwU97eq7wDAs8991xTwaD0I/ys3TbaaKMBrx6UgkHpg9nEiRNjwoQJPfcbbrhh1soxHwKFEXjllVdi6dKlsWTJkp77l19+uakgz+9///vMOaRwYTNBnilTpmRu7iZEoCrgA51jgQABAgQKKuAL/4I2VlkECBAgQIAAAQLlE3D+qnw9VzEBAgQIEGhCwPm/JpCsQoDAHwTS702++MUvxvnnnx+t/NHYv/qrv4pPf/rTsdVWW6EkQIAAAQK5FnB+LdftK9zkBX4K11IF5UFg0aJFfQaDaq8ktHLlyjyUU7k6UH0IqDYQVH2tledGjhyZi9pNkkCtwOrVqyuhnPqAzlCey2JAsFHXx4wZ0+9VeKohn/TXXdwI5F3AB7q8d9D8CRAgQKAPAV/4OzQIECBAgAABAgQIFETA+auCNFIZBAgQIECgvQLO/7XX02gECimQfvfy7W9/O0477bRK6Gcwt9GjR8fFF18cp59+evj912AEbUOAAAECWRBwfi0LXTCHqoDAj2OBQIYFXnjhhUowKF05KD1evHjxgPdr1qzJcEXNT23cuHG9riLUV1ho/Pjxka4wNHbs2Mp97ePqc/X31XXSB0y38gikywynvzqSrpiTlurjvu5r10mXI24mtLN8+fJCgI4YMSImTZpUuerXQPfpSjxbbLFFZV03AmUR8IGuLJ1WJwECBEon4Av/0rVcwQQIECBAgAABAkUVcP6qqJ1VFwECBAgQGJKA839D4rMxgeILpN+lffCDH4zZs2dXik2/qzrjjDPir//6r2PbbbetPLdw4cL4xje+Eeedd96AgaCTTz45vvzlL0f6bZcbAQIECBDIm4Dza3nrWLHnK/BT7P6qroQCL774YsNgUH9hobRNGW/pr0gMFArqL0DU32tp7BSaSEv6P/76x42eq123k6+nXq9duzZSOCwtjR536/X0l0L6C+O0GtSpDfOksct423TTTfsN7TQK9KRt3AgQ6FvABzpHBwECBAgUVMAX/gVtrLIIECBAgAABAgTKJ+D8Vfl6rmICBAgQINCEgPN/TSBZhUBZBf7nf/4n3v3ud8fdd99dIdhkk03iBz/4QcyYMaMhSf36fbmde+658alPfary2yk3AgQIECCQJwHn1/LUreLPNQ/vpHzgLP5xqMIuC6TQRzNXD0pXGUqXa62/0km6coobAQKdEUh/MaX2Clfp8UYbbdTU1XdSmCcFydwIEGivgA907fU0GgECBAhkRsD5l8y0wkQIECBAgAABAgQIDE3A+auh+dmaAAECBAgUVMD5v4I2VlkEhirw8ssvxzHHHBM333xzz1D//u//Hqeddlq/Qz/xxBPxzne+M37zm9/0ud6WW24ZP//5z2P77bcf6jRtT4AAAQIEhlXA+bVh5bazAQQEfhwiBAgMWSBddaU+BLRkyZL1nkvrVJ9v9Hrtc0OelAEIdEkgBXJqAzoTJ06s/Hug5/p6PV1Jyo0AgWwJ+ECXrX6YDQECBAi0TcAX/m2jNBABAgQIECBAgACB7go4f9Vdf3snQIAAAQIZFXD+L6ONMS0C3RRIf+T59NNPj8suu6xnGrvsskvccsstMWXKlAGndtddd8Xhhx8eL730UsN1x40bF3PmzIl99913wLGsQIAAAQIEsiTg/FqWumEuAj+OAQIEMinQbDBo+fLlkQJHK1as6HXf6Ln6dVavXp3J2k2qMwIjR46MFJ4ZO3Zsv/eN1kknIJoJ7aRwjxsBAsUX8IGu+D1WIQECBEoq4Av/kjZe2QQIECBAgAABAsUTcP6qeD1VEQECBAgQaIOA839tQDQEgaIJzJ49O4499thYu/Z//xNx0kknxTe+8Y1o8LmiYfnXXnttHH/88bFmzZr1Xp80aVLceuutseuuuxaNTj0ECBAgUHAB59cK3uCclSfwk7OGmS4BAu0TSH+loj4ENJjgUKNwUfoQmz4Mp/u+Hjd6fTi2SYLpzciIESMqS/Vxo+cGer0T2zQK3Aw2qFMb7hk9enT7Dh4jESBQagEf6ErdfsUTIECgyAK+8C9yd9VGgAABAgQIECBQKgHnr0rVbsUSIECAAIFmBZz/a1bKegRKIvDCCy/EkUceGb/85S97Vfy5z30uzjnnnKYV0m+dLr300vjoRz+6XujnggsuiLPOOqvp8FDTO7UiAQIECBDosIDzax0GNnxLAgI/LXFZmQABAgQIECBAoOwCPtCV/QhQPwECBAor4Av/wrZWYQQIECBAgAABAmUTcP6qbB1XLwECBAgQaErA+b+mmKxEoDwCV111VfzFX/zFegWnK/bMmjWrZYjbbrstzjzzzLjjjjti8uTJcd5558Wpp54aI0eObHksGxAgQIAAgW4LOL/W7Q7Yf62AwI/jgQABAgQIECBAgEALAj7QtYBlVQIECBDIk4Av/PPULXMlQIAAAQIECBAg0I+A81cODwIECBAgQKCBgPN/DgsCBHoEXnvttTjxxBMjhXvqb9/73vfi6KOPpkWAAAECBEot4PxaqdufueIFfjLXEhMiQIAAAQIECBDIsoAPdFnujrkRIECAwBAEfOE/BDybEiBAgAABAgQIEMiSgPNXWeqGuRAgQIAAgcwIOP+XmVaYCIHuCyxYsCAOPPDAePbZZ9ebzA9/+MM48sgjuz9JMyBAgAABAl0UcH6ti/h2vZ6AwI+DggABAgQIECBAgEALAj7QtYBlVQIECBDIk4Av/PPULXMlQIAAAQIECBAg0I+A81cODwIECBAgQKCBgPN/DgsCBHoErr/++jjqqKPWExk3blzMmTMn9t13X1oECBAgQKDUAs6vlbr9mSte4CdzLTEhAgQIECBAgACBLAv4QJfl7pjb/8/evYBfNeb9H/9ekUlFSlFDSmRyGDyTswgl1aSeSjlMxaWcJoVGU/o5JSVCRETlKUIyFUqpJB1FMRoqDFHqTzrp3HTyn+8a+zf7t3/ruPdae6/De13XXM8801r3uu/X9947697r40YAAQQQyEGAH/xzwONSBBBAAAEEEEAAAQTCJMD6VZiqQV8QQAABBBAIjQDrf6EpBR1BoPACAwYMkKKiolIdIfBT+NrQAwQQQACBcAiwvhaOOtCL/wgQ+GEmIIAAAggggAACCCDgQYAHOg9YnIoAAgggECUBfvCPUrXoKwIIIIAAAggggAACNgKsXzE9EEAAAQQQQMBEgPU/pgUCCBQLXHvttfLiiy+WEiHwwyRBAAEEEEDgPwKsrzETwiRA4CdM1aAvCCCAAAIIIIAAAqEX4IEu9CWigwgggAAC2Qnwg392blyFAAIIIIAAAggggEDoBFi/Cl1J6BACCCCAAAJhEGD9LwxVoA8IhEBg27Zt0qJFC5k9e3ap3hD4CUGB6AICCCCAQCgEWF8LRRnoxK8CBH6YCggggAACCCCAAAIIeBDggc4DFqcigAACCERJgB/8o1Qt+ooAAggggAACCCCAgI0A61dMDwQQQAABBBAwEWD9j2mBAAKGwNatW6V58+Yyb968UiIEfpgkCCCAAAII/EeA9TVmQpgECPyEqRr0BQEEEEAAAQQQQCD0AjzQhb5EdBABBBBAIDsBfvDPzo2rEEAAAQQQQAABBBAInQDrV6ErCR1CAAEEEEAgDAKs/4WhCvQBgRAI/PDDD3LOOefIqlWrSvWGwE8ICkQXEEAAAQRCIcD6WijKQCd+FSDww1RAAAEEEEAAAQQQQMCDAA90HrA4FQEEEEAgSgL84B+latFXBBBAAAEEEEAAAQRsBFi/YnoggAACCCCAgIkA639MCwQQMAQI/DAREEAAAQQQcBZgfc3ZiDPyJ0DgJ3/W3AkBBBBAAAEEEEAgBgI80MWgiAwBAQQQQMBMgB/8mRcIIIAAAggggAACCMREgPWrmBSSYSCAAAIIIOCvAOt//nrSGgKRFSDwE9nS0XEEEEAAgTwKsL6WR2xu5ShA4MeRiBMQQAABBBBAAAEEEPivAA90zAYEEEAAgZgK8IN/TAvLsBBAAAEEEEAAAQSSJ8D6VfJqzogRQAABBBBwIcD6nwskTnEW2L59u7z++uvy4IMPyjfffCMDBw6UXr16WV6o50+ZMkVGjhwp8+bNE/3/9ShTpozUqVNHmjdvLjfddJOceOKJYvLPsc4dyvKMzZs3y/Tp0+WNN96QBQsWyKpVq2T//v3FrVWrVk1OPfVUadeundHHmjVrZnkn68t++eUX+eyzzwy/d955R8qXLy9z5syR+vXrl7po3759xjkPPfSQfPDBB0ZfDzvsMLn++uvlzjvvlBo1arjuX5gCP7t27TLmxaRJk2TatGmyevXq4jmiA6pQoYIcffTRctlll8nll18uDRo0kHLlyrkea7Yn6jwdMWKE9O/fX9atWyedOnWS0aNHmzandREt/wAAIABJREFUno8++qiMGTNGfvrpJ+Occ845R+6++25p2rSpHHDAAa66ofNh+fLl8vDDDxttaY3feustY9x2x4YNG4x5PHz4cPn888+L/dRO+3HddddJ69atDUuvx549e+Sjjz4y2p41a5bxOUkdv/3tb42+de/ePfDPr35e9bMxefJkmT17tuG8adOmEsOpXLmyHHHEEdKwYUNp0aKFXHjhhVKpUiWvQ3Z9vrrr95rWXueI03ehNpxeq08++UTUVw/te5MmTQzLs88+2/Wccd1ZmxPXrl0rM2bMMObQwoULjR3AzL4LmzVrJm3btpVatWrl5btav/O++uorGTt2rPHdoP89veZly5Y1/g7R74ZWrVrJBRdcIPq/cSDgpwDra35q0lauAgR+chXkegQQQAABBBBAAIFECfBAl6hyM1gEEEAgSQL84J+kajNWBBBAAAEEEEAAgVgLsH4V6/IyOAQQQAABBLIVYP0vWzmuE7MgQorF6iX3nTt3ylNPPWWEHlIvtdtR1qtXT4YOHSoXX3xxYC+T6zg0vHD77bcbL7Z7Oc4880zjxX59qTzXYFJmaCrVD6vAj77o3qFDB1m0aJFpl6tWrWoEQ84999ziP7/22mvlxRdf9DJEz+e6CaNYNfrll1/KgAEDioMtXm6uIRoNxfz+97/PuRbp97Wb52aBH53XTzzxhBQVFVnOcQ2zDR48WA4++GDLIWo7Gua699575dNPPy1xnp2xhqPuueceGTVqlCPfoYceKsOGDZP27du7CpPo51cDT/r53bJli2P7+vnQkNIJJ5zgeK7bE1Kf1/vvv9/wyebQuaLXn3XWWb7MFQ2hfPjhh9KvX79SfbIL/KihWup3XHqYxmxMxx13nLz66quipkEdOg4NTvXu3dvye8Xq3vpdrWPVUJXbMJuXcajVkCFDjO8HnYduD/2MdevWzfg86nznQMAPAdbX/FCkDb8ECPz4JUk7CCCAAAIIIIAAAokQ4IEuEWVmkAgggEASBfjBP4lVZ8wIIIAAAggggAACsRRg/SqWZWVQCCCAAAII5CrA+l+uggm83i6IkOIwe8ldgylXX321sQOQ10N3I3n66aez2o3E7l5OoRm3/dSdUp555hmpXr2620uM8+zCJKmGzAI/7777rrHL0M8//2x7P93pYubMmVK7dm3jvLAGfjSkoruYTJw4sdR4dHeOlOvGjRtL7PRjNnithQYDdAegXA6rAFZ6m5mBH73m5ptvNkIuTocGFzRYkfmc9v333xuBoWeffdYy2GAW+NGwhgZHdGcnN2G69P65CSD94x//kCuvvFK++OILp6GV+HPdcUp3/2rcuLGn68xO1vqrr7aXeehORXoP3c1HLfT7ZunSpbZBmly/V1Jz5L777iuxy1F638y+C/VzP27cOLnxxhtdBadS7elnQXe2adOmTc6WmQ0sW7bM2PXJLECoO5vpDloaSsrc6SezHQ0YvvLKK8XfObl21E2Azs09NOzz/PPPG+G2XMOZbu7HOfEWYH0t3vWN2ugI/EStYvQXAQQQQAABBBBAoKACPNAVlJ+bI4AAAggEJ8AP/sHZ0jICCCCAAAIIIIAAAnkVYP0qr9zcDAEEEEAAgagIsP4XlUqFoJ9uggipbma+5O42oGI3TN3l529/+5tUqVIlZw194f6ll16SLl26lAhHXHrppdKjRw9p0KCBVKxY0QgO6Avu+gJ7//79bV/Or1mzprGjzumnn+7YPzdhklQjmYEf3Y3osssucwz7mNUibIEfrcNrr70mnTt3lh07dhS7lSlTxgh29OzZU2rVqlXiBf3Nmzcb8+Cuu+6SdevWmVqrme6Gcvnll3t6ud9NACv9humBHw0mdO3aVYYPH+5Yfz1BxzV//nw56qijjDmou9XoDjFWOzalN5oZ+NH5dOutt7ra1ceqczfccIMRGNJQSfph9VlxNchfT9LQz7Rp04wddbI9li9fbuwes2LFihJN6Odu5MiRcskll5TaWUZddEcx3SXJKgTVqFEjGT9+vFSqVMlV17zOkczvQt2dRneb0R2esjn8sEy/r7rozli6K1T6cc455xi7l2nN0udEajcj3RHNy+5i2Yz1xx9/NHYx09Bi6tDgTq9evYzwmQYZdTehbdu2yd///nfj8zNjxgzbW/3lL3+Rhx56qNQ8z6Z/XJNcAdbXklv7MI6cwE8Yq0KfEEAAAQQQQAABBEIrwANdaEtDxxBAAAEEchPgB//c/LgaAQQQQAABBBBAAIHQCLB+FZpS0BEEEEAAAQTCJMD6X5iqEcK+6MvdGkTo27evqyBCagjpL7l7DajYMXh9Od+sLX3BXcM7OqbUoaGBUaNGiYaKrHZ/0Bf1NTigL8FbHVWrVpWpU6fKGWecYXqKl9BUqoH0wM/KlStFQ0n//Oc/Xc+WzF1orC7UYJO+5L9q1apSp5jtMuS6AxYnmtVBT73ggguMgJXTDj1ughMaZNAX/DUUYHd4Ddyk2krZaghk0KBBRhDB7aGmOlcWLlxozCmr8JJZe+mBHw1AXXXVVcbnNJdD572GpDRIkTp0XI8//rixa1Cuh87bCRMmGEE6r8enn34qLVu2FP38pB9169Y1Ah4anrI7FixYIH/84x8tQ3J33323PPDAA7bhMJ1vurOQnudll7L070LdoUh3OZs+fbpXghLn52KZ3pDOHQ09aoAu/ftGA1Q6D+x2wlGPbt26GWErsyPXYJJZwOuWW24R9dTQj9XhZic5DRPqLmCZ4bacisLFiRJgfS1R5Q79YAn8hL5EdBABBBBAAAEEEEAgTAI80IWpGvQFAQQQQMBHAX7w9xGTphBAAAEEEEAAAQQQKKQA61eF1OfeCCCAAAIIhFaA9b/QliYcHfv222+NAMZPP/0k1atXl/379xs73uj/tTtSL7lnE1BxGrnVTiRO1+mfa4DpkUcekT59+hSfruMbN26cMT6nQwMQo0ePNnaksTKwCyE899xzxs41+qK53k93pti0aZPtbVNhm+OPP17atm1bvNtFtWrVjACD1c4lqUa1ryNGjHAamlHXfAV+rMI+XgNdbgIpGvrRnYLswgvr16+Xhg0byrJly0RdDzroIFfzPBX40R1i2rdvb8wJra2GHZwCPIcccoixo44GLnbv3i01atQwaqR1cDpSgR8NbKTPCb2ucePGojs56bzWcWhIRvs3bNgw2x2q9Nqzzz7b2IlHd7uxCjH97ne/M+75P//zP0Y3tQ9TpkyRN954w/F7QQNFGk7ycmzYsEGaNWtWKnCo9dT7Nm3a1FVzY8aMkY4dO5qeq/WaO3eunHLKKZZt6Th1Z60PP/xQKleubASXdAcap89f6rtQwz5XXHGFzJo1q/geOleaN28u5513ntSpU0f+9a9/GQEm/T7SQI3dkY1lentmQTF1ePvtt43+uDm+/vprufDCCy3nrNtAVua9tF11SQUbdccvDRbpvLb7HKfa0bro51FranW4+V5wY8A5yRRgfS2ZdQ/rqAn8hLUy9AsBBBBAAAEEEEAglAI80IWyLHQKAQQQQCB3AX7wz92QFhBAAAEEEEAAAQQQCIUA61ehKAOdQAABBBBAIGwCrP+FrSIh68/evXtl9erVojvgpHZJMXtxPbPb+pJ79+7djZeuJ0+eXPzHxx13nFx//fVGKEHb1KCDvpStIZp3333X1ej15W99IV5DB16Pxx57rMRuJdm8kK5BCB1femgosx/XXXedPP/886V2kFC7HTt2yFFHHVX84rqOu127dpa7j6QCP++//77Rd/3/9WX/yy+/XHbt2iVPPvmkFBUVmYYt9BlAd+9o06aNI1W+Aj9WQRINPMycOVNq167t2Nf0E5x219H5ojsG6Vy0CgtoGxouOOaYY6RcuXJG89u3bzfCWRoUsTo08KO7RemOK1988YXhPHz4cKlSpYoRHvrTn/4kujuN2aEBo4kTJ4qGjXTMqd1GMsMOZtdq4EeDFulhn1tvvVXuv/9+Ofzww03vt2XLFmNHlhdffNFyPKkQjQZbMncsUgud8/q5NTt0bmsYT3fxsTrSA0Vui6zBjN69e5c6XXfR0p1yNHzj5tBgXZMmTWTx4sWmp993332Gn93x3XffGffTQJQeTrvc6Dn6XaF26bXS70Hd1Ul3HTLbZUZrpbvZ6Ly1OrRGOn8OPvhgN8MvcY6GlLp27WrM1dRhtsOTU8P6udHvc90dzerQwKGGzQ488ECn5ow/179vUp+n1AXZhHO0VhogXLFihel99Xv0vffeM0JuHAh4FWB9zasY5wcpQOAnSF3aRgABBBBAAAEEEIidAA90sSspA0IAAQQQ+I8AP/gzExBAAAEEEEAAAQQQiIkA61cxKSTDQAABBBBAwF8B1v/89UxMa59//rmxg4juMGN26Evu+oK3BlT00JCAvhR+8cUXW4YunAIS6fc5+eSTjZe1jzjiCNfmH330kbFDR6rPuvuJhm10HF4P3fHokksukaVLl5pe6iVoow1o0KBv376mbemL6c8884xhqaEKs7DT7Nmzjd1LdDeX9MPLbkj5Cvxk1iHV35deekk6dOjgtRTG+WY73aQ3pDuX6M41Z511lqf2UztcrVmzxvQ6Nddwj4auzHYn0tDQX//6V6N+Xvrz9NNPG+Ecq+P//u//jOCO7hZz5plnGp+tk046yXFsZkGPzIs0rKa7q+hOPLpjUb169eS1116TU0891bF9DcCoie4oZHboZ06Da+eee65jW3rC2rVr5aKLLjLCVJmHBqY0TKg77bg9NBg3YMAA09N1zNrvVODLbZtO34V33323aPhEg2MaPtOA2G233eYY1NHdvzRApjv+mB2pIGD9+vXddtU4zyogp6HDl19+2TSAZHeD1K5lVufoTmbz5883djByOszmZ7b90ntp0EiDU1ZHNnPIaQz8eTIEWF9LRp2jMkoCP1GpFP1EAAEEEEAAAQQQCIUAD3ShKAOdQAABBBDwX4Af/P03pUUEEEAAAQQQQAABBAoiwPpVQdi5KQIIIIAAAmEXYP0v7BUKaf/0ZfQWLVqIBk3MDg0LaJhGdy/RQI2GVPTFb6dDgxtdunQxdqVxOjRU1KtXL6fTjD83e3ne684TmTdyCmV42YFj3rx5RhhKd1TKPDQ4paESDRnZ7XSh4RINgowYMcIILfTs2VP+93//t3hnJieofAR+tL66M5Hu6pR+aGhl6tSplrvTOPVd//zDDz80Qli6g5LZkc09tB46l60CLNWqVTPCRrVq1TKCGfp/Mw8NWHz22WdG0GTRokXStGlTueuuu+Too4+2HNbHH39s7OBjNRZ9ttN277jjDiNA4mWXF6cQ029+8xvZt2+fMRc1/KPzvEKFCm5KYJzjFIDRXbZ69Ojhqj27z0U2YQ3dfchqZzCvOwalBrB161YjIKV9NTtStapataoRnNI56vb44IMPjMCT7oRmdmiISHeR8nLoZ093WEtvM9vwkN530qRJ0rJlS9su6I5U+rl3OvS81q1bF+9Wlku/9F52gTH989SOVvqZ5EDAiwDra160ODdoAQI/QQvTPgIIIIAAAggggECsBHigi1U5GQwCCCCAwH8F+MGf2YAAAggggAACCCCAQEwEWL+KSSEZBgIIIIAAAv4KsP7nr2diWtOwge7G8sorr9iOWUMsGt7RwIrbw2m3llQ7uvOI7hZy5JFHOjY9duxYufrqq4vP87rTiNkNlixZYoSZ9IV/s8PLPZwCHtr+pZdeKhpY8LKjiSNM2gn5CPxY7bjhJbxlNSadk7orztChQy2Hnc19rr32WmM3HatDd22ZOHGiY+jBr1poO3pP3VWoa9euljtm5eKk1/br188I1JUtW9ZL142gkF1ISoN2Gkpzc9iFSbIJ/Nh9zo455hhZuHCh1KhRw03Xis9x812ou9vobkQnnniip7b1u1CDgxpmMzt0vg8ZMsR1m1ZBTa2X7rCl4UKvh9P3oLbnJvBjNtZc+pUahwZIR44caTksP+7h1Yzzoy/A+lr0axinERD4iVM1GQsCCCCAAAIIIIBA4AI80AVOzA0QQAABBAojwA/+hXHnrggggAACCCCAAAII+C7A+pXvpDSIAAIIIIBAHARY/4tDFQs0BqcgRKNGjYydUSpVquS5h0uXLjV2ttAdguyOV1991QgX2B1mL5Jnu5tH+n20bxo6WLZsmeXt+/TpY+zA4nQsX75cGjRoIBs3bjQ9VcNDumOSBoyCOoIO/Hz//ffG7iZff/11iSHkuotHemNOu8scddRRxu5Cxx57rGvG7t27y1NPPWV5frt27eTll1/2HIyx64BdLfQ63S2od+/ensM+qXva7XSjz42DBw8WHbfJM6QrN+1fUVGR6bn6vfDmm2+62jXI78DPihUr5Pzzz5cff/yxVN90bmjgx27nJavB230XZhv2Sd3Lbv5dc801orv8uK2TntuxY8cSw8h1lxunUJKGiGbNmmV8v9kdmaFMPTebHYwy7/Hcc8/JzTffbHlr3Xlu/vz5onXiQMCtAOtrbqU4Lx8CBH7yocw9EEAAAQQQQAABBGIjwANdbErJQBBAAAEESgrwgz8zAgEEEEAAAQQQQACBmAiwfhWTQjIMBBBAAAEE/BVg/c9fz0S1ZveSezY7+2TiPfbYY3LnnXfamrrZnUGDMk2aNBHdiSN1eN0Zw6wT27dvl1atWsnMmTMt++h2FxKngIfuiqK742SzA4fbSRl04Ofpp582duDJPPwIX6Xa1N1lNNCg4QGr47777pP777/fLYs8/PDDRrjG7PAzrJTe/qZNm4w5u3jxYtP7utkxxW6Adjvd+DEmv4I6dkE4N5/9TIOg5rjdd2E2u0ql99susOL2+0Xbswrm1KpVywi8aOAp20ODne3bt5f9+/eXaqJFixYybtw4Ofjggy2b37Vrl7Rt21amTJlSfI7uCjdv3jzPuyJl3mTq1KnSvHlz26FpAK1ly5bZDp/rEijA+loCix7iIRP4CXFx6BoCCCCAAAIIIIBA+AR4oAtfTegRAggggIAvAvzg7wsjjSCAAAIIIIAAAgggUHgB1q8KXwN6gAACCCCAQAgFWP8LYVGi0qUgX3JXg7Vr1xq7/HzxxReWJG5eVjfbIcOPnSO0U067HLndNcQuiKAvys+ePVvOPPPMQKdGUGEI7bTdLiBedylxQtAwjAaxrI6TTjrJ8KxatapTU8af2wV+/O57qkPbtm0TDUpoP82OXAM/QdZa+2sWskuNQ3dSWbBggRx55JGO/hrg0pCYht3Sj2x3vApq3HY7GuUa+PErPGVVEw3DaGCnXLlyjvWwO0F3OuvZs6e88847RvDnsMMOk5tuuknuuecex92czIJdfgUB7cJtqfHoLmy6GxsHAm4FWF9zK8V5+RAg8JMPZe6BAAIIIIAAAgggEBsBHuhiU0oGggACCCBQUoAf/JkRCCCAAAIIIIAAAgjERID1q5gUkmEggAACCCDgrwDrf/56Jqq1oAM/iqk7sfTt29fSVXe8mTVrljRo0MD0nPXr14vugqEvo6cO/efi6dOnS+PGjXOuV5cuXWTkyJGW7bgN6wQVRPAywCD7oCEADRak77KU6pvfL9uvWbNGzj//fFm5cqXp8L3W3y7w06lTJxk9erQXZlfnRj3wYxeyOOaYY2ThwoVSo0YNVxY7d+6URx55xAhe6X8/+eSTZejQocbn2usR1By3myO5Bn7sLPV7T3fFOeSQQxwpzIKPepEGXfQzWMjDbBcjv4JIS5YskQsuuEC2bt1qOcSggnuFNOXewQqwvhasL617EyDw482LsxFAAAEEEEAAAQQSLsADXcInAMNHAAEE4ivAD/7xrS0jQwABBBBAAAEEEEiYAOtXCSs4w0UAAQQQQMCdAOt/7pw4y0QgH4Gfzz//3HhZ++eff7asge7+oTtJmB1udncIurhudmMJKojgZWxB9sEqbKD9s6ufl/6nztVdYa666ipj1xKrw0vIgcCP9yr4GfjxfnfrK4Ka44UK/LgNT23atEmaNGkiixcvLoXz2GOPSY8ePfxk9tSWhgCvv/56GTVqlKfr/DxZw2OTJ0+WihUr+tksbcVYgPW1GBc3gkMj8BPBotFlBBBAAAEEEEAAgcIJ8EBXOHvujAACCCAQqAA/+AfKS+MIIIAAAggggAACCORPgPWr/FlzJwQQQAABBCIkwPpfhIoVtq7mI/DjtNOJmtiFN15++WXp0KFDQemSHvixCxtoYdz4eC3ggAEDpKioyPKyRo0ayZtvvikVKlRwbJrAjyNRqRPCFvjZvn27vP7666K77Xz55ZemAypfvrzMmTNH6tev73nAYQ/8LF++3NgFbePGjaXGFsTnzwug0/eDl7ayPZfAT7Zyyb2O9bXk1j6MIyfwE8aq0CcEEEAAAQQQQACB0ArwQBfa0tAxBBBAAIHcBPjBPzc/rkYAAQQQQAABBBBAIDQCrF+FphR0BAEEEEAAgTAJsP4XpmpErC/5CPwoiQY3NMBhdXTq1ElGjx5t+sdmwQ/95+JWrVpJtWrV8iL+5z//WU4//XTbewW184iXAQbVhyVLlhi7NG3dutW0O0EEDqZOnSrNmze3HH6dOnVkwYIFcuSRRzoSEfhxJCp1QhgCP/v27ZMPP/xQ+vfvL++8847s37/fdiBxDvzYfR6C+Px5mTGrV6+Wc845R9asWVPistq1a8ull17qpamsz61bt65069ZNypUrl3UbXJgsAdbXklXvsI+WwE/YK0T/EEAAAQQQQAABBEIlwANdqMpBZxBAAAEE/BPgB3//LGkJAQQQQAABBBBAAIGCCrB+VVB+bo4AAggggEBYBVj/C2tlItCvfAV+JkyYIG3btrUUsdutxayPubzYH1RZggrbeOlvUH1wql8QgQOnkNEhhxwic+fOldNOO82RiMCPI1GpEwoZ+NmyZYsMGzZMHn30UVm3bl2Jvh1xxBGyfv160/BPLt8LYd/h5/HHH5e//OUvpoUM4vPnZcZYzRW7IKeX9jkXgSAEWF8LQpU2sxUg8JOtHNchgAACCCCAAAIIJFKAB7pElp1BI4AAAkkQ4Af/JFSZMSKAAAIIIIAAAggkQoD1q0SUmUEigAACCCDgVYD1P69inF8skK/Aj114QDvTsGFDmTx5slSsWLFEdbZv327s5DNz5swS/7v+c/H06dOlcePGoalmUGEbLwMMqg92YQjtXxCBA7ux6D29hDsI/HiZRf85txCBny+//NLYCWzMmDElAj1lypSRDh06SK9evaRSpUpy3nnnyapVq0oNysucyLw47IEfu/4F8fnzMmOsdh/SHbrGjx/PrjteMDk3bwKsr+WNmhu5ECDw4wKJUxBAAAEEEEAAAQQQSAnwQMdcQAABBBCIqQA/+Me0sAwLAQQQQAABBBBAIHkCrF8lr+aMGAEEEEAAARcCrP+5QOIUc4F8BX5Wr14t55xzjqxZs8a0I1aBn23btkmLFi1k9uzZpa4r9EvumR0KKmzjZe4G1YcuXbrIyJEjLbsSRC22bt0qGhiYN29ezvcl8ONlFv3n3HwFfn755Rf56KOP5Pbbb5eFCxeW6Gi1atWkqKhIdP5VqFDB+LOg5njYAz9239UaqmnTpo33Ivt0xaRJk6Rly5alWrP6XvfptjSDQE4CrK/lxMfFPgsQ+PEZlOYQQAABBBBAAAEE4i3AA12868voEEAAgQQL8IN/govP0BFAAAEEEEAAAQTiJcD6VbzqyWgQQAABBBDwSYD1P58gk9hMvgI/a9euNXblWLFihSlzNoGfYcOGyU033RSasgUVRPAywKD6YDdPtH9BBH7swl4pE7f3JfDjZRb959ygAz8a9Pnss8+Mz3Bm0KdevXoycOBAI+x3wAEHlOh8UHM8yoEftdLdjwp1WAV+TjrpJCOsWbVq1UJ1jfsiYCnA+hqTI0wCBH7CVA36ggACCCCAAAIIIBB6AR7oQl8iOogAAgggkJ0AP/hn58ZVCCCAAAIIIIAAAgiEToD1q9CVhA4hgAACCCAQBgHW/8JQhYj2IV+BH6fwRjaBn27dusmQIUNCIx9UEMHLAIPqg1PgJ4jAwa5du6Rt27YyZcoUUwJ9Npo+fbo0btzYkYjAjyNRqROCDPzojl/du3eXiRMnlrjvoYceKhrka9++famgT+rEoOZ4lAM/nTt3lhEjRngvsk9XWAV+qlSpYuzQdeKJJ/p0J5pBwD8B1tf8s6Sl3AUI/ORuSAsIIIAAAggggAACCRLggS5BxWaoCCCAQLIE+ME/WfVmtAgggAACCCCAAAIxFmD9KsbFZWgIIIAAAghkL8D6X/Z2ib8yLIGfTp06yejRo0vVwy4o1Lx5cxk/fryUK1cuFHUMKojgZXBB9cEp8NOnTx/p37+/l666OtfuvuXLl5c5c+ZI/fr1Hdsi8ONIVOqEIAI/uqvPuHHj5MYbb5QtW7aUuKd+Bzz11FOioR+7I6g5HuXAT6NGjeTNN9+UChUqeC+0D1dYBX68hPJ86AZNIOBJgPU1T1ycHLAAgZ+AgWkeAQQQQAABBBBAIF4CPNDFq56MBgEEEECgWIAf/JkMCCCAAAIIIIAAAgjERID1q5gUkmEggAACCCDgrwDrf/56Jqq1sAR+rHbrsQv8HHXUUbJw4UI5+uijQ1GzoIIIXgYXVB+6dOkiI0eOtOzKNddcI2PGjBGT5xUv3S91rt389FJ/Aj/ey+B34Gfnzp1SVFQkgwcPLtGZMmXKyJNPPildu3Z1NX+CmuNhD/wMGDDA8DM7qlevLvPnz5c6dep4L7QPV1gFfrRpDQJqIJADgbAJsL4Wtookuz8EfpJdf0aPAAIIIIAAAggg4FGABzqPYJyOAAIIIBAVAX7wj0ql6CcCCCCAAAIIIIAAAg4CrF8xRRBAAAEEEEDARID1P6ZF1gJhCfw89thj0qNHj1Lj2LVrl7Rt21amTJliOkbd1aJly5ZZj9/PC4MKInjpY1B9sAtDaP8SFSSXAAAgAElEQVQaNGhg1OiQQw7x0l3Hc+3m5xlnnCHTp0+XypUrO7ZD4MeRqNQJfgZ+tm/fLjfffLMRCks/NOyjQTKts9uwWCHm+MCBA6VXr17eEX+9wg9Lp89gIb8L3333XWnSpInoDk6ZR8OGDWXy5MlSsWLFrP24EIEgBFhfC0KVNrMVIPCTrRzXIYAAAggggAACCCRSgAe6RJadQSOAAAJJEOAH/yRUmTEigAACCCCAAAIIJEKA9atElJlBIoAAAggg4FWA9T+vYpxfLBCGwI/+M64GNxo3bmxaGbs+XnXVVfLSSy/JgQceGEhVly5dKk888YT069dPdBcNuyOoIIKXgQXVB7sdPLR/QewwsnfvXtH6jh8/3pTguuuukxdeeMFVUITAj5dZ9J9z/QipaDt79uwxdu8ZPnx4qU7ccMMNMnToUClbtqzrDgY1x8O+w4/TZ9DL58E19q8nrl27VrT9nj17yiWXXFLqcru5ctBBB8n7778v5557rtfbujpfQ0b33nuvnHLKKdK+fXtX3weuGuak2Auwvhb7EkdqgAR+IlUuOosAAggggAACCCBQaAEe6ApdAe6PAAIIIBCQAD/4BwRLswgggAACCCCAAAII5FuA9at8i3M/BBBAAAEEIiHA+l8kyhTOTuYr8KMvjJ933nmyYsWKUhBOYRG7F/EPO+wwmTt3rvGydxBH6t66e02zZs1sbxFUEMHLuILqw5IlS+SCCy6QrVu3WnbHjZGXsWzbtk1atGghs2fPNr1s2LBhctNNN7lqksCPK6YSJ/kV+NFdfTp27FiqA1WrVjWCICeffLKnzgU1x8Me+Fm0aJHobjk7d+409TrqqKOM78Jjjz3Wk6ebk7WGnTp1kjfeeMN0RzW7mmj7Gvh66qmnAgnjrFmzRs4//3w5/vjjRXc5qlChgpshcQ4CZvMxCpkLKhdTgShMPh44Yzr5GBYCCCCAAAIIIBBFAV6YiGLV6DMCCCCAgAsB1l9cIHEKAggggAACCCCAAAJREGD9KgpVoo8IIIAAAgjkXYD1v7yTx+eG+Qr8aNBHX8r+8ccfS+HpS+yTJ0+WihUrmsJOnTpVmjdvbol+2223yeDBg31/mVxDShdddJH89NNPMm/ePDnxxBNtCx9UEMHLbAuqD5s2bZImTZrI4sWLLbvTp08f6d+/v5fu2p6r4SKtu9pnHlWqVHFVk9R1BH68l8WPwI9+dnRHGN0pK/No27atjB071vPuXEHN8bAHfuxCkynbgQMHSq9evbwX2+aKDRs2GGHH77//XubPny916tQpdfb27dulVatWMnPmTNOWsg13uRnI008/Ld26dTP+M2TIEDeXcA4ChgDra0yEMAkQ+AlTNegLAggggAACCCCAQOgFeKALfYnoIAIIIIBAdgL84J+dG1chgAACCCCAAAIIIBA6AdavQlcSOoQAAggggEAYBFj/C0MVItqHfAV+7HancHpJ3S4spOwHHXSQvPvuu8YONH4euoPMLbfcYuyqYRdISt0zqCCClzEF2Yfu3bsbu3RYHWeccYZMnz5dKleu7KXLlufajeWyyy6TiRMnysEHH+zqXgR+XDGVOMmPwI8Geq6++mrTmz/22GPSo0cPzx0Lao6HPfCza9cu0ZCU7qRldeguN++9957UrFnTs6vVBanvQQ3fjR8/XsqVK2d6alFRkQwYMMDyvu3atZOXX35ZypYt61vf0gNlurtPy5YtfWubhuIvwPpa/GscpRES+IlStegrAggggAACCCCAQMEFeKAreAnoAAIIIIBAMAL84B+MK60igAACCCCAAAIIIJB3Adav8k7ODRFAAAEEEIiCAOt/UahSSPuYr8CPvujdoUOHUgrly5eXOXPmSP369S2F3LzoXrduXZkxY4bUqlXLF2ndzUJ3Jvn666/lvvvuk/vvv9+x3aCCCI43TjshyD588MEHxo5Hu3fvNu3SgQceKLNmzZIGDRp46bLluUuWLDFCXLrTT+bx6quvylVXXeX6PgR+XFMVn+hH4McuJPbWW2/J5Zdf7rljQc3xsAd+FCq1m40dmp87nn333XfSqFEj0dClhv1uvfVWy1tr6FJ3AfvllxL/SFLifDXu2bOnb7uxpWp21FFHydy5c+XYY4/1PJ+4ILkCrK8lt/ZhHDmBnzBWhT4hgAACCCCAAAIIhFaAB7rQloaOIYAAAgjkJsAP/rn5cTUCCCCAAAIIIIAAAqERYP0qNKWgIwgggAACCIRJgPW/MFUjYn2xC/x069ZNhgwZ4suIunTpIiNHjizVltudWty86K4vpusOFJUqVcqpz3v27JGuXbvK8OHDxU0gKXWzoIIIXgYTZB927twprVu3lmnTpll2Sd00GGDy3OJlGMa5U6dOFd1VJPOoV6+evP/++3LkkUe6bpPAj2uq4hNzDfxs375dWrVqJTNnzjS9uX5W27Rp47ljQc3xKAR+Pv/8cyME9/PPP1u6lSlTRt555x259NJLPdumX5D+PXjYYYcZgZpTTjnFss21a9cagcAvvvjCtm/jxo0zdirK9fjoo49E//5Qi+uuu05eeOEFX753cu0X10dHgPW16NQqCT0l8JOEKjNGBBBAAAEEEEAAAd8EeKDzjZKGEEAAAQTCJcAP/uGqB71BAAEEEEAAAQQQQCBrAdavsqbjQgQQQAABBOIswPpfnKsb8NjsAj+dOnWS0aNH59yD9evXS8OGDWXZsmUl2tJ/tp0yZYo0bdrU8R7ffvut8aL7mjVrbM/VHSZ095cqVao4tml2gu5OMWjQIOnVq5fxx+3atRPdnahs2bKO7QUVRHC8cdoJQfdhwoQJcsUVV1ju4lG1alUjjHPyySd76bbpuUVFRTJgwIBSfzZw4MDi+ri9CYEft1L/PS/XwM+2bdukRYsWMnv2bNOb9+/fX/r06eO5Y0HN8SgEfvbu3SsdO3aUsWPH2rrluuNZ5veg7qb10ksvie7iZXfoTmh9+/a1PUe/S/U7Vb9Hsg0Grly50gg0/fOf/5SDDjpIdHch/fuBAwEvAqyvedHi3KAFCPwELUz7CCCAAAIIIIAAArES4IEuVuVkMAgggAAC/xXgB39mAwIIIIAAAggggAACMRFg/SomhWQYCCCAAAII+CvA+p+/nolqzS7wo7ur6C4c5cqVy8lEd5vQtvQl8vRDwwC628PBBx/s2L5ee++998qDDz7oeK7uAPPaa6/Jqaee6nhu+gn79u0T3UmoR48esn//fs8vkgcVRPAyiKD7oCEO3ZVlxowZlt267bbbZPDgwVm/zK8Nb9682di948MPPyxxn+OPP17ee+89qVmzphcWIfDjics4OejAj9vdvTJ7vnr1ajnnnHNMw39eduTKbDcKgR/ts+6007hxY9m9e7dtUTX0o4FK/cx4OXQnLw3b6WdYDw3UaIjv3HPPdWzm66+/lgsvvFD0e8jp0GBQz549XX3/p7f13XffGUHMxYsXG/+zl1CmU5/482QJsL6WrHqHfbQEfsJeIfqHAAIIIIAAAgggECoBHuhCVQ46gwACCCDgnwA/+PtnSUsIIIAAAggggAACCBRUgPWrgvJzcwQQQAABBMIqwPpfWCsTgX7ZBX5q1aol8+fPl6OOOirrkezZs0f+9Kc/yeuvv16iDX0xX4MbZ599tuu29UXvRo0ayYoVKxyv0V0kNHhyzz33yKGHHup4voYIunfvLhMnTiw+97rrrpPnn3/e1e4+elHQYRvHQTj0QZ8lpk+fboQFcjk0hHPJJZfIjh07TJvJJXSRatAq1KC7jHTo0MFz9wn8eCbLOfCza9cuadu2rRE6MTuy2Znlq6++kiuvvFI+/fRTywHp/Zo1a1bizzUwOGfOHDnjjDOkQoUKptfqblIadDE7st2NKNVWruGp9D5Zfaea9Vu/+4YNGybt27eXAw44wHES6C5s+r23aNGi4nM7d+5stOG0u49eoM66A5fbnZtOP/10efLJJ43deZx2+9FApgZEb775ZtmyZYvRv2z+HnFE4ITECLC+lphSR2KgBH4iUSY6iQACCCCAAAIIIBAWAR7owlIJ+oEAAggg4LMAP/j7DEpzCCCAAAIIIIAAAggUSoD1q0LJc18EEEAAAQRCLcD6X6jLE+7O2QV+tOfZBixSo9adYJo2bWrsmJN+6Mv1vXv3dnzJO1NvzJgx0rFjR9eoZcqUkSuuuMIIiejL/kcccYTx4ru+mL5u3TpjB5lnnnlGdBei9KNGjRpGQMDL7hh2gR9t2yyI4HogLk+0CxZoE7pjk+7Qk8uhdoMGDZJevXpZNqPBLL1XpUqVPN/KKtCQy04edoEf7eubb75pGQTxPIBfL9i0aZM0adKkeCeSzHbeeustufzyy7NtPvCAmd1c0hDgwoUL5eijj7btv4bonnrqqZzniYY9Ro8ebYQ9dH7YHZlzXOfr448/LlOnTpU33nhDKlasaHq53Xdhp06djPtne/gZ+NE+eNlJR8/XYM39999vBCYzx6/BLA346Hdy5vdgnTp1ZObMmVK7dm3XQ9+wYYMRuEoPDTldfNxxx8n1118vLVu2NO6V6qP2TceqdRsyZIjxnZ1+3H333fLAAw94/nvEqT/8eTIEWF9LRp2jMkoCP1GpFP1EAAEEEEAAAQQQCIUAD3ShKAOdQAABBBDwX4Af/P03pUUEEEAAAQQQQAABBAoiwPpVQdi5KQIIIIAAAmEXYP0v7BUKcf+cAj9169YVDe3obj9eD6sXv3MNg3Tt2lWGDx/utTuuz9eQkO4kobuTeDmWL18uDRo0kI0bN5pepjtf2IVkvNzL6lwNNTRv3tyyKd15Q3cryfXYvHmz4aNhAKvjhhtukKFDh7reISnVzmuvvSZXX321EcpKHbnMQ23DLnjix05WZgZOATDdNeWmm27KuhRO7ecaKJo3b55cfPHFsnfv3lJ9dLuLk/ahVatWtmPUQN6IESMsw2GZu87ovTUIkhkiTN1Evx80ZKTPzhoO0vnet29fI+xiFexy2o3ommuuEQ0bOu1CYzVQO8tDDjlEdEer0047zdNc0GCT7txj5WDVmO5wVKVKFeOPt23bJhpMMzuy/R7Utj766CO57LLL5Oeff/Y0Ji8n5/L3iJf7cG58BVhfi29tozgyAj9RrBp9RgABBBBAAAEEECiYAA90BaPnxggggAACwQrwg3+wvrSOAAIIIIAAAggggEDeBFi/yhs1N0IAAQQQQCBKAqz/RalaIeurU+BHu+v0Qr7ZkPRFe7NgTq7BDb2Xm7BJLsy6G0zPnj09v9yvu2No2CY9qJLej7PPPlumTZuW1a43bsaj9+3WrZsRsrE6GjZsKJMnT7bc5cTNfVLnrF69Wlq3bm25g42ed99990lRUZHr0M/bb79thBh27NhR3JWaNWuKBkd0l5Jsjp07dxr9VHur49VXX5Wrrroqm+Ytr7ELeehFWivdtSTbw6n9XANFzz33nLGjjtWh4RndkcXuWLt2rVx00UXyxRdf2J6nO7w88sgjxo5IuruLBlE0TKZhnfSdYvR+/fr1MwJhGgSyOrp06WLc98knnzSuP+yww4z6n3XWWaaXrFmzRs4//3xZuXKl6Z/r7mDTp0+XypUrZ1Wup59+2qh3LpaZ17rZaSurzv56Ubbfg6l7ZhtIctNnP/4ecXMfzom3AOtr8a5v1EZH4CdqFaO/CCCAAAIIIIAAAgUV4IGuoPzcHAEEEEAgOAF+8A/OlpYRQAABBBBAAAEEEMirAOtXeeXmZggggAACCERFgPW/qFQqhP10E/jRbutuCrrDRfXq1R1HsX37diMooOenH/qS9pQpU+T44493bMPpBA39aEBDQzZ+HtnuSqOhEg2qaJjG7sj1JXq7tjUs06ZNG9m9e7flafo8oeGWK6+80hc2N6Gfdu3aiQYejjjiCMt77tu3zzinR48eJXYsqVOnjmF64oknZt1f3aGqadOmtjuh+B0g0MDbjTfeKKNGjbLsd40aNWTOnDlZfR7ctH/BBRfIpEmTsgqYWe3OlT4YrevLL7/sGOZ67LHH5M4778y6fnqh7jbz0EMPyR133CH/+te/pEWLFjJ79mxXbbrZqUa/qzp27BjI58ZPy8wOpu9g5ArD5Uleg3pWzU6YMMH4ntZ++nU4hbf8ug/txF+A9bX41zhKIyTwE6Vq0VcEEEAAAQQQQACBggvwQFfwEtABBBBAAIFgBPjBPxhXWkUAAQQQQAABBBBAIO8CrF/lnZwbIoAAAgggEAUB1v+iUKWQ9tEu8FOtWjVZt25dcc8PPfRQefzxx40XuCtUqFBqRPpSt4ZO9OX+b775psSf6w4ZEydOlKOPPto3CQ0W3XrrrbahCi83u+mmm2Tw4MFy8MEHe7lMvv32W7n99tuNXWjcHLfccouxS8nhhx/u5nTHc9T9xRdfFG3XzYv1GoDQnVNuu+02z2M168zGjRtFg1L6cr/VUbZsWSMEpiEYDXyVK1dONOTzww8/GHNmwIABsmrVqhKX624uusuMm5CZ2X3V4rXXXhOta/qOQVZ91J2ERo4cKZdccokccMABju5WJ2j4a+DAgfLAAw84tqGfi9dff11q167teG7qhC1btkjv3r3l2WefdbxGg3rDhw+XY4891vHc1Ak6n7WeusOO09GpUyfjO8FuLue6I5fW5aWXXhLdnSp1dO/eXZ566imn7hlBIa2pfs+ZPEsbu3Hpzj36nfbzzz/btqdBk7Fjxxq7EJm1ZXbxTz/9ZHwu7T4bqev086ifS7PvVruOWYXlHHFMTtDP6RNPPGH02e0Yne7z3nvvGQHD9evXO53q+OdVq1Y1vmfPPfdcx3M5AQEnAdbXnIT483wKEPjJpzb3QgABBBBAAAEEEIi8AA90kS8hA0AAAQQQMBfgB39mBgIIIIAAAggggAACMRFg/SomhWQYCCCAAAII+CvA+p+/nolqzS7woztqnHTSSXL11VeXCkwcd9xxcv7558tvfvMbw2vJkiWyePFi011UNACk4QevQRo3hdAX9seNG2cESTQIkc2hL7k/+uij0rVrV1dBj++++84IBq1cudLYoWXTpk3Z3FZ++9vfSoMGDYwwhgY4NFDg5vj000/lmWeeMU5dsWKF0Qc3QZ/MtnXczZs3L7HzjtZId1HxEkDRdjV0oHXQUE+2dUj1T4Nlw4YNM3ZM8hq80XDHggULZNGiRbJ06VLbXX2srNXlD3/4g5x66qnSunVradasmW1Zdu3aZYRPvvjiC/n4449l2bJlnuuh4brzzjvPqMXZZ58tnTt3Lr5nqt4anFm4cGGpYJSbOVO5cmVjTLpjUuaYpk6daoTxtP158+bJ//t//89NkyXOSX0fnHLKKdKtWzcj0JV+/Pjjj0Y9586d66lt3UVI50KVKlVKXKc7e+nc1c+/XR11B6IrrriiRHglfbzvv/++aCjHy6GBHB2nzg/tV/pnN9W27kI0f/78UsFHp/toQOnkk0+WM888U3ROePle0B2PdN5khi2d7pn683r16hkBOR2X34fW/89//rMxz7I9NOTzyiuveP5uyvZ+XBd/AdbX4l/jKI2QwE+UqkVfEUAAAQQQQAABBAouwANdwUtABxBAAAEEghHgB/9gXGkVAQQQQAABBBBAAIG8C7B+lXdybogAAggggEAUBFj/i0KVQtpHu8CP7lLSq1cvWb16teiOGl5e1tYX16+77jq5++67Pe0uki2ThkyGDBli7BSjO6y4PbSPutuOl52HNNRx4YUXuto1xk0/jjnmGCPIUaNGDTeny6RJk0R3vwniKF++vBEgql+/flbNax00oKEBqvTdodw0pqGRe++9VzTkkW04zG4+u+lD5jmpz4Ddtdu2bZMWLVqIBi78OHTXnNGjRxc35Xe9M8f08MMPG8ESPw7dhWfy5MlSsWLFUs3pjlx33XWXq515NPT1/PPPGyEhs51mNOCmAT3dvcjs0MDMqFGjjMBi5uHneDM/u0G27aY++t03YsQI4zvN7edPg0UaYFRrDbsFdWg466OPPjJ2Q9PvO7eHGg8aNEjatm3rOQDo9h6cl0wB1teSWfewjprAT1grQ78QQAABBBBAAAEEQinAA10oy0KnEEAAAQRyF+AH/9wNaQEBBBBAAAEEEEAAgVAIsH4VijLQCQQQQAABBMImwPpf2CoSof64CfykhrN27VrjZf5XX31V/vGPf5R4oVwDPvpitr7wry9mX3LJJaI7YeT70CCABnJ0t5n33ntPvv76a9GgQerQl9s1rHPllVdKkyZNpFKlSvnuYiLupzv+fPXVVzJ27FiZNm2asRNRegBB54sGnM444wxjB53LLrtMatWqZRruSARYggb5/fffy3PPPWfMjfTdaHTHq0svvVSuueYaufjiix3DJ/pZ13Z0JzLdlUjnlO4Co6Gipk2bJjocop8/3XFNd8RJff5Su4BpqEd3etLPnFrrZ9DrTlq5TtfU3yUaZtMQ0A8//FDcpPZPg1p//OMfpUOHDnLCCSfkvX+5jo/royHA+lo06pSUXhL4SUqlGScCCCCAAAIIIICALwI80PnCSCMIIIAAAuET4Af/8NWEHiGAAAIIIIAAAgggkJUA61dZsXERAggggAACcRdg/S/uFQ5wfF4CPwF2g6YRQAABBBBAAIG8CbC+ljdqbuRCgMCPCyROQQABBBBAAAEEEEAgJcADHXMBAQQQQCCmAvzgH9PCMiwEEEAAAQQQQACB5AmwfpW8mjNiBBBAAAEEXAiw/ucCiVPMBQj8MDMQQAABBBBAIGkCrK8lreLhHi+Bn3DXh94hgAACCCCAAAIIhEyAB7qQFYTuIIAAAgj4JcAP/n5J0g4CCCCAAAIIIIAAAgUWYP2qwAXg9ggggAACCIRTgPW/cNYlEr0i8BOJMtFJBBBAAAEEEPBRgPU1HzFpKmcBAj85E9IAAggggAACCCCAQJIEeKBLUrUZKwIIIJAoAX7wT1S5GSwCCCCAAAIIIIBAnAVYv4pzdRkbAggggAACWQuw/pc1HRcS+GEOIIAAAggggEDSBFhfS1rFwz1eAj/hrg+9QwABBBBAAAEEEAiZAA90ISsI3UEAAQQQ8EuAH/z9kqQdBBBAAAEEEEAAAQQKLMD6VYELwO0RQAABBBAIpwDrf+GsSyR6ReAnEmWikwgggAACCCDgowDraz5i0lTOAgR+ciakAQQQQAABBBBAAIEkCfBAl6RqM1YEEEAgUQL84J+ocjNYBBBAAAEEEEAAgTgLsH4V5+oyNgQQQAABBLIWYP0vazouJPDDHEAAAQQQQACBpAmwvpa0iod7vAR+wl0feocAAggggAACCCAQMgEe6EJWELqDAAIIIOCXAD/4+yVJOwgggAACCCCAAAIIFFiA9asCF4DbI4AAAggg8F+BCiKyPSQgrP+FpBBR7AaBnyhWjT4jgAACCCCAQC4CrK/lose1fgsQ+PFblPYQQAABBBBAAAEEYi3AA12sy8vgEEAAgSQL8IN/kqvP2BFAAAEEEEAAAQRiJcD6VazKyWAQQAABBKItMFxEvhORISKytcBDYf2vwAWI8u0J/ES5evQdAQQQQAABBLIRYH0tGzWuCUqAwE9QsrSLAAIIIIAAAgggEEsBHuhiWVYGhQACCCAgwg/+zAIEEEAAAQQQQAABBGIiwPpVTArJMBBAAAEE4iBQT0SWi8jPIvLEr//ZXKCBsf5XIPg43JbATxyqyBgQQAABBBBAwIsA62tetDg3aAECP0EL0z4CCCCAAAIIIIBArAR4oItVORkMAggggMB/BfjBn9mAAAIIIIAAAggggEBMBFi/ikkhGQYCCCCAQFwExv479HPlr4PRsM9TIvLYryGgfI6R9b98asfsXgR+YlZQhoMAAggggAACjgKsrzkScUIeBQj85BGbWyGAAAIIIIAAAghEX4AHuujXkBEggAACCJgK8IM/EwMBBBBAAAEEEEAAgZgIsH4Vk0IyDAQQQACBuAjUFZGvMgaz49fgzyMisjFPA2X9L0/QcbwNgZ84VpUxIYAAAggggICdAOtrzI8wCRD4CVM16AsCCCCAAAIIIIBA6AV4oAt9ieggAggggEB2Avzgn50bVyGAAAIIIIAAAgggEDoB1q9CVxI6hAACCCCAwEsi0sGEYZeIDBWRh0VkXcBMrP8FDBzn5u0CP3369JH+/fvHefiMDQEEEEAAAQQSKMD6WgKLHuIhE/gJcXHoGgIIIIAAAggggED4BHigC19N6BECCCCAgC8C/ODvCyONIIAAAggggAACCCBQeAHWrwpfA3qAAAIIIIBAhkAdEfmniJSxkNEdf577NfizNiA91v8Cgo17s9u2bZMWLVrI7NmzTYfaqVMnGT16dNwZGB8CCCCAAAIIJEyA9bWEFTzkwyXwE/IC0T0EEEAAAQQQQACBcAnwQBeuetAbBBBAAAHfBPjB3zdKGkIAAQQQQAABBBBAoLACrF8V1p+7I4AAAgggYCEwSkSuddDRHX+eF5EBIuJ38If1P6ZmVgLr16+Xhg0byrJly0yvb9CggUyZMkUOOeSQrNrnIgQQQAABBBBAIIwCrK+FsSrJ7ROBn+TWnpEjgAACCCCAAAIIZCHAA10WaFyCAAIIIBAFAX7wj0KV6CMCCCCAAAIIIIAAAi4EWL9ygcQpCCCAAAII5F+g5r8DP9+KyAEubv0vERkpIg+KyA8uzndzCut/bpQ4p5TAmDFjpGPHjpYyZcqUkXHjxknbtm3RQwABBBBAAAEEYiPA+lpsShmLgRD4iUUZGQQCCCCAAAIIIIBAvgR4oMuXNPdBAAEEEMizAD/45xmc2yGAAAIIIIAAAgggEJQA61dBydIuAggggAACOQvo7j03eGxluIj0F5GVHq/LPJ31vxwBk3b5zp075ZVXXpHu3bvLjh07bIdfvnx5GT58uFx55ZVywAFuMm1J02S8CCCAAAIIIBA1AdbXolaxePeXwE+868voEEAAAQQQQPhP6EkAACAASURBVAABBHwW4IHOZ1CaQwABBBAIiwA/+IelEvQDAQQQQAABBBBAAIEcBVi/yhGQyxFAAAEEEAhOQHf5WZVl87rjzwM5XM/6X5bwSbls6tSpMnHiRNm3b58sWrRIli5dKvv37/c0/LJly8pJJ50k9evXl4oVK8odd9whtWvX9tQGJyOAAAIIIIAAAmEQYH0tDFWgDykBAj/MBQQQQAABBBBAAAEEPAjwQOcBi1MRQAABBKIkwA/+UaoWfUUAAQQQQAABBBBAwEaA9SumBwIIIIAAAqEWeEZEbsmyh3tF5GUR6Ssi33psg/U/j2BJO/3hhx+W3r17+zZs3fVnzpw5RviHAwEEEEAAAQQQiJoA62tRq1i8+0vgJ971ZXQIIIAAAggggAACPgvwQOczKM0hgAACCIRFgB/8w1IJ+oEAAggggAACCCCAQI4CrF/lCMjlCCCAAAIIBCtQXURWishBOdxmn4iM/ff194vI1y7bYf3PJRSnIYAAAggggAACCCDA+hpzIEwCBH7CVA36ggACCCCAAAIIIBB6AR7oQl8iOogAAgggkJ0AP/hn58ZVCCCAAAIIIIAAAgiEToD1q9CVhA4hgAACCCCQKfCUiNzqA8t+ERn373Y0+POlQ3us//kAThMIIIAAAggggAACyRBgfS0ZdY7KKAn8RKVS9BMBBBBAAAEEEEAgFAI80IWiDHQCAQQQQMB/AX7w99+UFhFAAAEEEEAAAQQQKIgA61cFYeemCCCAAAIIeBHwY5ef9Pvp2t54EblPRJZZdIT1Py8V4lwEEEAAAQQQQACBRAuwvpbo8odu8AR+QlcSOoQAAggggAACCCAQZgEe6MJcHfqGAAIIIJCDAD/454DHpQgggAACCCCAAAIIhEmA9aswVYO+IIAAAgggYCkwWERu99lH1/jeFJF7ReSzjLZZ//MZm+YQQAABBBBAAAEE4ivA+lp8axvFkRH4iWLV6DMCCCCAAAIIIIBAwQR4oCsYPTdGAAEEEAhWgB/8g/WldQQQQAABBBBAAAEE8ibA+lXeqLkRAggggAACuQgcLiKrRaRcLo3YXDvp1x1//v7rOaz/BQRNswgggAACCCCAAALxE2B9LX41jfKICPxEuXr0HQEEEEAAAQQQQCDvAiYPdHnvAzdEIEICUXjmjBAnXUUgUAF+8A+Ul8YRQAABBBBAAAEEEMifAC8k5M+aOyGAAAIRFtC1W/1PGYf/uDlH23Bznl/nxOl+vxOR2gHPo7f/3f79IrIo/T6//FJiOTDgLtA8AggggAACCCCAAALREmB9LVr1intvo/DyFS+cxH0WMj4EEEAAAQQQQCBCAgR+IlQsuhoGgSg8c4bBiT4gEAYB1l/CUAX6gAACCCCAAAIIIICADwK8kOADIk0gEB+BzDCHU+Ai1z93E8RwuocfbeTjHlHvJ2u38fmcZzUSAj9ZsXERAggggAACCCCAQEIEWF9LSKEjMswoPMDzwklEJhPdRAABBBBAAAEEkiBA4CcJVWaMPgpE4ZnTx+HSFAKRFmD9JdLlo/MIIIAAAggggAACCPxXgBcSmA0IIJAmwBYeTAcEEDAVIPDDxEAAAQQQQAABBBBAwFqA9TVmR5gEovDyFS+chGnG0BcEEEAAAQQQQCDhAgR+Ej4BGL5XgSg8c3odE+cjEFcB1l/iWlnGhQACCCCAAAIIIJA4AV5ISFzJGTACdgIEfpgfCCAwRUQeEJGF6RQEfpgYCCCAAAIIIIAAAghYC7C+xuwIk0AUXr7ihZMwzRj6ggACCCCAAAIIJFyAB7qETwCG7ySQ+QJBFJ45ncbEnyOQFAHWX5JSacaJAAIIIIAAAgggEHsB1q9iX2IGiIAXAQI/XrSSee5+EbH7j84hp3P0z92e5+XcuLep4xshIr8NaOrNFJHeIrL41/ZZ/wsImmYRQAABBBBAAAEE4ifA+lr8ahrlEUXh5SseOKM8w+g7AggggAACCCAQMwEe6GJWUIbjtwCBH79FaQ+B/Amw/pI/a+6EAAIIIIAAAggggECgAqxfBcpL4whETSBzvc4suOE2VOH2PAId7gIyYXKK2ryOS3+vEZGXAxjMPBG5S0T0/6YfrP8FgE2TCCCAAAIIIIAAAvEUYH0tnnWN6qgI/ES1cvQbAQQQQAABBBBAoCACPNAVhJ2bRkeAwE90akVPEcgU4Ad/5gQCCCCAAAIIIIAAAjERYP0qJoVkGAj4I8B6nT+OtIKA3wL6vtZXInK8jw0v/PduTPeKyAyLNln/8xGbphBAAAEEEEAAAQTiLcD6WrzrG7XREfiJWsXoLwIIIIAAAggggEBBBXigKyg/Nw+/AC8QhL9G9BABKwF+8GduIIAAAggggAACCCAQEwHWr2JSSIaBgD8CrNf540grCPgt0E5ExvnU6Me/Bn2mOLTH+p9P4DSDAAIIIIAAAgggEH8B1tfiX+MojZDAT5SqRV8RQAABBBBAAAEECi7AA13BS0AHwi3ACwThrg+9Q8BOgB/8mR8IIIAAAggggAACCMREgPWrmBSSYSDgjwDrdf440goCfgrou1qf/zvwc1KOjX72a9DnDZftsP7nEorTEEAAAQQQQAABBBBgfY05ECYBAj9hqgZ9QQABBBBAAAEEEAi9AA90oS8RHSysAC8QFNafuyOQiwA/+Oeix7UIIIAAAggggAACCIRIgPWrEBWDriBQeAHW6wpfA3qAQKZAKxFxG9Ix01v+7//xfhF5XUQyP+N22qz/MRcRQAABBBBAAAEEEHApwPqaSyhOy4sAgZ+8MHMTBBBAAAEEEEAAgbgI8EAXl0oyjoAEeIEgIFiaRSAPAvzgnwdkboEAAggggAACCCCAQD4EWL/KhzL3QCAyAqzXRaZUdDRBAp+IyP9kMd6vRaSviLzy75199mdxPet/WaBxCQIIIIAAAggggEAyBVhfS2bdwzpqAj9hrQz9QgABBBBAAAEEEAilAA90oSwLnQqPAC8QhKcW9AQBrwL84O9VjPMRQAABBBBAAAEEEAipAOtXIS0M3UKgMAKs1xXGnbsiYCXQVESmeuRZKSIPiMgLHq/LPJ31vxwBuRwBBBBAAAEEEEAgOQKsryWn1lEYKYGfKFSJPiKAAAIIIIAAAgiERoAHutCUgo6EU4AXCMJZF3qFgBsBfvB3o8Q5CCCAAAIIIIAAAghEQID1qwgUiS4ikD8B1uvyZ82dEHAj4GV3n9Ui0l9ERorIHjeNO5zD+p8PiDSBAAIIIIAAAgggkAwB1teSUeeojJLAT1QqRT8RQAABBBBAAAEEQiHAA10oykAnwivACwThrQ09Q8BJgB/8nYT4cwQQQAABBBBAAAEEIiLA+lVECkU3EciPAOt1+XHmLgi4EWgkIu+6OPFHEXlIRIaJyG4X57s9hfU/t1KchwACCCCAAAIIIJB4AdbXEj8FQgVA4CdU5aAzCCCAAAIIIIAAAmEX4IEu7BWifwUW4AWCAheA2yOQgwA/+OeAx6UIIIAAAggggAACCIRJgPWrMFWDviBQcAHW6wpeAjqAQLHA+yLS0MZjw69Bn2dEZGcAbqz/BYBKkwgggAACCCCAAALxFGB9LZ51jeqoCPxEtXL0GwEEEEAAAQQQQKAgAjzQFYSdm0ZHgBcIolMreopApgA/+DMnEEAAAQQQQAABBBCIiQDrVzEpJMNAwB8B1uv8caQVBHIVOFdEFlg0sklEHhWRJ0RkR643srme9b8AcWkaAQQQQAABBBBAIF4CrK/Fq55RHw2Bn6hXkP4jgAACCCCAAAII5FWAB7q8cnOz6AnwAkH0akaPEUgJ8IM/cwEBBBBAAAEEEEAAgZgIsH4Vk0IyDAT8EWC9zh9HWkEgV4Fp/w78NMloZKuIPCYig0VkS643cHE9638ukDgFAQQQQAABBBBAAAEVYH2NeRAmAQI/YaoGfUEAAQQQQAABBBAIvQAPdKEvER0srAAvEBTWn7sjkIsAP/jnose1CCCAAAIIIIAAAgiESID1qxAVg64gUHgB1usKXwN6gMD/iMgnaQzbRGSIiAwSkZ/zyMP6Xx6xuRUCCCCAAAIIIIBAtAVYX4t2/eLWewI/caso40EAAQQQQAABBBAIVIAHukB5aTz6ArxAEP0aMoLkCvCDf3Jrz8gRQAABBBBAAAEEYibA+lXMCspwEMhNgPW63Py4GgE/BN4WkeYislNEhorIwyKy3o+GPbbB+p9HME5HAAEEEEAAAQQQSK4A62vJrX0YR07gJ4xVoU8IIIAAAgjESOD777+XJ554Qp599lnZuXOnDBw4UHr16hWjETKUpAnwQJe0ijNejwK8QOARjNMRCJEAP/iHqBh0BQEEEEAAAQQQQACBXARYv8pFj2sRiJ0A63WxKykDipiA7u7zgYg8JyL9ReSnAvaf9b8C4nNrBBBAAAEEEEAAgWgJsL4WrXrFvbcEfuJeYcaHAAIIIIBAAQT27Nkj77zzjvTr108WLVpUogcEfgpQEG7pqwAPdL5y0lj8BHiBIH41ZUTJEeAH/+TUmpEigAACCCCAAAIIxFyA9auYF5jhIeBNgPU6b16cjYDfAi1F5GMRWeN3w1m0x/pfFmhcggACCCCAAAIIIJBMAdbXkln3sI6awE9YK0O/EEAAAQQQiKBA5m4+ZkMg8BPBwtLlEgI80DEhELAV4AUCJggC0RXgB//o1o6eI4AAAggggAACCCDA+hVzAAEErARYr2NuIIBASoD1P+YCAggggAACCCCAAAIuBXg/zCUUp+VFgMBPXpi5CQIIIIAAAvEVsNvNx2zUBH7iOxeSMjIe6JJSacaZpQAvEGQJx2UIhECAH/xDUAS6gAACCCCAAAIIIICAHwKsX/mhSBsIxEaA9brYlJKBIJCzAOt/ORPSAAIIIIAAAggggEBSBFhfS0qlozFOAj/RqBO9RAABBBBAIHQCGzdulIceekiGDh0qO3fudN0/Aj+uqTgxpAI80IW0MHQrLAK8QBCWStAPBLwL8IO/dzOuQAABBBBAAAEEEEAglAKsX4WyLHQKgUIJsF5XKHnui0D4BFj/C19N6BECCCRAYMOGDTJy5Eh59NFHZd26ddKpUycZPXp0AkYeziH+8ssvMmHCBCkqKpIvv/xSypYtK9dee63069dPqlevHs5O0ysEECiIAOtrBWHnphYCBH6YGggggAACCCCQlcDmzZulWbNmosGfRo0ayXHHHScTJ06UefPm2bZH4Ccrbi4KkQAPdCEqBl0JowAvEISxKvQJAXcC/ODvzomzEEAAAQQQQAABBBAIvQDrV6EvER1EIJ8CrNflU5t7IRBuAdb/wl0feocAAjES2Ldvn3z44YdGiOSdd94pMTICP4UrtIZ9Bg0aJL169SrVibp168qMGTOkVq1ahesgd0YAgVAJsL4WqnIkvjMEfhI/BQBAAAEEEEAge4G9e/fKgQceWNyAPhxroKdPnz6WjRL4yd6bK8MhwANdOOpAL0IrwAsEoS0NHUPAUYAf/B2JOAEBBBBAAAEEEEAAgWgIsH4VjTrRSwTyJMB6XZ6guQ0CERBg/S8CRaKLCCAQbYHt27fLiBEjpH///sZuPmYHgZ/C1fiDDz6Qiy66SHbv3m3aic6dO8uwYcNKvAdVuN5yZwQQKLQA62uFrgD3Txcg8MN8QAABBBBAAAFfBZYvXy4NGjQwdv4xOwj8+MpNYwUQ4IGuAOjcMkoCvEAQpWrRVwRKCvCDPzMCAQQQQAABBBBAAIGYCLB+FZNCMgwE/BFgvc4fR1pBIA4CrP/FoYqMAQEEQieg/2JcfU/m4YcfljFjxsj+/ftt+0jgp3AlHDBggBQVFVl2oE6dOrJgwQI58sgjC9dJ7owAAqERYH0tNKWgIyJC4IdpgAACCCCAAAK+CmzdulWaN28u8+bNM203KYGfsWPHyo033iizZs2S+vXr+2pMY4UV4IGusP7cPfQCvEAQ+hLRQQQsBfjBn8mBAAIIIIAAAggggEBMBFi/ikkhGQYC/giwXuePI60gEAcB1v/iUEXGgAACoRHYs2eP6Hshffv2lW+++cZ1vwj8uKby/cRrr71WXnzxRct2y5cvL3PmzOEdH9/laRCBaAqwvhbNusW11wR+4lpZxoUAAggggECBBHSL4latWsnMmTNNe5CEwM/OnTuldevWMnfuXBYDCjQPg7wtD3RB6tJ2DAR4gSAGRWQIiRXgB//Elp6BI4AAAggggAACCMRNgPWruFWU8SCQkwDrdTnxcTECsRJg/S9W5WQwCCBQaIG9e/dKx44dZdy4cXLGGWfIaaedJosWLZJPP/3UtmsEfgpXOd2FqXfv3pYdYIefwtWGOyMQRgHW18JYleT2icBPcmvPyBFAAAEEEAhMwO7fipGEwM8HH3wgF110kRx44IEEfgKbZYVrmAe6wtlz50gI8AJBJMpEJxEwFeAHfyYGAggggAACCCCAAAIxEWD9KiaFZBgI+CPAep0/jrSCQBwEWP+LQxUZAwIIhEpg9+7dos9fZcuWNfr1yy+/yKBBg6RXr16W/STwU7gSfvzxx3LhhRfKjh07TDvRuXNnGTZsmPGuDwcCCCDA+hpzIEwCBH7CVA36ggACCCCAQEwEkhz40QWcbt26ydChQ4XtfmMyoTOGwQNdPOvKqHwT4AUC3yhpCIG8C/CDf97JuSECCCCAAAIIIIAAAsEIsH4VjCutIhBRAdbrIlo4uo1AAAKs/wWASpMIIIBApsCaNWvk/PPPl5UrV5riEPgp3JyxC2TVrVtXZsyYIbVq1SpcB7kzAgiESoD1tVCVI/GdIfCT+CkAAAIIIIAAAv4LJDnws3TpUmN3n/Xr1xP48X9qhaJFHuhCUQY6EV4BXiAIb23oGQJOAvzg7yTEnyOAAAIIIIAAAgggEBEB1q8iUii6iUB+BFivy48zd0EgCgKs/0WhSvQRAQQiL7Br1y5p27atTJkyxXQsBH4KW2IN/UyYMEGKiorkyy+/NHZn0nec+vXrJ9WrVy9s57g7AgiESoD1tVCVI/GdIfCT+CkAAAIIIIAAAv4LJDXwowsDd9xxhzz55JMGKjv8+D+3wtAiD3RhqAJ9CLEALxCEuDh0DQEHAX7wZ4oggAACCCCAAAIIIBATAdavYlJIhoGAPwKs1/njSCsIxEGA9b84VJExIIBAJATs3pkh8BOJEtJJBBBAQFhfYxKESYDAT5iqQV8QQAABBBCIiUBSAz9z586Vxo0by+7du41KEviJyYTOGAYPdPGsK6PyTYAXCHyjpCEE8i7AD/55J+eGCCCAAAIIIIAAAggEI8D6VTCutIpARAVYr4to4eg2AgEIsP4XACpNIoAAAmYCBH6YFwgggED0BVhfi34N4zQCAj9xqiZjQQABBBBAICQCSQz8bNiwQZo1ayaLFi0qrgKBn5BMSJ+7wQOdz6A0FzcBXiCIW0UZT5IE+ME/SdVmrAgggAACCCCAAAKxFmD9KtblZXAIeBVgvc6rGOcjEF8B1v/iW1tGhgACIRMYMGCAFBUVmfaKHX5CViy6gwACCFgIsL7G1AiTAIGfMFWDviCAAAIIIBATgaQFfvbs2SNdu3aV4cOHl6gggZ+YTOiMYfBAF8+6MirfBHiBwDdKGkIg7wL84J93cm6IAAIIIIAAAggggEAwAqxfBeNKqwhEVID1uogWjm4jEIAA638BoNIkAgggYCbw8MMPS+/evU1xCPwwZxBAAIFoCLC+Fo06JaWXBH6SUmnGiQACCCCAQB4FkhT4+eWXX2TQoEHSq1evUsIEfvI46fJ4Kx7o8ojNraIowAsEUawafUbgPwL84M9MQAABBBBAAAEEEEAgJgKsX8WkkAwDAX8EWK/zx5FWEIiDAOt/cagiY0AAgUgIEPiJRJnoJAIIIGArwPoaEyRMAgR+wlQN+oIAAggggEBMBJIS+NGwz+jRo6Vz586yf//+UtUj8BOTCZ0xDB7o4llXRuWbAC8Q+EZJQwjkXYAf/PNOzg0RQAABBBBAAAEEEAhGgPWrYFxpFYGICrBeF9HC0W0EAhBg/S8AVJpEAAEEzAQI/DAvEEAAgegLsL4W/RrGaQQEfuJUTcaCAAIIIIBASASSEPjRsM/QoUPltttuMw37aCkI/IRkQvrcDR7ofAalubgJ8AJB3CrKeJIkwA/+Sao2Y0UAAQQQQAABBBCItQDrV7EuL4NDwKsA63VexTgfgfgKsP4X39oyMgQQCJkAgZ+QFYTuIIAAAlkIsL6WBRqXBCZA4Ccw2sI1/P3338sTTzwhzz77rOgXzpw5c6R+/fqWHdLzX331VRkzZowsXbq0+KXlChUqyCmnnCJXX321dOjQQQ4//PBABrVnzx4ZP3683H333fLNN99Iw4YNZfLkyVKxYsVS99uyZYsMGzZMnnnmGVm5cqXx57/73e+kT58+0q5dOzn44INz6uPmzZtl+vTp8sYbb8iCBQtk1apVJV7irlatmpx66qnGvZo3by41a9bM6X5mF6vHO++8I/369ZNFixZJp06djN0jrA49f9asWfLCCy8Yfd+0aVPxqcccc4xcfPHFcuONN8rZZ58tBxxwgO/91Qa//fZbefDBB2XUqFGG11tvvSWXX355qXvpy/EfffSRMTbtq/a9bNmy8qc//Ul69+5t1DLXY9euXTJv3jyZNGmSTJs2TVavXi3bt28vblbn9dFHHy2XXXaZ0ccGDRpIuXLlcr1t1tevXbtWZsyYYcy5hQsXyg8//GA655o1ayZt27aVWrVqGZ/roI99+/bJV199JWPHjjUc9b+nzy2tW506dQzHVq1ayQUXXGDUMogj9bkcOXKkfPLJJ7Ju3bri26R/JrUvmT4ffvihXHLJJXLvvfdKr169cuqezq3333/fmOf6vaq1Sh2VK1eWE044Qdq0aWPMK/3v6Z+37777Tho1amTMN7vPc04dDOBi/czqd61+R0+dOlX+8Y9/lPBP/T2h34nt27cv8Z2Yr8BP6jOk/dPPkP7/6Z95ZdF58tvf/taYC/rd7cfnfufOnVJUVCSDBw+2lQ8y8KPfoUuWLCn+vtO/s9LnpXZMP5fVq1eXP/zhD6LfI2afkwCmTuyb5IEu9iVmgLkJ8AJBbn5cjUAhBfjBv5D63BsBBBBAAAEEEEAAAR8FWL/yEZOmEIi+AOt10a8hI0DALwHW//ySpB0EEEDAQYDAD1MEAQQQiL4A62vRr2GcRhD8W+O5a/HA6cIwMySSusTuRWMNQnTv3l0mTpzo4g5ihFwef/xxIyzhx5EeTNIXp1OHWeBHXzofN26cEVzR0I/Z0aRJEyO4VKVKFU/dS4VQbr/9duNlcS/HmWeeKY8++qgRdsg1hGHlYRX40UCGmtx8882WJulj0Rfen3zySeOlfD+CP1ZzTu9pFvj58ccf5c9//rPlfNOX0l9++WW54oorsrL88ssvZcCAAUZwTUNHXo6mTZuKPmj9/ve/z+reXu6l52rtZs+ebYScNNTl5ahXr54MHDhQWrRo4UsdM++tn68hQ4YYlumfS6c+atiuW7duRgDi0EMPdTrd1Z9rXzQIqDuouK2pzqOWLVsawQZ1fuSRR4wgoZplG/hRh6efflruu+8+1yZlypQxwos6nytVqmR89twE+FzB5OGkzCCm21uec845osGsk046SYIM/GhtNRjZt29fz58hHYvWR4OsGhbNJmiowacrr7xSvvjiC7c0judZBSXNLtRQj/7do8FeL5/TVFvHHXecEYLzIyjrOLCYnsADXUwLy7D8EuAFAr8kaQeB/Auw/pJ/c+6IAAIIIIAAAggggEAgAqxfBcJKowhEVYD1uqhWjn4j4L8A63/+m9IiAgggYCpA4IeJgQACCERfgPW16NcwTiMg8BPxam7YsMF4ubp///6moQ+zwI++KK0v0N95553GDiteDn2ZfsSIEdKxY8esghF2IZFUPzIDP3qNjk9f7HY6rrvuOnn++edd7zSiu5boS99eQxeZ/WjdurWx65DuouDl0FroDiT333+/scuL2WEW+NHdQq655hr54IMPvNzOOFd3GdFQjNe+pm5kFUxK70jmi+vLly83AiorVqyw7a/O1/fee8/YjcjtYRdcS+1soW1t3Lix1K4fZnXUsItfoTazMSxbtkx0nprNOQ1l6W5DGm7J3Okns61zzz1XXnnlFaldu7ZbKtvz9HOmO4NpYMfr90J6wxr20c+gBstyCcGpj+5opPMt/dCgwvnnny+/+c1v5F//+pfMnz/fCPQ4HdkGfvSzpqGIxYsXl7iF7haju8RomEc/x9rf9B3SrPrjtGOX0zjy8ec6Ft3Zzcw13V8/z7rTUeZ80TCNhkN1Ny+do2ZHtvXQtuy+/4444gi56KKLjLq4nR+645iGwdzsUKWfyy5dusiUKVN8L4WbwI/d39/qfsYZZ8hpp51m9E3royHWzN2O0juuAcIJEybIiSee6Pt44t4gD3RxrzDjy1GAFwhyBORyBAoowA/+BcTn1ggggAACCCCAAAII+CnA+pWfmrSFQOQFWK+LfAkZAAK+CbD+5xslDSGAAAL2AgR+mCEIIIBA9AVYX4t+DeM0AgI/EaxmKiSiLynrDgd2R2bgx0t4xq5d3f3jr3/9q+sdRtyERFL3Sw/86O47gwYNcr0zh92ORunj0XZfeukl48Xt9JfVL730UunRo4fxIn/FihWNF/n1BW99ad0qVJVqt2bNmsbONqeffrrjrEoFtXSHhnXr1tmenxkQcBuesWu0bt26xgvrxx9/vGNf9QQ3Qa30htJfXF+5cqWo6z//+U9X99IwzAsvvOAYFtEavvbaa9K5c2fZsWNHcdv60rvuetSzZ0+pVatWiXY2b94sf/vb3+Suu+6ydNc5pDtFXX755Y59cDWgX09SQ32Yu+eee0pcpjui6Dw466yzSgQOUp9z3XnKKpBWtWpVY85p+CeXQ3df0uDbzJkzi5vR4I6GIHQXEw0V6a5Q27Ztk7//hEKhywAAIABJREFU/e+i3z1WAbVUA3/5y1/koYcechWiyOz722+/bQSGUnXVmupuJHfccYfp7kG7du0ydo7SHZNWrVplSpFNwOTTTz81dgtKDx3dcMMNRviwRo0ape6jNdYAjIYp9VqzI8yBH51zupORfgem76ikQZjbbrvN8D388MNLDEvHrPXSMWcGhPQfePVzanZkUw9t59133zUCWD///HOJZvV7d/To0aa7dOn3rYYqdWxWh9ZVg7BOoZ+PP/5YLrzwwhLfObl89qy+N83a1OCOfrdpYDP90M/Hgw8+aOzYV6FChRJ/pjXVEOUtt9xiGYw77LDDZNq0acZ3EId7AR7o3FtxZiIFeIEgkWVn0DER4Af/mBSSYSCAAAIIIIAAAgggwPoVcwABBNIEWK9jOiCAQEqA9T/mAgIIIJAnAQI/eYLmNggggECAAqyvBYhL054FCPx4JivcBVu2bJFhw4YZ4QCnkEiql+kBGK/hGaeR6j+YaqjCahcPL8Gk9HulB37Gjx9vvPif/vK5U7+cdkkwCz1pWGfUqFFy8cUXW45n586dRuhA/a0ODWBMnTrV2GUh81B/3fFCXzx3CmqlX5seEPAanrGz0tCPhjY0FGN1eAkmpbeRqoEGbHSXlvQgiVP9Mnd4MjvfKrh2wQUXGOEspx16tJa6k83gwYMtu6PzW0MrGnTJ9VAHDZdp2Cj9s6m7c2mgxm4nHO1rt27djJ28zI5cX9Y3C5BpOEADGRr6sTrsdoFJXaPhBN0xySlEkX4P/YxcdtllxYEOHd/rr78ujRs3diyDXV29BkwyP2saqtAaXHvttY5BMKvgjA4grIEf/UxpYET/jkk/6tSpY4SpTj31VFt/N5+p9Aa81kOvzQyCpdrTXcv07wrd1cfq0O/fcePGGTujWf19oiFQDb5lc2gYTncxmz17dqnL3QZR7e5r9h2i5+u81HHp96zdoTucXXHFFTJr1izT084880zj767MQFc2Fkm5hge6pFSacWYpwAsEWcJxGQIhEOAH/xAUgS4ggAACCCCAAAIIIOCHAOtXfijSBgKxEWC9LjalZCAI5CzA+l/OhDSAgL8C+q7GkiVLZNKkSca/qFP/Jbf6L6ZOP/Sdm+rVq8sf/vAHadasmfFOTea/ANnPXmW+K+bm/Q695o033pDhw4fLJ598Uvwv365cubI0adLEeB/l7LPP9uUdLKuxhs2SwI95pfSdqq+++sp4T/PNN9+UFStWFM8Xnev6npLOcf0Xdeu/sL1cuXLFDWmNb7zxRuNffLtw4ULTf1mzl8+Cvkuk781prfRfvqvvEzm9d+qlff0XWL///vvGWPVfIJ3+2dbPxgknnCBt2rQxxqr/Pf0dxe+++070fSg10H8BMgcCCBRGgPW1wrhzV3MBAj8Rmhljx46Vq6++WvQvfN19Rv+hwCn4k/6icTbhGTsepxeNtX/6ErLuJJPqs+4kkr6jjln7qcDHsmXLil/813sdccQRotc7HXo/fcAxO/QfGh955BHp06dP8R9rSERfmNaHI6dD/0FP/yFKd5WxemncKkijL2zrP5BqUEJ3B9ExufFIBQSyCc84jcfpRXndTUMfvPQvLu3z7t27Heec3lP/4bdp06bStWtX42FOD50Der3uUmF3aJ/0H+gzd6pIXWMV9nEaS+Y9tZaPP/64sTOJ1eEUanPy1T/Xul111VUlQl4aYtHwwnnnneemCfn666+NXUUyH+pTF7sJb5ndSNtt3rx58e5LXkIt2p7OXw3kzZ071xdDDU3og0z67kFeQxhW88PNAkRqEHv37jVCVunhl7vvvlseeOABx7BPqg2r74owBn6swj5e55WXUKmXeqip1WdAP0s6/0455RTHz5L2T0ObuhuO2VGvXj3jQfvII490bCvzhCADP/+fvXMB26la1/9zCRFSiKSSUyGr2ktOkZxJUYSoVCvKWUWWknJWe1WElA5aDskpLG055yzHVquSrCQV2ogoy2FZav2ve6z//Pb7vd88jDnfOec75/vd47r2tffuG4dn/MaYrzme+dzjsbMbv7ETJkzQ2pdOvyPop3fv3q7nnlsb8ECXW1ee89YkwAACTVCsRgIRJMAP/hFcFJpEAiRAAiRAAiRAAiRAAl4I0H/lhRrbkEDGEqC/LmOXlhMjAdcE6P9zjYwNSCAYAoj/wYXTr732muCCVbelQoUKKv6hffv2UrBgQbfNc9S3u9TbLr4Dl5cjnmbixImOl3nD5pkzZwouJPWzRI2lMbdUBT+4kHjatGkpo3Ibp2Rnt5UxOiIZxL7gklrEuezatUt7Xtdcc42KP/2v//ovJYp766235Morr0xJ8IM4KVzWPmLECBXHmVh05uJkPJ7pV155RYYMGaL9fCNmDzGzuMwXFx6PGzdO2eZ2/Zxs499JgATcEaB/zR0v1g6WAAU/wfL1tXe8JEMsAeGFUT766CO57bbbsrJhJA9oCH6gdm7QoIEcOXIkqwoyZiCbAUQHEBBBbY+Xlrffflv27NmjZbtTQDjUxhB6GJkXrILxEwfDywte8PHiisB/ZMtBho+rrrpK9u/fr178YKdZqVixolJxI2OPWXnppZeyCTyc7DfrAy+gOMwkioaS6z344IPyxhtv5MhsAlU6bDMynjhlb0G/eHGD0vvxxx9XL3NGueSSS+QPf/iDEjfh5RaHr08++UQpzpFJRjcrkp2oBfvt0KFD6mYIQ0VulhEmef5YH3Bq06aN+hOENUYg+ezZs+Xhhx+WU6dOma6R3UHRSlAAdT+yCGGPuClOAgW8TCNjEEQtdll4rMbEfk8UPaEe+sH+RmYf3QI7H3roIbUPrApEaBCo5M2bV6tbPEtNmzbNdojyInAybhTA3jYr+A3CM4mbOpzK/Pnz1cEF80XBs798+XL1G+KmmInj3AhMPv74YyWwMvYoxIAbN25Ut0i4KWbrH7WDmNUz4DVzFH7T8LwsWrTIFpWb9YAAC9mizLJc4VAPMazuvsc+rVu3rqV4FM8mBHpuS5CCn+T9aNiGOcMZgts8dAsym40ePdq0Op5ROEfsMiXpjpMb6vFAlxtWmXNMgQADCFKAx6YkkGYC/OCf5gXg8CRAAiRAAiRAAiRAAiTgFwH6r/wiyX5IICMI0F+XEcvISZCALwTo//MFIzshAe8EENsFcQwuJ06+MBsxSoiTuf7669UAiG9AFhO7i5VxsSlibapUqeLJKPSNmDwIE5BdyKyYxXcg1gSXayPbCuIZdQvi5RDjgcuAUy1RY5k8n1QFP2PHjlUXEx8/ftw1KkM8gjhKxIIgpky3LFmyRBYsWKAyT23fvt02/tAYB3GBN9xwg+UQiCVCvArmlFhwGXjt2rWz4rF09jzaexX87Nu3T15++WVboV2qgh/E0UGIB3aJ5bLLLlPxPYjJwd6FmOeLL75wjO+MWpyZ7j5iPRLIFAL0r2XKSmbGPCj4yYB1hCIY2SjMCoLtkUkEAb5G1ozWrVurw8Pll19u2gYvFU6ijMSGjz76qHoh0xVEGJlutmzZYjo+BD/IOjJw4EAxE+TgwIPxnnrqqWwvPU4Zh7Zu3ZqVMQgD58+fX5DBBhl+3JbDhw9Lo0aN1IuXWQELiG50DigQ1ECMZaVex4sbgtohnoGIB2uKrDkQjCSmcky0w0kYlVi3RIkSKqvFtddeq43ByDZl1QBiJ4iTwMdMRILUnLD/b3/7W7YunLL0JK+h0dhtFpjEQZ0yJ3kVPlgJKfBSP2PGjBxiMCf4r7/+uhI9WBU3ohQzIYpXu2APhEY9evSwtM3I2gVhoVWBqANCC2QiM8o999yjBGy6vy2JfSPrC0SNyCqF4kZgkiyKwIELmcOKFCnitEw5/p6cVSVqB7FkTsYEcIuM3X6zA2ElUEls42Y9duzYoX6nzZwYbnma7bNEu/Bv6fjx412vc1CCH/yOwCb8m51cEjP46Rq8YcMGadiwoYBDcilWrJjg714dgbo2ZEo9HugyZSU5j4AIMIAgILDslgRCIMAP/iFA5hAkQAIkQAIkQAIkQAIkEAYB+q/CoMwxSCA2BOivi81S0VASCJwA/X+BI+YAJGBNAOIaxGEgDiaxIN5t5MiR0rdvX4EAIrEghg+X7CImx+rybrdxTYhDwGXPiOeCLU4XSifHd1iJN3TX3q29Zv1GhaXdnFMV/KBvrNXnn38uXbt2zZGJxmpsxIQgZhExIKkWxDwhhnP37t05ukKGqSeffNIxwxTi8mA/bDIKxEGINatZs2aOmDDMGXt91KhRlhdjuxH84BlCNp9hw4ZpMUxF8IM4SMTlQlhkFFyKjrETL/g3/ob4vXXr1ikBYHIMpVHHbVxUqmvO9iRAAtkJ0L/GHRElAhT8RGk1PNpiF1yNgGBkzDBSPEKRj2B2I8OM3ZBmLyFm9b0EHdtlGcALJw4H559/vso2gJc7s7J3716V3hQvZUj3iRfJqlWrmtZFMDbEN4boCZXcZkRJ7thOaIW6zZs3V4p3ndSpdmk4IYI5ePCgEs8gwwgyZ+gEZOOlEKIoZDVyKm5ZOGXJgJ2og5dWBKqb7TfYt3DhQrWGZ86cUbc+IGORFS8cAFq1aiUQKCQWrD1uFyhevLjTNC3/DvEZBFxWWYe8jGEmpPDyrBhG/8///I86FNgV3UMH6hkCMvSXil1o7yRaw4sPBDMtWrSwNN9sT7nN3pLYOQQNnTt3VjeDoOgKTI4dOybNmjXLdtOC10xDhj1Dhw5VhzeUKB3ErISLOgItu32YzN6sru56oC0EcshGZ1a88IQAFv8GmRWvey4owY/ZfjTs9vLcQgyK21EOHDiQY/peMgZ5/tHNgIY80GXAInIKQRJgAEGQdNk3CQRLgB/8g+XL3kmABEiABEiABEiABEggNAL0X4WGmgORQBwI0F8Xh1WijSQQDgH6/8LhzFFIIAcBM9EDKjldbm109NNPP6n4v9WrV5vS1YlrQiwesvkga4yVeMis88T4DtjRqVMnWb58eUqr3LRpU5WZyO7iYKsBosBSZ/J+CH6McTBnxBYizs6uQEyFeLVq1arpmKhVxyzGxuzyb7POzC6kRvwPxD7J4jaz9siCgzieRAEN6ukIfpB5CuMgLvHHH3/Umisq6cbeJXf43XffCfa1IY7Csz158mS1bk4XXUOUhDjUfv365RDgeYmL0p4sK5IACTgSoH/NERErhEiAgp8QYQc1lF0Ab+KYeAH74x//aJkVxsw+q4wqyXV79eolEyZMcHxBMdrZvdQadfDC1b9/f1+wJWekQXYfZLWpU6eO5/6RuhJZJ06cOGHah5sx7ALQjc6R7QiiCaTb1C1mL85mbd2+8P/v//6vChq3SueKMZA2FgIrq0xSunMw6lllkXEjHLAa0y6LhtHGzThWwf/IYINsRAisd1uc9pvuocMsw1YqdhnzwG0MOKhYFacxzDKPpCq0gRgQN01gfXXXz0x45CZ7ktn8EzPUROUgBiYQSeKWmOQyc+ZMlW0plZLI3qwf3fVAWz+dIOjPTjznVewUlODH7rfWi+DHzk7d35BU9kUmteWBLpNWk3MJgAADCAKAyi5JICQC/OAfEmgOQwIkQAIkQAIkQAIkQAJBE6D/KmjC7J8EYkWA/rpYLReNJYFACdD/Fyhedk4C5gTs4jPcxNsh20r9+vUFcQRmBXF7vXv3tlyGxHihiy++WIltcAE1YsvsihHfYSY6wgXQiMu56aab1CXW//znP1Ws2Jw5c9Rl33bFS2xKVFjq7HW/Y12SBSVmNugIYXRsT6yTHNPoJq4m+UJqHWFasn3IRnX77beri8eNojPPTZs2SYMGDeTs2bNZ2XWsnp3EMb0IfnAxcp8+fZTAyCiDBw9W4jonsY9RH3t76tSp6gL7xKxbUYkzc7tvWJ8EMoUA/WuZspKZMQ8KfjJgHXXEF7rKajMcVkKLxLplypRRCvFy5cppEX399ddVmlKr4uUFz6ovM4FDqkICjHXkyBHBS+zOnTst5zFo0CCVYtKpOAmgIPbBgahs2bJOXeX4u1UWj+SKyP6ETCQ6RWfuELZYZeXQGSOxDpT6yMCDw2ti8RLwbjV2oijDrI6bPY6Ut8guk1h0stzYcTHbx4n1dbNzJIvf0Afsvffee90uS7b6Ts+0k2jGTISBOeFWEKSb9VIS96muwMQqY9qf//xnefDBB72YoTJY4cYJCPaichCzmieEehBDlipVytNcjUbIIFO3bl2Bw8Gs6K4H2vrtBDETlxk21qtXT61TkSJFXM0/LoIfOBkg5po3b57p/PDfkQ2PxZkAD3TOjFgjVxNgAEGuXn5OPuYE+ME/5gtI80mABEiABEiABEiABEjAIED/FfcCCZBAAgH667gdSIAEDAL0/3EvkEAaCFjFZ+jG+SSa/PTTTwsEGGalVq1asmzZMilatKjlLL/99luB2MeoA1EOhAp2F/wivgMxfoh7+fDDD1XfFSpUUJlTbrvtNoHoJ7kgu0qPHj3k3XfftbSlefPmsmDBAilYsKD2qkSJpZPRfse6YDzEDrZo0SJHFhjDFsS2bd682bfLuSFCQexf4jrqCrXM4mi8xqchlqVDhw5Z89YR/EDIhv1+1VVXZe1RxB1CoGZk4TFbQy+Cn+R96RQjZ7V3zC52j0qcmdN+599JIFMJ0L+WqSsbz3lR8BPPdctmtZPgx0tmn8QB8AKGAGC8NNoV3Rc69GGXYQE/ku+9955vQccrV66UZs2aqSwfRsFhZfz48Smt/smTJ+WOO+7IOsyYdaarard7yfeS2SfZlmTFvNeDn9HOKUuE7rx1FwBpK7FmycUP4ZbRJwLhIdKBIMaq6IiirIQ5EGtt3LhRcLjyWpIPMIn94DYD3JBhdxBOFJ4YbYsVKyYQQFSpUsWrWardkiVL1KHIriC1bOvWrU2rWP0mNG7cWIkT7BwSdmP27dtXZR/TFZhYOQdSEd3BPkMQFYWDGPY6nDFmDhs/fhsxX6ffR931QF9mv+HGmus8k8n7w2qNUU/HKWC234IS/Jg9s8b4bkSIiTYjXfC0adNMHxs365LSD0YGNOaBLgMWkVMIkgADCIKky75JIFgC/OAfLF/2TgIkQAIkQAIkQAIkQAKhEaD/KjTUHIgE4kCA/ro4rBJtJIFwCND/Fw5njkICWQQQq4Y4jIkTJ+ag4uWSY7sLTr3G/zhdkIxMJRBOQKyRJ08edfH1o48+6ijUcYo3dDv/OLBMXOQgBD9g8Pjjj8u4ceNMnzKcA3GxcpMmTXx5Cg8dOqSy5OzatUv15+YS4eS9ini2tWvXCi6Bd1sghMFF1nPnzlVNvcb2oO2MGTNsLzD3IvhJFuJ5vWwY9iVn8opCnJnb9WJ9EsgkAvSvZdJqxn8uFPzEfw1Vqs7atWvL999/78vhwAzJ0qVLVTB/omgmuR6yX7z99ttaqQjtBD+pvPSY2W4E/Cf+zatiPLl/u8Bp1NVVzgfxkp9oK25kaNOmjbrJwaq4OUg5CX78zBJhl9nmnnvuUQdK3fSXTo87Xtoh4rIqVatWVYePEiVKWNaxEifg+QGXAgUKOJlh+3dklBowYIDgmUQKz4suuki6desmzzzzjBQqVMi2LdKc4vlCml2j+CWashNRGGPh0I+sV2bF7jfh4YcfVs4Ps1tBnGAa6/Hcc8/JwIEDnaqL3TxSER8Z7CHMQgrWdBY7Z42dKMutzX4JS6ycQKVLl5Z169ZJxYoVXZkWJ8EPJmYl2HSb/teA5Ne6uIKegZV5oMvAReWU/CTAAAI/abIvEgiXAD/4h8ubo5EACZAACZAACZAACZBAYATovwoMLTsmgTgSoL8ujqtGm0kgGAL0/wXDlb2SgCWBY8eOqUuqt2/fnqOOmzgto/H+/ftVjOCBAwdy9OclYxA6OXHihIoJhEDDrOBsgXhBxErNnj1bGjVqpL3imzZtUoKRs2fPmrZxE78XB5aJkwwqFnDfvn1qDSAMMSu9evVSFyP7EUuXHC/q5lLeZBGM1/1pzDFxL6Ui+Pn000/l5ptvVvverLgV/Jjty1Rj8YYOHSrDhg1T5lHwo/1zw4okEAgB+tcCwcpOPRKg4McjuCg1C0PwYye6MFi4eVmxC+73MzvMkSNHBP1BJGEUP9XsXbt2tU1rqqtOD+olP3GfInNNp06dbLeu7kHKSfDj9uXXzig7sZmdgMTLM4oDcd26deW7776zPMQ63YRgJjBDZxC6wN50FiPLTKINfgmRnA5EGNNOoLVt2zb1rEKcZlaQGQj2I+2pm2I4O3Bjio7gx845gnFvuOEG5cC4+uqr3ZiR5SApX7582gU/iQfDxEl4ve3FCoSfwhKI1J566il56623lNANh2/8327XAbbGTfADxxl+B7GH9+zZo0R+EPvgt8aLCM7PdXH1EGRYZR7oMmxBOR2/CTCAwG+i7I8EwiPAD/7hseZIJEACJEACJEACJEACJBAoAfqvAsXLzkkgbgTor4vbitFeEgiOAP1/wbFlzyRgSsDvmL4g4rUQk3DffffJu+++a7mKiHVZtGiRVKlSxdVKO8UbIg5i/PjxWn3GgWXiRIKMBbSK+8H4uJx8/fr1Uq5cOS2uVpXOnTsnnTt3FsQboiBWBf1Wq1bNsV+07dixo7oYO7HoxiWaDZB42Xkqgh+7fYRx3cY8fvPNNyrW8ODBg1lmI7Zt48aNgufGS0m8yJmCHy8E2YYE/CNA/5p/LNlT6gQo+EmdYdp78PuF1mpCr7zyigo4tipugsXDEvzoZB0JegF1XgSDfMk35pecZtNs3roHqSAOkFbrYCWgQf1Jkyap7DZ+FasDR2L/dsIdu9skXnrpJenXr59fprruBwf0hx56SKZMmeK6rV8N7MR8TmIr2HDhhReqNe/QoYOcd955fpmVrR+nvY3KEFmMHDlS/R5C1BenYiaCNOzXyWDlZq5RFZbETfDjhrlO3aiui47tUarDA12UVoO2RJAAAwgiuCg0iQQ0CfCDvyYoViMBEiABEiABEiABEiCBqBOg/yrqK0T7SCBUAvTXhYqbg5FApAnQ/xfp5aFxmUjA75g+p7gmCCzatm3rGqVdHIFXsY9hhF3cl93FwcmTiAtLw+4gYwH37t2rLso1y/SE8ZHhp3fv3q73QWKDRNEJ/rubC6WtYq/uvPNOmTNnjqfLbWGDcdF1KoIfxE/edNNNAqGOWdGJ80xsZxWD9Oc//1kefPBBT2tw5swZueuuu2Tx4sXM8OOJIBuRgH8E6F/zjyV7Sp0ABT+pM0x7D36/0FpNyEk84yb1YliCnxkzZqhbCNJZdF4Eg3zJN+auI/jAyyKU+VhLu+IkitCZs86a2Alo0N6vcRJtGT16tCCtqFVp3LixLFy4UAoVKpSjypdffin16tUTZCNJLkHYqsPQqOPE0k1fXuvaCX509qcxboUKFQQCqttvvz0Q4Y/d85g4dwiQxo4dqzJnxUX4gxTMDRs2FDiBkouf2dXQd9SEJUePHlUZ2caNGyc//PCD6Tb26hSw+030kobb6zNm1e7XX3+VLVu2qCxjyBaELElm5fnnn9fKhOW3fXHsjwe6OK4abQ6RAAMIQoTNoUjAZwL84O8zUHZHAiRAAiRAAiRAAiRAAukiQP9VushzXBKIJAH66yK5LDSKBNJCgP6/tGDnoLmZQGLgfjIHr5lYgojFCKJPY76GSMNsH7iJU4kLS2OeQcYCIsbq2WefVZcVm5XKlSvLmjVrpFSpUp4fv+QsQjNnzlRZe3SKVQxNnjx5lOAH8YleihGXV7hwYdm8ebOULl3adTd+xzxaxdNWqlRJVqxYIWXLlnVtIxoYzw0z/HjCx0Yk4BsB+td8Q8mOfCBAwY8PENPdRViCHx3BgK6oISzBj5l4Az/Cd9xxh1xyySWhLF3Pnj3lhhtusB0ryJf8xIGdBFC6Bym/X36t4Hz66afqRoITJ06YVtHdb24WesmSJepWAquCmys++ugj00ORXdsgbHUzr/3790vt2rVz3O5w1VVXSdOmTd105bkuDjPIilOgQAHTPjZt2iQNGjSQs2fPao0BccYLL7ygDoJ+Zvxxugkj2TgIf3CI7tq1a+SFP2H91oBRkA4hrQ0iIv/617+UwAX/FuCw71QyTfCzb98+efnll+Xtt9+W48ePO01fKPhxRJRVgQc6fVasmSsJMIAgVy47J50hBPjBP0MWktMgARIgARIgARIgARIgAfqvuAdIgAQSCNBfx+1AAiRgEKD/j3uBBNJAAPFCbdq0yXEx5+DBg2X48OFi8u5ua2UQsRh2lyOnGkfgZ4xgHFgaixd0fM4XX3yhYqyOHDliul9ee+016d69u6cdjyw46HvXrl2qvVsBkV1c4UUXXSTLli2TmjVrurbNEH0h+1DUBT+YHC4VR9atokWLup6rIW7CZdhTp0513Z4NSIAE/CFA/5o/HNmLPwQo+PGHY1p7CUvwA3U4suW8++67lvNF1o1+/fo58vDzZd5uMLNDThSyLSTbHPRLvjHetm3bBKKe06dPm2KzE7MkNghL8DN//nxbVX8QIhonkVGRIkVk/fr1cv311+dgOGbMGOnfv78p2yBsdXzQEipY3SgQpZsAnG6gsJovRBp4hiD8yZcvnxsslnXfeecd6dy5s6u+IPyBMwbCH7MMUK46C6CyU2pnv/dCEE4mXSz4d/HFF18UODCSf+9KliwpP/74o2C/JZdMEPwgmw9ETsOGDRP85icWZKLCM/LLL7+YokzVUae7PplQjwe6TFhFziFAAgwgCBAuuyaBgAnwg3/AgNk9CZAACZAACZAACZAACYRFgP6rsEhzHBKIBQH662KxTDSSBEIhQP9fKJg5CAlkJ4DYBHzDxwW5e/bsEQgeIPbp27evpxiXIGIx7OLWUo0jsIpXAqV69erJ4sWLBbFYOiUOLI15BB0LCBbYUxMnTjRFV6NGDcHF1cWLF9dBm60OYtxwmbpRhgwZIsj4o1ucYkwRuzl58mS5++67XQveIE4yRuAXAAAgAElEQVRD9puoCH6sLuA2WOGS+NmzZ8vVV1+ti0/Vw+XouLAcsZwU/LhCx8ok4CsB+td8xcnOUiRAwU+KAKPQPCzBD+Zq9zKKv+u+5Ich+Dl58qR6+fzwww+zLRN+hJcvXy5NmjSJwvIpG4J+yTcmardXUEc32D0swY/TfgtCROPEyE4wZmdvELa62cBW2YdwOMBtAlZZd9yM4UddZGTp1auXvPnmm667Q9Yu/AZ16tQp5Uw7OHwie9DAgQNd2wFRxaBBg5RzBiKgqBTc6gHB386dO01NirvgB2u2detW5WSAsyyxYE169Oghjz32mBw+fFjq168vp06dysFB9zcwuaHdb2JYIlOIeCZNmqSEThA0JRY4cp555hlp0aKFEqRNmzbNdA/o/hselT2dTjt4oEsnfY4dAwIMIIjBItFEErAgwA/+3BokQAIkQAIkQAIkQAIkkCEE6L/KkIXkNEjAHwL01/nDkb2QQCYQoP8vE1aRc8j1BDJJ8OM1RsOvTRAES8O2MGIB7cRUsGPmzJnSsWNHV7hwmTAuSJ41a5ZqB4EaLsauVq2aq36cYv7QGTJfjR8/Xi6//HJXfadS2e+YR6f+YCsu5h05cqQSaCF+iYUESCA+BOhfi89a5QZLKfjJgFUOU/DjlHFFN1g4DMGP3QtVusUXydsujJd8jGmovzds2GC683UPUk4vq37xRWA6FP1Wxa9xEvt3YoS6VuPaHQQhqmnbtm3afnGsnjkIQBYtWiSFCxdOm23JA0P0g2cCAgUvBcKfcePGSYcOHeS8887z0oVqAwHJ9OnTlUACNrktOKQhy0rv3r0jcWD75ptvpG7dunLw4EHTqcRV8IOMNtjDTz75ZFY6YWOCFSpUUIfmxOxPdg4P3d/AZIDpFPzgHQBzhNjnt99+yzItT5488uCDD6qbgcqVK5f134N0WLl9RuJcnwe6OK8ebQ+BAAMIQoDMIUggIAL84B8QWHZLAiRAAiRAAiRAAiRAAmEToP8qbOIcjwQiTYD+ukgvD40jgVAJ0P8XKm4ORgL+EUBcxJYtW2TUqFHqAtTE2IDEUXTj9pItS1eGH68xGqmQDZqlYVsYsYDJ4pxkLrVq1ZJly5ZJ0aJFtZHt2LFDbr75Zjl+/LhqA8EQYqfy5s2r3QcqOomREjvr3r27PPvss1K6dGlXY3ipHETMo464Cbbi0uixY8f6cpG1l7mzDQmQgHsC9K+5Z8YWwRGg4Cc4tqH1HKbgxypLiDFZ3YNDugU/CIzu1q1baGvkNFAYL/mwwSrrkWGf7kEqiJdfM0Z2gemoH4Tgx2luduNGOZDe6pmrWrWqrF27VkqUKOG0TUP9O8Q2q1evlkceeUSlNPZSGjduLFOmTEn5JghkxIFwYtu2bV7MkMqVK6v0rNddd52n9n41cjpMx03wAyfMqlWrVCalXbt2ZcNUu3Ztefnll6VmzZo50v9miuDn6NGjSlCG9MyJzjynDFNR/p3ya6+H0Q8PdGFQ5hgxJsAAghgvHk3P9QT4wT/XbwECIAESIAESIAESIAESyBQC9F9lykpyHiTgCwH663zByE5IICMI0P+XEcvISeQmAvv27VOxD2+//XaWAMNu/rpxe8l95AbBT1gsDbZhxQJu2rRJGjRoIGfPns2xNXAufO+991xdUD106FAVi4KC9osXL5YWLVq4fuycxEhmHSI2a8SIESnHedkZ6xQX6CUWce/evUokdeDAAS1OEP7gYl9cQM2MP1rIWIkE0kaA/rW0oefAJgQo+MmAbRGm4McpYFz34JBuwQ9SJCIlZFRKWC/5mK9dsHfcBD+6+83NOp85c0ZlA8GBxazgH/Hly5dLkyZNcvzZjm2XLl3krbfecmOKr3WtnrlixYoJMj5VqVLF1/H86uz06dMyYcIElaXES5YdCJkgtmnUqFFKJkFcMmfOHMGtEr/88ovrvpCeFeuPtLcmL4Ku+/PSwOn3O06CHysRFjL6vPHGG9KwYUNLznEX/Ng9E8gmhRt94BywKhT8eHl6crbhgc4fjuwlYwkwgCBjl5YTywUE+ME/Fywyp0gCJEACJEACJEACJJA7CNB/lTvWmbMkAU0C9NdpgmI1EsgFBOj/ywWLzCnGnwDiU5DFB6KL5ItpIQ5A/IlV3IrXOKpMFfykg6WxA8OKBUQs1b333itz58413fzNmzeXBQsWaAlLDh06pMRDxqW7uOB4zZo1UqpUKU8P1tdffy3169cXxLa6KRD+IONPuXLl3DTTqhuE4AcDv/POOyomzE1BbM/w4cOV8KdQoUJumrIuCZBASAToXwsJNIfRIkDBjxamaFeKkuBHV+WcbsFPy5YtZd68eVKgQIFILG5YL/mYrF2w9y233CKLFi2SwoUL23IJ6uU3eVCnDD+DBg1Swe1+F7txL7jgAlm3bp1Ur149x7B27ZBtZuHChWl7Qbd65uwETH5zTaW//fv3S79+/SwPqHZ9w9kxa9YsVzdWWPUHpwnER8lZVXTn9uKLL6p5pEP04yT48ft3MQhhCRwVuL3m6aefziEAg7NrwIABjk6KOAt+vvrqK7nvvvtyOPXcZJEKYl10938m1eOBLpNWk3MJgAADCAKAyi5JICQC/OAfEmgOQwIkQAIkQAIkQAIkQAJBE6D/KmjC7J8EYkWA/rpYLReNJYFACdD/Fyhedk4CqRFAPMqkSZMEcSU//vhjts5q1KghzzzzjMq0AnHAtGnTTAej4Oc/WNLJ0liYMGMBIRBDzM+//5382ucuSw/iPu+4446svTVkyBBBxp9UytatWwWio+PHj7vupk2bNvLcc8/JNddc47qtVYOgYh7B/oUXXpCBAwe6thVCPsRA9u3b1/aCX9cdswEJkEDKBOhfSxkhO/CRAAU/PsJMV1dREfy4EQ6kW/BTpkwZ2bx5c6ApIN3shzBf8u2CvXUD/oN6+U1mhkPq5MmTLVHec889SiHvt3jCjpHd3hk9erQSIpiVSy+9VDZu3Cjly5d3szV8q2v3zEE0hYNDHArSoOJwZHUzhdUcLrroIlm2bJnUrFnTl2kePXpU3abiVviTJ08elSkIWaTCLk6Cn3r16qnMVkWKFPHFNL+FJT/99JM8/PDDMn/+/Gz2QYQHprfddpuW3XEU/MAxgGe4U6dOcurUqWzzbNeuncoeVbRoUa35+70uWoNmYCUe6DJwUTklPwkwgMBPmuyLBMIlwA/+4fLmaCRAAiRAAiRAAiRAAiQQGAH6rwJDy45JII4E6K+L46rRZhIIhgD9f8FwZa8kkBIBxP2NHDlSiX1+++23rL4QX4JMJ7iUNjHTSRDf/DMlw08UWBoLGGYs4OnTpwXiGMRFmZXbb79dxdVAWGJVzp07pzLU4EJlFMRZrV+/XqpVq5bS/kbjL7/8Ul3SbGQOctth+/btZcyYMb7EeQYZ84jYnunTpytRHi40dluwPohF6927t+Nlx277Zn0SIAFvBOhf88aNrYIhQMFPMFxD7TUqgh8EieNF7/rrr3ecfxiCnzNnzqigegSwmxVkW2ndurWjrWFUCPMl3+7g16VLFxU47lSCfPlNHNuOC+r5LVAwxrZjdOONN8ry5cvl4osvzoHJyd507rmVK1dKs2bNTG9z0M3s5LQvwvz7zp075bHHHpMVK1ZoD4sbT5YsWSLFixfXbuNUEZmHcIvKlClTnKpm/b106dIqS1TFihW12/hR0Unw47cQ0k8n08GDB6VDhw7q35jEAgcDxF9NmjTRRhQ3wQ8cAlOnThX8Pic69zBhZPuB089Nal8/10UbegZW5IEuAxeVU/KTAAMI/KTJvkggXAL84B8ub45GAiRAAiRAAiRAAiRAAoERoP8qMLTsmATiSID+ujiuGm0mgWAI0P8XDFf2SgKeCFhdNOuU7SOIb/5xF/xEiaWxGcKMBcSYuDwXF8aaZfnJnz+/IG7s5ptvttyrO3bsUH83MvF07NhRiVfy5s3raX8nN0LWJVyi/corr3jqL1++fCo+Bvv/vPPO89QHGoUR84iYNoj1tm3b5snOypUry+zZs+W6667z1J6NSIAE/CNA/5p/LNlT6gQo+EmdYdp7iIrgp2rVqrJ27VopUaKEI5MwBD8wwu6Q4/eLafKkv/jiC3n55ZdlxIgRguwudiXMl3w7Jngx7tatm+P6hfHyCyPs9gn+HkTWHNxYgL0xb948Uw54IX/77bdNswo52WvX1hG6Q4VDhw6pw8KAAQOkUaNGOWrbiRxwsFuzZo3UqVMnVTNM2+Mw+eyzz6pbHyDa8CsjE/pdvXq1PPLII7Jnzx4t2ydMmKBuQvC7uD2s9erVS2CLXyx05oMbMyCSQ6Ycs4JDOniijh/FLyfTzz//rMSbH374YQ6z8NuJPe+GY9wEP/gtwnOTLPapVKmSEryVLVvW1XL5tS6uBs3AyjzQZeCickp+EmAAgZ802RcJhEuAH/zD5c3RSIAESIAESIAESIAESCAwAvRfBYaWHZNAHAnQXxfHVaPNJBAMAfr/guHKXknAFQFkY0G8CDL3JGcBQTzLqFGj5MILL7TsM4hv/nEV/ESRpbFwYcYCYkzE1jRv3ly2bNliunec4iSHDh2qssug4DyJC9ZbtGjham/rVHYbX5XcJ2LjIBpyczFuYh9hxTz++uuvKqtS9+7dBWIntwUCJ1zajqxLbmKi3I7D+iRAAvYE6F/jDokSAQp+orQaHm0JU/CD7BgtW7Y0tRQB2UjrqKPsDkvwY/fy7GfqSTMgxth4Ab711lttVzesl/yTJ0/KHXfcYRo47ybYP6yX308//VTdHnDixAlLfjp83TxaTnOzE0VBmY9sOThQmhVkUEGGksRUu25ss6v7zjvvyP333y9/+ctfTDNX2f1OoN8gBSgHDhyQunXrqow2yHLk9dBlNX+7A3xym1q1aqkUtkWLFvULfVY/bg5rQe4Fq4k57QG00xX96cDzw8lkiMWQvjq5XHvttbJq1SopWbKkjjlZdeIk+Pn666+lfv36grVLLq+99ppyDLgtfqyL2zEzsT4PdJm4qpyTjwQYQOAjTHZFAiET4Af/kIFzOBIgARIgARIgARIgARIIigD9V0GRZb8kEEsC9NfFctloNAkEQoD+v0CwslMS0Cfw1VdfyX333Zcj84ebjB5BfPOPo+AnqiyN3RBWLGDi7kPcZqdOnUw3pN1l0LhkukGDBrJr1y7VNsjYKvRvxFc9+uij8uOPP+o/QP+/JoRImKuX2C+nuMD3339fWrVq5domqwYQ+0DcN3HixBwX/eoM8uKLL0q/fv0o+tGBxTokEAAB+tcCgMouPROg4Mczuug0DFPwM2PGDHXwMCvPP/+8DBw4UAtMWIIfO4ESDMWL49ixY31/KTJehA8fPiwbNmyQKlWq2HIJ6yX/2LFj0qxZM9m+fXsOe5AlYuPGjQIhglMJ6+XXzl7DxkGDBqnbLfwqEBdB1IZ1Sy7FihWzXU+s+0033STffPONpTlunhPdOSE1LURl+/btU2tYvnz5HE3txF6ojMxcyPIDEYXfBTcr9OnTR/3P+PHj/e4+q7/PPvtM7r777qwDqNlASH2MTGQ1atQIzI79+/erbEtmGWkSB0XmlrZt2wZmR3LHTnsA9d0IN50M98PJhExpcCocOXIkx3Ben/24CH4gdnr88cdl3LhxOeaeSnYzP9bFae1zw995oMsNq8w5pkCAAQQpwGNTEkgzAX7wT/MCcHgSIAESIAESIAESIAES8IsA/Vd+kWQ/JJARBOivy4hl5CRIwBcC9P/5gpGdkIB7Avj+j1g5iDFOnTqVrYN27dqpTB664oUgvvnHSfATdZbG4oYVC5i4mRCn2KhRI0GsjVnp0qWLugg4+TL3ZKHQkCFDBBl/gi7IcIUsOIiNcSv8efjhh5WIBplw3JSwYh6TbUJsHzIouRX+5MmTRzFCPBcLCZBA+AToXwufOUe0JkDBTwbsjjAFP6NHj5ann346B7ULLrhA1q1bJ9WrV9ciGpbgB8ILZBY5ePCgqV1Qr69cuVJlkfGz4OW4R48eKtvLokWLpHDhwrbdh/WSDyFC7dq1BRlXkgsECm+//baW+CnMl9++ffuqVLZW5cYbb5Tly5fLxRdf7MsS2j1PSH26YMECgWjErJw5c0a9YCPrkFVBlhtkJbniiit8sRedGPsNQiWISAoUKGDaN55dPMNWpX379gJRn9vDkN1EEg+TyO7TunVr0+oQYTRs2FCQqciqjg4wPOsdOnRQmZSsip3Qxlj/nj17agsYzcaBuAbZVzAfqwKhGkQrYRan58nPzGd+OJkSUwYnc/Ka3Ssugp+9e/eqf5vMfq8bN27sOVuWH+sS5p6N6lg80EV1ZWhXRAgwgCAiC0EzSMADAX7w9wCNTUiABEgg6gTgo5g7d67gQ/3333+v7a9M17zg23nmmWdk6tSpgo/+11xzjbrsB5emmJzF0mUmxyUBEiCByBOg/yryS0QDSSBMAvTXhUmbY5FAtAnQ/xft9aF1GUoAAhX4OSC2+O2337LNEpduI+anUKFC2rMP4pt/XAQ/cWBpLGRYsYDJG8e4lNlsQ5nFBJ07d046d+6sMuag+Bk3pLupT58+rURvyISDjDi6Zfr06ZYX11v1EWbMo5kNiN2E73PKlCm605TSpUuruFzEHLKQAAmES4D+tXB5czR7AhT8ZMAOCUvwgxe8jh07KkFBctEVthjtwhL86AgwKlWqJCtWrBBkuPGjIMsK1PJff/21+pCuo3gP6yUfWWsgqsBaJhc7MUZy3TBffjdt2qQyfJw9e9Z0eXDrwOrVq6VevXp+LJ98+umnKsgemX6Sy8yZM9UzYFfsDk5GOz8zS3377beC4H+I2yCM6t27t6V5ELchwxMOwFYFe3HAgAG+BVAYexuZoyDCKVeunOnQhggDDo5UswDh2atfv77gt9Gs2GVZMn5Pq1WrZiue0tlsRualbdu2mVa///77lVMnzILUs3fccYftkLq/W052p+pksvv9disyTbQ1LoIfu+c1lb2T6ro4rXtu+TsPdLllpTlPjwQYQOARHJuRQAQI8IN/BBaBJpAACZCAHwTg+/nyyy8FfhlcRpIYTOLWj+uHPbp9fPfdd9K0aVPZvXt3jiZ++6x0bWI9EiABEogrAfqv4rpytJsEAiFAf10gWNkpCcSSAP1/sVw2Gh13Aoizw8W1yWIfr/FqQXzzj4vgJw4sjf0aVixg8vNx6NAhFWe3a9cu00enV69eKr7MODPu2LFDxckdP35c1UdcHIQ0yVmAwngOIfbBZdaIvdMplStXljVr1kipUqV0qqs6YcY82hm1c+dOweXsVjFlyW2T1017wqxIAiSQEgH611LCx8Y+E6Dgx2eg6ejOTvCDHxxkP2nSpEnKpuGF8KabblLCguTiJDRIrh+W4Afj6ggwIJjAoUA3PaoVTNw6iResN998U9wEpNu95DtlbXGzsGPGjJH+/fvnaOL2BTjMl1+o+Nu0aSPLli2znKqfL7VLliwRME8uuoySD0JmRiPd5tKlS1UAQyolcb/p3LDgdKiDLX6mAt26dasgKxIOhU4ZpAwRRtWqVX3J2GT33OsIfiAw27hxo5QvXz6VJVLrjP1kJrJKRbTh1Shki0HWMwTQWBW/slCl6mSy+zcHWbbWrl0rNWrUcI0iLoIfq99rTPiee+5RAVtebjZOdV1cA8/QBjzQZejCclp+EWAAgV8k2Q8JhE+AH/zDZ84RSYAESMBXAkY2n5EjR8qePXtM+46q4Cf5NtFk4934Wn2Fys5IgARIIKYE6L+K6cLRbBIIhgD9dcFwZa8kEEcC9P/FcdVoc6wJ2F1Y+9prr0n37t1dzy+Ib/5xEPzEhaWxoOkS/GB8u7FLlCihRDLXXnutMhUXmQ8bNkz93zhHLl68WFq0aOF6X/rZwI0YRufy7kTbwox5dGLy66+/ypw5c9TvgFNmI6eLtp3G4t9JgAS8EaB/zRs3tgqGAAU/wXANtVc7wQ8MQUaHVq1apWyTVbYBXSFEogFhCn727t2rlOgIdLcryHyCl8BixYp5YoWA/hdeeEEGDhyo2rdv315mzJgh+fLlc+zP7kXbr4/wdtky3Aq2wn75nT9/vrRr184yM03yYcQRuE0F3BQwevToHDXsRCKJlZ2CE4y6Xm/qMNon7zfdGxYSD2pWGLBnsXfB3IugAP0m3siaP39+we8HnkOrYogwIPDy4/CIW2yR9emnn37KMSSEEvfee6+pKYm/p26fC7MOjxw5IniGcRhNLoMGDZJRo0alsl1dt8W+6dOnj0ycONG2LQ6TmH8qN3bYOZlgg1MmJ6d/2yDSbNu2rWsGcRH82P27gL2N56RIkSKu5x+E88+1ERnQgAe6DFhETiFIAgwgCJIu+yaBYAnwg3+wfNl7LiFgd+bQReBX5lXd8bzU07lUxKnfdFyE4WRTXP8O/ydEPlOmTMlxW2zynPzyNfrNav/+/VK7dm1bH+5LL70k/fr183to9kcCJEACGUmA/quMXFZOigS8EqC/zis5tiOBzCNA/1/mrSlnFGECiM94/PHHZdy4cTmsvPTSSz1fQhvEN/+oC37ixNJY7HQKfpxiJQcPHizDhw+Xw4cPZ8sGVKtWLXUhd6oXpvvxWCJ+DHGY8JXbFbcX5oYd86jDAn5RXKT94Ycf2lb3GielYwPrkAAJmBOgf407I0oEKPiJ0mp4tMUpKHrSpEnSrVs3j73/p5ldkLiXGwfCFPzA9meffVZ99HYqEC/Nnj1brrvuOqeq2f4OxTUyiuCDM1Kw6ggcEjuwe8lHxhNksoCoJZVilXkGiv1Vq1ZJyZIltbsP++UX4yGwf8WKFZY2PvroozJ27FjPAhV0/PPPP6uMNFu2bMk2jtuMJ+vXr1dZtZAlxq5A9IOgffTvpuBQA2ES5ouC/YbbF+rUqePYjd2NF8mNcYPDgAEDBNlU3JRvv/1WCd62b9+umumI3xIDonTqO9ljJbSBgGX16tVKDGRWEn9PkT0GGZ+KFy/uNJzl3+2EdnbCI88DajTUCT7zI9OTnZNJJ6jL6d82r5m9kA4XwU14jpLLlVdeKZs3b5bSpUtrkPy/KkH8Jtr9u6CT0ctsAvj38L777pN3333XdH66wkZXcDK0Mg90GbqwnJZfBBhA4BdJ9kMC4RPgB//wmXPEDCSAMzHO6zhzfPbZZwJ/DLKuuClu/RBu+varrk5G7eSxLrvsMnUeNz4Y4wNyly5d/DIp1/WDMx4+wMPvibOubomq4EfHX6HjT9DlwHokQAIkkOkE6L/K9BXm/EjAFQH661zhYmUSyGgC9P9l9PJyclEjYCe6aNy4sSxcuFAKFSrk2uzcKPiJE0tjQdMp+HGKlTSyxSA+rlOnTll70I+LkY3OsE9xWfSiRYukcOHCrvc5GmAeU6dOVT5kxGOaFbcX5vod32PENvXs2TPrkngvk8U3BFzOjFgyq4JLpXG5NAsJkEB4BOhfC481R3ImQMGPM6PI13AKioYC+O23305JCGElEkDGDoh33Cq7wxT8YAERbIHD0jfffOO4nshuAvHIM888IxdeeKFjfais+/btKwsWLMiqC+ZvvPGGVnYfNLJ7yb/gggtk3bp1Ur16dUdbrCpYvcjjHyRkNbr77rtd9e33y6/O4DhkNGrUSE6dOmVa3Q9OVkKd6dOnqyB53fKvf/1LZZCZO3euYxPsMYjyOnToIOedd55jfbO0pTjYoA+dbCzYCwjq1z0A3HDDDeq2ETzrTtl+zFKNYl0gKEMQj11JDOqA2GTp0qXStGlTRx5WFaz2aNmyZdUtKTi8mpXk31Mvgsbkfs2cLX7sV69wkIUKGXawZ+wKRCUffPCB3HTTTa6HgngOmeXwTJmVli1bCm6eKFCggGXfdtmR0AiiHPw2uhHMQTzZuXNn2bdvn+m4yJgDm6+//vpsf8czjX0MQaBZcfpNdBLeYq4bNmyQa665RqpUqaKGeP31123Tdxs3rjg9l4a9cA788Y9/lFdffdWSOX5L3nrrrRx/37Vrl/r3rEKFCq73QqY24IEuU1eW8/KJAAMIfALJbkggDQT4wT8N0Dlk5hPAORxZaJ966imVhVu3+PlxVXdM3XpHjx6VW2+9VVtk0rp1a3n55ZelXLlyukOwngaBxAuacKEPfC8QmRkXsFh1EVXBD7Kz161bVwUCWBVm+NHYGKxCAiRAAv+fAP1X3AokQAIJBOiv43YgARIwCND/x71AAiESWLlypTRr1kyJFpJLKpea5EbBT5xYGmudTsEPbPjiiy9U9h7Eo5gVxI0hjnLWrFnqz6lknTLrH/sUYh/EwhhxMF4ePyfxktuLfZ3ie+DDR7yTbjHizKpVq+YYB+XUp5PfPZXfDaex+XcSIAFzAvSvcWdEiQAFP1FaDY+2OAl+vARFJ5pilRZTN5DfbFp2gp/y5cvLRx99JKVKlfJIxLwZFNAI9NYtEB20a9dOCT1uvPFGlQEHggzw+PHHH1UWGAROQ5iQWLzwtnvJR99uA7uT52j1Eu9WmGT06/TyG8THd3BHqs6BAwdaLiFEXRARuBWgoUMrkY7XbDNuMulgfAhrhg4dqoRpyTcbIEsMbmodPXp0jv2G5wUpPa+66irdrS1OBwSzjhDo/9BDDwmCdDCWYSNsw1z/8pe/yPjx49WzkVh0927yLa5eMk8ljnvo0CElVEkW+TllhUn+PUVmLWRPgj1eCkQWd9xxR460qxCOQCToNnuSFxvM2uiKICH6gXANGat0y8GDB5WAzUrsg36M20Lsgr3ssiMZtjz88MMyceJER3GlbqpfrAdEQcjuZBT8NkDUCXv+/Oc/m2KAiKpjx47q98es4G8QDpqJ8ox/YyEuS8zUZeewwhhYG9zkXLNmTcelQcAXhJ0Q7tgVs1THCBTDf4c4NBXhqaORMavAA13MFozmhk2AAQRhE+d4JOAfAX7w948leyKBHARwScaf/vQn7Qs4Uj0XBxdflAkAACAASURBVLkE+AicePOj3Vi657Yg7c3kvuGjw1kz8UINZC/H+pgFk4BFVAU/OFvjFsvJkyebLlk6L0/J5D3EuZEACWQuAfqvMndtOTMS8ECA/joP0NiEBDKUAP1/GbqwnFY0CYwZM0b69+9vapzZt3ndWeRGwU+cWBrrmG7BT+JlQWZ7C5e+wh9n+BDt4lp092ZiPWOfIl4Tl2anUhADBvGSWcxLVAQ/Z8+eVRdQI44vlYI4VFyi7LdQMBWb2JYEcjMB+tdy8+pHb+4U/ERvTVxb5CT4QYepfFy3ynqCF9MBAwY4Zv0wm5Bd5oKgPt4iaBvB/m+++aZrxroNIBKaM2eO3HXXXbpNVD0nwY+bwO7kga2ELJUqVZIVK1YIMp64LU6ZN/zIKmVmE7KGgC0ELlbF6143C4ZIhRHsQ/A/hA9WaUWt5oCUvcWKFVN/RuDGsWPHTKt63W/obOvWrSpbyfHjx90uv3Z9NwKsZMEPBoHYDplRvKQwXr16tbopBYdTo+j8tpj9niK7EZ5r3GbhtuzevVvdTpsohMKL4HvvvSdt27Z1252v9XX3J/YZ0sIi85mdQAmHTXDH82+VQSdxAiNGjFA3XBuZrRD8ht+WRLGn028j+oOD7LnnnjMV/Rg2PfLII7Jnzx41PPYTMoVZBT4l3qKdmDLXKvuNMSeIgtDWrFgJZBPTD+O3bcaMGVnz0LnZ+IorrlA3hEMwaFZ++eUXefrpp+WVV15Rf8ZaIgjMKlNa5cqVlejIWAOIjiB6xNqYZT7ydUPGrDMe6GK2YDQ3bAIMIAibOMcjAf8I8IO/fyzZEwmYEsBlBG3atFHifZ3iNuOwTp+p1nEzB/izcJbA7YYs4RGA/ww+H1xWZFaiKviBrcjug4zP8Kckl1R80eHR50gkQAIkEB0C9F9FZy1oCQlEgAD9dRFYBJpAAhEhQP9fRBaCZuQOAnbxDvXq1ZPFixdLkSJFXMPIjYKfOLE0FjTdgh/YsWPHDkHMk1NsGM6P2I8tWrRwvR+tGhj71K8Lka1icnCJ+/Lly+Xiiy/Wst3pknOvGX6+//57FTPUu3dvLTusKtnFZCIrE+K3WEiABMIjQP9aeKw5kjMBCn6cGUW+ho7gB0G+48aNU4IXkx8hyzlafWT1KqrAQE4KctQZMmSIynbid9ERjKQyptcPzzpB7XhBRUaQyy+/XNtEq6w4qQiIdA4EOtk7tCeRVHH//v0qOAZZJ6wK9g+C3HEbgU754IMPlDAnMQjeKZBep1+drEQ6/VjV8brfjP50BR9ebHQrljIT/GBciGIg0jMEUDq2IPgI64nUsIlFh5fV7ymeP2S6cZNJySo7Wiq/nzrz163jdn/iVoxhw4ap5y8xixbEIAgiwm82RIQoELhAWJOc8SnZNtxYbWRiWrdunfq/sW5GBild5wMy8iCzGP43BC3IYoVMciNHjswS+mDsnj17KkESnBQ//fSTKSr8bkDMCjEkbt+GUEhnP0OsA5GaVUG2KGTxQcYn/Ju8c+dOlb0NzoL8+fMLxDVwtBhF599K1IW96Kdr166CDHMQuaFv3HCDm1IMwSF+0xAsiOfeSpiE/sAQ4i4If9566y1ljs6zo7vvMqUeD3SZspKcR0AEGEAQEFh2SwIhEOAH/xAgcwgSsLsEJ5lOrVq1lDjISybjoEjb3TCYPCYuAlm4cKGnizyCsj+39Gt3KUWUBT9YH2QOfuaZZ2Tq1KkqI/c111yjPmTDR+TGr51b1przJAESIAErAvRfcW+QAAkkEKC/jtuBBEjAIED/H/cCCYRIwC4WzOtFOYgjQFzCu+++azqT559/XgYOHOh6lna2eu3TMMIqHgh/183OEieWxryjIPhB/Ejnzp0FGdvtShB+aEPwYxYP43qDioiVXx2X62J+yIKuU4IU/CDeZsmSJVK8eHEdU0zrnDlzRl2GDgFWcvEjW5Jnw9iQBHIpAfrXcunCR3TaFPxEdGHcmKUj+DH6Q0YFvNjrCCG+/PJLuf322+Wbb77JZg6yHCBY2C7Tg539X3zxhUqzCEWyVUlVkGI3PkQ/SEOJAAU/SypB/DqCH9iK7Avz58+XKlWqOJqOD+L4GI4A/cQCthC4ILDeS7ESMST3lQoPJ7t0RD/ISoGsFiVLlrTsDkIF1OnXr1+2LDxIrwnRgQ5nJ1ut1sGpndPf3YqarPrDfsLzADv9Kl6eX7sDfoUKFeSNN96Qhg0bOgZ2WPHW3Y92v6cXXnihyjgEMZGRlcaKWWLmlsQMT26yHvm1Hnb9eN2fRhYqOAfALPk3BuIoiEumTZumPQ2s8+jRo9XB1eCL/vv06aO4p1IgQJo8ebLcfffdKnCodu3agts1dIruft67d68S7CAzj9sCwc7w4cNz7O9PPvlEGjVq5HjbitN4rVu3Vs4PZKnS/ffG6FP32XGyIdP+zgNdpq0o5+MzAQYQ+AyU3ZFAiAT4wT9E2Bwq9xLYtm2bQHCByyqcSlQyxBp2WmWRtprH/fffr0QbLOETsDv7RV3wEz4tjkgCJEACmUmA/qvMXFfOigQ8EqC/ziM4NiOBDCRA/18GLiqnFF0CThf/WMUJWM3o5MmT8sc//lFeffVVy0kjps+42DOx0q5du1SsIOIyzApiNXCxsllB7Bkyi3gtfgh+4sTS4BQFwQ9s2bRpk4rTPHv2rOUS+pGZJrnzxExUiD+dM2eO51hT9I1LfxH7klzcCtKCFPzANlwE3L17d6+Pi2pnlsULcU+4SLl69eop9c3GJEAC7gjQv+aOF2sHS4CCn2D5htK7XYA6fnCQsjAxkwHUxC+//LJAnW0WtI7MCBMnTlSZEZJFAP3795fnnntOSzCUPHmIK1atWiU4XOzbt8+RDV5U8MKOAG0dgZJjhwkVcAhCCsUpU6a4aWZZt1u3bjJ27FjPL6Z2L/kIrMdLt7EWRjYHZGsyU4Qb2TYee+wxQRBJYkk1aw32Bm7YxMupTsGLNvZauXLldKq7qoM9jUB0CFasCljhJfqRRx6RihUrqswf4INnBqInHFiTg/4TA+NdGWRT2UpY5KV/zAlMe/To4Sh+0e0fzyWeMzsRnm5fyGKCjCV16tTRbaLq2R3wjY6aNm2qsshY/XZBcIF9j/ETi5vnU0dAecMNNyhxBrLEmP02WT0nzZo1k5kzZ7rKVuQKosfKfu5P/MYggwz+nbFLI22Yikw3uH0GQlQI7Mxu6rXKNKc7XazX7Nmz5eqrr1ZN7G7DSO4TYh+Il5o0aeI4nK4YMrkj7CPcNmJ2Y7fbLEzJfYMv/s1+/PHHs/YqMglhL6Jvp4K1gdgK/w6xZCfAAx13BAnYEmAAATcICcSXAD/4x3ftaHmMCOBinbp166rLCHRK8+bNVcZnrxfv6IyhW0fn43BiXwgEQEAAS/gEKPgJnzlHJAESIIGoEaD/KmorQntIIK0E6K9LK34OTgKRIkD/X6SWg8ZkOgGnb/O6l4+C02effabieiDcsSv33HOPIAtI4nlg+/btgv+OeBUrsYBdfEeql/r4IfiJE0tjfewycKfK1M2z43SJU5kyZWT9+vW+x/Yl76lUhTBjxowRxK0mFi+Zsk6cOCEtW7aUDRs2mGJ0m0UnOc4McXNr1qyRa6+91s0yZdVFTOsdd9whH374Ybb2UfpO4GlibEQCMSVA/1pMFy5DzabgJwMW1i5AHaKZ5cuXqwBsCFISCwLVf//738t1112n/vM///lPWbt2rSC4Orkgs8WMGTPktttucyUyQJpCBCXg4PHXv/7VUxYRBCzjJQgB5MhKA8GQHwXBzlCPQwzyyy+/eOoSDF988UWB+MYp44fdAE6qfoiTkPUiWSh12WWXSb169bICxRE0AjW3WbYWZLxB4HaxYsW053r8+HGBEh5CCrzo/vDDD9ptEytCdFa/fn0pW7asCjy/6qqrPPWT3AhCBawhRD1e19Do0032Fq/G4/nC/t2zZ4+nLpDhCcIF45n11IlFIwQa9ezZUz2vXgtEPkgb7GV9Ew/4eOYTs+Ik25P4m4DnDlm7cFg6fPhwtqpYU2QGQkYeMyGJ2TwTf0+NNnbCCNx+gkCt888/3/I3FL8TCHCCGMlv8aLXtTJrl+r+TP6NsXMIXXLJJUqIguxSOmISq4xzTvN/4oknlDgrOTAOmb2QOciueBGvYS/itzr54G01Trt27dTtOmZiH6ON1yxM2Jtw2OHfzsRy6NAhdXuLkyPQjVDOaR0y8e880GXiqnJOPhJgAIGPMNkVCYRMgB/8QwbO4XInAZ2LJhLJ4AyMLNW4BCOdBWdjnKNwSZBucXu7om6/rOdMwOrGS7Rkhh9nfqxBAiRAAplAgP6rTFhFzoEEfCNAf51vKNkRCcSeAP1/sV9CTiBOBA4cOKDiSczi8Ix5OF3cjFgoZN5BjAMKfIW47PjUqVOmKBBXhPiZUqVKqb9DKINYDsRXQdRx/fXX52jndGmqmYjIzTog3qxhw4Zy7ty5HM2KFCliaVdi5biwNGyGLxUXrCKGyqw0btxYFi5cqBUv44a1Vd0VK1aoS43NYrEQ84gMP7pxVbr2JMcMublwN3kMxM0g9usvf/lLtj8hBg+xkHnz5tU1S10SXrt27RwXhBsduPVpm/V38803q3jGSy+9VNsuo+Lu3bvV78aPP/6Y1RZr895770nbtm1d98cGJEACqRGgfy01fmztLwEKfvzlmZbenAQ/EIBA2LN69WolbnEjNkBQNg4OXbt29fSSaSdk8QIrCIU7Dkfjx49X2V5Onz6tbdaDDz4oI0aMkMsvv1y7jVVFJ8HP1KlTlaAl8RCnOyhe2NH/7373O9cv504vubo2GPWCSi8JNniBh/gq8YVXxz4ExT/77LPqgBvGbbnYYwjwx97RtRXPIQR7OLwEKRjBgXPr1q1KmLJ582YdfKrOlVdeKS+88IISOngVvhmCn6eeekrwP+gHwgQc1jD3v//979r2wMGBAymylEH046YYex7OBtwugT0BEQeEk7gtwg0XjIt9hXZ+/E64mYfXutifcBQNGTJE+/cQGXTGjRsnOLAmvuSaCX7we4QsYVZZmuzsdiNKw3M9efJkFcRkVpyEOW3atFH/LnhZN2QfgwgRmYGsiluxqFuBKoLwIKiyElNBBIzfEzNnThjiR6/7M0rteKCL0mrQlggSYABBBBeFJpGAJgF+8NcExWokkAqBZF8LLmbBWczOJ4XLEqZPn+7qw2UqNpq13bFjhzr34XIYFLwT40Oq2aUzRnu3H0f9tjk390fBT25efc6dBEiABP5DgP4r7gQSIIEEAvTXcTuQAAkYBOj/414ggRAJ6F6gg/iBwYMHq9i80qVLK2HMzp07VawJso0Y3/UhDoKPEN/7IdCwKrgU9NFHH1XCH8QnoSBubMCAAaZxY05imhtvvFHFzOCyZy/F6UJWCF9at25t23VcWBqTOHbsmDRr1kyQXcms4MLsjRs3CrLrhFHge0YczLJly7INh3Pj4sWLlRjI72IWM4S4QVxc26pVK1cxjGaCpUqVKgn+O1i6KXYCNPSD2LdZs2Zp++KtYivx3CBuyM2l2djnuEgdMViJ5eGHH1YXcQUZM+iGIeuSQG4iQP9ablrt6M+Vgp/or5GjhTqCHyMlJxT7X331lToQfPDBB/L1118LUgEaBcHBFStWVJl8oApGILfXAH5HwyNWAQEKEB1AYb1q1aocbCC6QJYapEjFS7ldRga3U9MR/Bh9GuIDZHr56KOPlPI8seDwh0xId955p9x6661SvHhxt+bEtr6xv/HijUMKMh4limogBAEfvFSDDdJd4sXf71sKdADCVhzscJuDYasRJIMX9PLlyyv7cFMG7A37OYTYZtGiRYIAEYiAEvcZ7Ktatar6ncCNFFdffXXg9v3jH/9QYhscNM2eT2Pf4/lE6lWdrDE665RcBzebIGMZfj+xbvg9xUHdKPidQAamTp06qWcwrs8f9iJEotifyPzz/fffZzmRjH8nkEL2D3/4g+UzZBzeIZoaNGiQ9OjRI2UeONwi2w/EONibiVnHIPLBntR9ZvBvH4R3r7/+ugpYw77GbzsESTVr1kzpdwF2fv7550pIiucIYxmZqcAFh3G3YjTsMfSDLFxwiCVmzcOa4AYSN/sOziNkQDJEbPgtRJYviJW82ObleYpzGx7o4rx6tD0EAgwgCAEyhyCBgAjwg39AYNktCSQSSPbjQUQD/5vdR/r8+fOrD/TIrJuOgjMOLkvBxRpGgT8At5PiZlCrQsFPOlbrP2NS8JM+9hyZBEiABKJCgP6rqKwE7SCBSBCgvy4Sy0AjSCASBOj/i8Qy0IjcROCTTz6RRo0aZV2i43XuEMQgtgEZQ9xevu0kFkAMYefOnS1Nw9kCIg3E47gtR48eVfFZ27Zts2yKi3RnzJjhKGaIA0tjkvPnz5d27doJ/KpWBZcQIz4jrGJmEy7rReyTnzGQxnzMBD/G33r37i2jRo3Sik1BjNDtt9+uYgCNgmxBsBuxPW4KxHRgjguErQpESYhLAxudYhe36+bCXewVXAiPrEWJl/ciGxREfkGskc78WIcEcjsB+tdy+w6I1vwp+InWeniyxo3gx9MAbBQ4ATeCn8CN4QAkQAIkQAIkQAK2BHig4wYhAVsCDCDgBiGB+BLgB//4rh0tjxGBZD8eMpPisgBcYGBkzzGbDj70IbsxsuqEXfbu3auy++C2TxQIkN5//32VWRSXRFgVCn7CXqn/G4+Cn/Sx58gkQAIkEBUC9F9FZSVoBwlEggD9dZFYBhpBApEgQP9fJJaBRuQmAgjif+GFF2TgwIGepo2LReGDQ9YPI7vHypUr1WWmdmISYzBc2gOfotmluWiPzD3ILm7nl0RfEFjg8mWMq3up8uHDh9XFsBCaOBVkJIIAxO5y3yizTJwfxE3IErNv3z7baWNt33jjDXnwwQcDv2QZhuCCcVw8vWXLliy7cAkVxDdBFDvBD8aDGObpp59WAhezy5RxUTEuQ+/WrZucOnUqy8QSJUoo37Tby7FwMfdLL72k9Szikm5cxosLn52KXdyu0RYXfg0fPlxlUjLL0gNhHC4nhggsseB5g9iuWLFiTmbw7yRAAgERoH8tILDs1hMBCn48YYtWIwp+orUeXqyh4McLNbYhARIgARIggfQQ4IEuPdw5amwIMIAgNktFQ0kgBwF+8OemIIEQCJgJfvCBEplRJ06caGkBPqojm061atVCsDL7EMgy2qdPn6z/iCCAV199Vdq0aUPBT+iroTcgBT96nFiLBEiABDKZAP1Xmby6nBsJuCZAf51rZGxAAhlLgP6/jF1aTizKBCBcgJhl2LBhrsysUKGCCvavUaNGtnaHDh2SBg0ayK5du2z7g1Bi7NixUrBgwax6S5YsUUIGiD+QURyiHDcFghz4JyGEgAjhySefVGIgFKPvf/7zn7Jx40bZs2ePm64FAphrr71WzfeSSy7J1rfRUZRYGjb97W9/U75SsPzoo4/kxx9/dDVvCECqVq0q1atXt5y3qw4tKkMwBR+v4YMuU6aM8jeXK1fOj+5z9JEo+DnvvPMEghurcvHFF0v9+vWlZMmSqsqnn34q27dvz5bpBv8d/miwRqYrp3LmzBmBoGn37t3y2WefyV//+lfB/nFTsA9vuukmZVfPnj0Fwp3kkujvN87hdmI8PNd169aV888/X/Cs4EKt7777Llu32BP4zXjsscccM1+5mQ/rkgAJuCdA/5p7ZmwRHAEKfoJjG1rPFPyEhjqwgSj4CQwtOyYBEiABEiAB3wnwQOc7UnaYWQQYQJBZ68nZ5C4C/OCfu9abs00TATPBz6JFi+Tzzz9XH+rPnj1raRluusRHet1bNP2YYnIAAT68L126VN2gePvtt1Pw4wfkAPqg4CcAqOySBEiABGJGgP6rmC0YzSWBYAnQXxcsX/ZOAnEiQP9fnFaLtmYUAQgA5syZI4888oj88ssvjnODMAOZfawy3sybN086dOiQQxCBjpE5BVl98HcILRKLXXyao1FJFa688krZvHmzlC5dWv0lyL4Th44KS8MmOz9cqkzdtrern5zFvVevXkoQE5SvGYKfDRs2KF9ypUqVlNjm448/ltdff11mzJjhSnxTuXJlJVRq2LChtr3/+Mc/HP3Xbvji0q5WrVrlaGL4+2EbMvRAYAdBHbJnjRkzRj0jbkr79u1Vu8svv9xNM9YlARIIiAD9awGBZbeeCFDw4wlbtBpR8BOt9fBiDQU/XqixDQmQAAmQAAmkhwAPdOnhzlFjQ4ABBLFZKhpKAjkI8IM/NwUJhEDASvBToEAB6dy5s8yaNcvSiqBvXTQb+J133lF2GaV58+bqFlDcyEjBTwgbxuMQFPx4BMdmJEACJJBBBOi/yqDF5FRIIHUC9NelzpA9kECmEKD/L1NWkvOILYGTJ08q3xoyaidmHIGwp3bt2tKpUye58847pXjx4o5zRBadJ554IktQULZsWZWFpHv37kr0k+mFLN2tMIQ22Bso+fPnVxmecKlTOgp8y99++62sXLlSZYbaunWrwG9uFDwPFStWlNtuu00gHIJgKChhUtDzR6YhZBj64IMPZNmyZfLVV1/JsWPHsoZFFiFkzHLz7AdtM/snARL4PwL0r3E3RIkABT9RWg2PtlDw4xFchJpR8BOhxaApJEACJEACJOBAgAc6bhESsCXAAAJuEBKILwF+8I/v2tHyGBGwEvwULlxYVqxYIS1atDC9mdOY4pAhQ2To0KGhzBg3EULgs2XLFjUe3oPfe+89adu2rejckPj888/LwIEDQ7GVg2QnQMEPdwQJkAAJkAD9V9wDJEACCQTor+N2IAESMAjQ/8e9QAIkQAK5kMDp06elTZs2SnCCcssttwiyzsMnzUICJEACJGBNgP417o4oEaDgJ0qr4dEWCn48gotQMwp+IrQYNIUESIAESIAEHAjwQMctQgK2BBhAwA1CAvElwA/+8V07Wh4jAnaCn+QPr2bTqly5srp9sVSpUoHPeunSpdKyZUv597//8/NQq1Yt9VG4aNGiFPwETj+1ASj4SY0fW5MACZBAJhCg/yoTVpFzIAHfCNBf5xtKdkQCsSdA/1/sl5ATIAESIAH3BDZt2iQNGjSQs2fPqsYTJkyQ3r17u++ILUiABEgglxGgfy2XLXjEp0vBT8QXSMc8Cn50KEW7DgU/0V4fWkcCJEACJEACiQR4oON+IAFbAgwg4AYhgfgS4Af/+K4dLY8RATvBD6Yxf/58adeuXZbIxmxqYXyQNRMfTZ8+Xe677z5lUjoz/Pz666/y1VdfCUQty5cvl127dgm4/vbbb1m48uTJI6VLlxYIpJo1ayatWrWSq6++Ws4777xQdwuyJK1bt07mzZsn69evl3379sm//vWvLBsuvvhiZRcyKXXs2NE3G1MV/Jw8eVIWLFggU6ZMkc2bNwv+f5RChQpJvXr1pFevXiobVb58+QLjiTHnzp0rI0eOlD179vh28ygEbF9++aXAH/vOO+9IgQIF1BpVr17dci5os3v3bpk8ebJaS9hjlAoVKqi169atm1xxxRWB8Uju+MyZM0r8h3Vau3atfPPNN6Z7Cxm57rzzTqlUqZLK0sVCAiSQewjQf5V71pozJQENAvTXaUBiFRLIJQTo/8slC81pkgAJkIBBAH6tPn36yMSJE9V/KlOmjPJTlitXjpBIgARIgAQcCNC/xi0SJQJx+MLDA6fDjqHgJ0qPlDdbKPjxxo2tSIAESIAESCAdBHigSwd1jhkjAgwgiNFi0VQSSCJA/wu3BAmEQMBJ8AOBCMQfW7ZssbTm2muvlVWrVknJkiUDsxgffZs0aZJ162NyZqF0CH5++eUXmTRpkrz44ovy448/up77JZdcIk888YR0795dLrzwQtftdRvgI/rnn38uAwcOFGRJclNg4/PPPy+dOnWSggULummara5XwQ8YDx48WAUAJAqozAyB0OWNN96Qhg0b+iokgSjq5Zdfltdee00gPDPKLbfcIosWLZLChQt74pIsIDI6ueCCC2wFPzt37pQuXboo4ZNTad++vdqjxYoVc6rq+e9///vf5amnnlJCHzcF6zV69Gi56667Qhe+ubGTdUmABPwjQP+VfyzZEwlkAAH66zJgETkFEvCJAP1/PoFkNyRAAiQQFwJ79+6Vm2++WQ4cOKBMxkU+uFCKF8PEZQVpJwmQQDoJ0L+WTvocO5kABT8ZsCco+In/IlLwE/815AxIgARIgARyDwEe6HLPWnOmnggwgMATNjYigUgQ4Af/SCwDjch0Ak6CH8wfWUc6d+5si2LmzJkqq0gQ5dy5c2r8WbNmZXUPEQoELEYJU/ADAc0HH3wg9957r0CQklwggKpVq5YSMRw+fFiJN44dO2aJpkSJEjJ79mxp1KiR7/j2798vffv2NRVjIJuPIVY5ePBgtmwsyYZAnIE1rlGjhicbvQh+ICK7++675ciRI9pjIpPSuHHjVKBAKkECyHoEcdSIESNk27ZtpuN7FfxAQDR27Fh55ZVXTJlbCX4gEIKwBgEQbgr2I/Zr2bJl3TRzrIs907NnT9dCn+SOsafwG4PMUiwkQAKZTYD+q8xeX86OBFwSoL/OJTBWJ4EMJkD/XwYvLqdGAiRAAmYE4BNDhh+U/Pnzq4zRderUISwSIAESIAENAvSvaUBildAIUPATGurgBqLgJzi2YfVMwU9YpDkOCZAACZAACaROgAe61Bmyh4wmwACCjF5eTi7DCfCDf4YvMKcXDQI6gp9Dhw5JgwYNZNeuXZZGQ+CybNkyKVq0qO8T27Fjh7r18fjx46rvMmXKCDL+lCtXLmussAQ/EIKMGjVKhg0blmOePXr0UAKR4sWLZ/ubkWGna9euluIRCFXmzJmjsp34UTDm9OnTBWPCZqMgMxLsb9mypRQoUCDrv6P+l19+qQQl77//vqkJ+fLlkxkzZki7du1ci2ncCH5+/fVXJYbp16+fMlzCuAAAIABJREFUY1YfM0PBEtlmWrdu7RolngdkbErO5mPWkRvBj46AyBjDTPDz7bffCrL1bN++3fWc0KBx48Yyb948355PMzHWDTfcIIMGDVLCNTwD2FPIfLV48WIZMmSIfP/995a2Y87Y/7fddpun+bERCZBAPAjQfxWPdaKVJBASAfrrQgLNYUggBgTo/4vBItFEEiABEvCLQHI2eWSWhx8vlcziftnGfkiABEggDgToX4vDKuUeGyn4yYC1puAn/otIwU/815AzIAESIAESyD0EeKDLPWvNmXoiwAACT9jYiAQiQYAf/COxDDQi0wnoCH7AwM5XhL/jnRSB/S1atPAVGUQDuPFx4sSJWf0OHjxYhg8fnk10EobgB6INCGJeeumlHHMEnwEDBtgKYU6fPq3mMnnyZFNGpUuXVtmAKlasmBJDMzshgnnuuefk8ccfFwh3rArENn/605+UcMOseBUm6Qp+7ARVbqAgqw1EKSVLlnRshj22detWGTp0qMrqo1t0BD9uBETGuMmCn02bNinxkptMR2ZzgJCpf//+utMzrQdWU6dOlS5dumSJsWDvm2++qbIxIauVWcG+wjP8xBNPWGaSwr5EFq+2bdumZCMbkwAJRJcA/VfRXRtaRgJpIEB/XRqgc0gSiCgB+v8iujA0iwRIgASCIDB//nx1mRB8TChBZo0Pwn72SQIkQALpJkD/WrpXgOMnEqDgJwP2g53gJ2/evLJ69WqpV69eBsw0c6dgF8SBm0bx8RVryUICJEACJEACJJB+AjzQpX8NaEGkCTCAINLLQ+NIwJYAP/hzg5BACAR0BT979+5VWXYOHDhgaVUQNzJ+/fXXUr9+fYGdKBdddJHK7lOtWrVsdoQh+HnnnXekc+fOOebvZt5Hjx6VW2+91TLTT69evWTChAmuM+gYRkEw07dvX5k0aVKWnRDpvPvuu9KhQwetfp1sxBogm1PNmjW1d6iO4Of888/PIai65ppr5P7771eCF2SNwTqvWLFCxowZI3v27LEdHxx79+7taOO5c+fUusLfWahQISlWrJj89NNPcvLkSdu2OoIfiHWQHevs2bMCQReKsZetOk8U/Hz00Ucq642R3QptLrvsMiWsu+mmm1TGnsOHD6vsOGvXrrW11ywzliOchAoIxMA499xzT5bYp3z58rJo0SKpUqWKVlcrV65UmYoS55PY0Mve0hqYlUiABCJBgP6rSCwDjSCBqBCgvy4qK0E7SCD9BOj/S/8a0AISIAESCIVAss8RmcjXrFkjpUqVCmV8DkICJEACmUCA/rVMWMXMmQMFPxmwlh9//LH6EH/q1CnT2bz//vvSqlWrDJhp5k7hgQcekGnTpplOUOdjduaS4cxIgARIgARIIHoEeKCL3prQokgRYABBpJaDxpCAKwL84O8KFyuTgDcCuoIfBPs/++yzMnLkSMuBICxBhpSmTZt6M8akFbKuDBs2LOsvVoKYoAU/+/btk0aNGgkESMkFQqB7771Xe84zZsyQ++67z7R+KqIMrNELL7wgAwcOzNb36NGj5cknn9QS+xgNnTI6ufUPOgl+5s2bpzIQGdmTatSoIW+99Zb87ne/M7UbGWNeeeUV6devX5b4JBlorVq1lDAJohingucA+9cIMHDKdIT+dBhAgPXtt9/KVVddlZVZCXuoZcuWsnv3blOzDMEPbICYzBDHQPQERhDXmJwB5bPPPpM2bdrIN998YzldXRGUWQfw6aP/3377Tf3Zqzhn9uzZ0qlTp6ybXJPHgrAQ+0Vn3ZzWlX8nARKIFgH6r6K1HrSGBNJMgP66NC8AhyeBCBGg/y9Ci0FTSIAESCAoAvBbPv/889myiuP/T/ZjBjU++yUBEiCBTCFA/1qmrGRmzIOCnwxYR9zU16xZM8uPdqNGjcr2ApcBU86oKZw5c0aQxWfx4sWm80LgwebNm+Xyyy/PqHlzMiRAAiRAAiQQVwI80MV15Wh3SAQYQBASaA5DAgEQ4Af/AKCySxJIJqAr+EG7HTt2qCw/Vtk5UKdjx44yffp0XzJDHzp0SGVH2bVrlzI7f/786tbHOnXq5FjIoAU/EJf06dPHdAO5vdwIgoy6devKwYMHc/SHd/vly5dLkyZNXG9WiGaQxccQZKADCGeWLFmisuO4KU7+XbdZ3O0EP9hTuDwKPmOIbpC9B5l5zjvvPFuTnURobm1MHuzYsWPKx719+3ZTO3QEP1YTsNtPEPy89tprSuiGvXLFFVfIlClTpGHDho6irU8++UQJ06yeUa82f/fdd0rIlyhSwnNuJVyzW7jTp0+rfYrMQFaFAR9unlbWJYH4EKD/Kj5rRUtJIAQC9NeFAJlDkEBMCND/F5OFopkkQAIkkEgAfrmtW7fK2LFjBRmqkZEaF9fAN3z11Vdn8+uZXdxTsWJFWbVqlfJ7sZAACZAACegToH9NnxVrBk+Agp/gGQc6Am4txI2Wc+fOtRynUqVKsmLFCilbtmygtrBzbwTWr1+vggrOnj1r2QFu+RwwYIDjR2ZvFrAVCZAACZAACZCAGwI80Lmhxbq5kAADCHLhonPKGUOAH/wzZik5kSgTcCP4wYdciF4mTpxoOSU7UY5bDsmiCDsxUZCCn3PnzqmP1RDUmBW3gp8TJ06oDC8bNmww7c9txiB0gqwxEM1gPY2Cc8J7770nbdu2dYtenDK4o0M3ogw7wY9hHDLGwKfsRuxkl3kJ/SJjELIAeS1du3aVyZMnmzb3Kp5BZ9u2bVMZgiB+MStYOzxvjRs3FuyHSy+9VHsKyVmxEhuin40bN0r58uW1+8P+x3M/adKkrDapzB2dIBMYngHM0axUrlxZifuMjEvaxrIiCZBApAnQfxXp5aFxJBA2AfrrwibO8UggugTo/4vu2tAyEiABEjAlgNjQvn37ZvMVJVa85JJL5A9/+IN07txZcKHOiBEjVJxoYvF6kQyXhARIgARyOwH613L7DojW/Cn4idZ6uLIGH5SHDBkib775pmO7G264QWbMmCFVq1Z1rMsK4RCAoh43K+IDLj6W2xXctolbNx999FEpWLBgOAZyFBIgARIgARIgAVMCPNBxY5CALQEGEHCDkEB8CfCDf3zXjpbHiIAbwQ+mtWnTJpV1x+6imF69esmECRNSuijm6NGjcuuttyphBAreeZGNukWLFqZ0gxT8OPXtVvCDCTzwwAMybdo007m4EdKgAwgyunfvnkOYUqtWLVm2bJkULVrU9Y5EdqWbbrpJZZixKm7sdBL8QOzzwQcfqDHdFAhGHnroIZUBx6zcf//9MnXqVDddZquLS4+efPJJ0/apiF72798vtWvXlgMHDljahuw5ENkUKlTIlf12z6iXDFJm/c2cOVOJ4LwWnf2V6hhebWM7EiCB4AjQfxUcW/ZMAjEkQH9dDBeNJpNAQATo/wsILLslARIggaAIOF3k4jRu+/btVcxovnz5nKry7yRAAiRAAkkE6F/jlogSAQp+orQaNracOXNGfbjfvXu3/Pzzz+pGyh9++MG19RdffLH8/ve/V7cKIvMPxCYFChRw3Q8buCfwt7/9TV599VXV8LPPPpO//vWvAhW+mwLhD9YOH+PPP/986dmzp0DMxUICJEACJEACJBAeAR7owmPNkWJJgAEEsVw2Gk0CigA/+HMjkEAIBNwKfiAuwe2Ms2bNsrQO4g1kkK5WrZrnGaD/Tp06ZbVv3ry5LFiwwPLiGSdRDjpyI1BJNNypby+Cn6efflpGjx5tygeX7AwaNEibnVW2bvhue/furd1PYkWddXaTichO8IP9AmFSzZo1Pdn6+uuvK8GTWUGGnIULF7oWzRh9jRkzRvr372/adyqCn+TnLnkAr2If9HPkyBGVPWjnzp2mdiNTlW7WJ7N94CVLULIh+LZw1113KRGfVcHf8TuQN29eT/uCjUiABKJHgP6r6K0JLSKBNBKgvy6N8Dk0CUSMAP1/EVsQmkMCJEACTgSQ3Qd+Ry8FsaHI9lO2bFkvzdmGBEiABHI9AfrXcv0WiBQACn4itRzWxjh96PYyjVQ+knoZL7e3cbpZ0wsfLwEOXsZhGxIgARIgARIggf8jwAMddwMJ2BJgAAE3CAnElwA/+Md37Wh5jAi4Ffxgavgoi0w7v/32m+VMBw8eLMOHD/eU5ef06dPSpk0bJQIxilO2Dx1fpVfBD2yw+pCdP39+WbNmjdSpU8fVqttljnGTlcZKmHPBBRfIunXrpHr16q7sSqy8detWgdDq+PHjOfq49tprZdWqVVKyZEmt/u38kKn6hJcsWSItW7Y0tSPVvoOy207wk+raOYlp3DwHX375pdSrV09++umnLL5gDdFQqpd2de3aNUdWqsRFRODHxo0bpUyZMlp7jJVIgASiT4D+q+ivES0kgRAJ0F8XImwORQIRJ0D/X8QXiOaRAAmQQDIBJ5+OFbErrrhCEFfIi8S5p0iABEjAOwH617yzY0v/CVDw4z9T9kgCJEACJEACJEACJJDBBHigy+DF5dT8IMAAAj8osg8SSA8BfvBPD3eOmssIeBH8mAlykrEhSB+ZZ8qVK+ea6NKlS5WA49///s/PQK1atZT4p2jRopZ9BS34+eSTT6RRo0Y5xC/t27eXGTNmSL58+VzN0y/Bj5kgA4ZUrVpV1q5dKyVKlHBlV3Ll/fv3y7Bhw2Tq1KkqMzjm+cADD8iIESMEmV50S1DCGYz/8ccfS/369eXUqVM5zLnyyitl8+bNUrp0aV1Ts9ULyu4TJ06oPb5hw4YcdqUq+EGHWKNp06aZztmN4McsexKyTyELVarF7hlA3wULFlR7uEaNGqkOxfYkQAIRIUD/VUQWgmaQQDQI0F8XjXWgFSQQBQL0/0VhFWgDCZAACbggYJdt26qb8uXLy6JFi6RKlSouRmJVEiABEiCBZAL0r3FPRIkABT9RWg3aQgIkQAIkQAIkQAIkEHkCPNBFfoloYHoJMIAgvfw5OgmkQoAf/FOhx7YkoEnAi+AHXc+fP1/atWuXJcoxG27IkCEydOhQTUv+Uw2iknvvvVfmzp2b1e61116T7t272/YTtOAHg0P0061bN9m2bZsSvvTq1UtGjhwphQoVcjVHVPZL8GP1gf2uu+6SWbNmSd68eV3bFkSDoIQzsDWOgh+7/eqH4Mduf0GsA9GOU7HKFDRp0iT1HKRaxowZI/3797ftBpmE2rZtm+pQbE8CJBARAvRfRWQhaAYJRIMA/XXRWAdaQQJRIED/XxRWgTaQAAmQgAsChw8fVhcjffHFF1qtkMn91VdfdXV5kFbHrEQCJEACuZAA/Wu5cNEjPGUKfiK8ODSNBEiABEiABEiABEggegR4oIvemtCiSBFgAEGkloPGkIArAvzg7woXK5OANwJeBT8///yzNG/eXLZs2WI5cOXKlWXNmjVSqlQpbeM2bdokDRo0kLNnz6o2un2EIfjRnoRGRT8EP+fOnZOOHTsKRBHJpUuXLvLWW29pWBJOlSAFP1ZZjjCzqGb4Safg5/7771cZm5zKgQMHpG7duvLdd985VQ3s726yEQVmBDsmARLwjQD9V76hZEckkAkE6K/LhFXkHEjAHwL0//nDkb2QAAmQQKgE4I/DJS27du2yHBd+uRdeeEFwMdF5550Xqn0cjARIgAQylQD9a5m6svGcFwU/8Vw3Wk0CJEACJEACJEACJJAmAjzQpQk8h40LAQYQxGWlaCcJ5CTAD/7cFSQQAgGvgh+YhkwfPXr0sLVywoQJ0rt3b62Z/Pvf/5Y+ffrIxIkTs+rrBvzHQfCD+eFjOD50z5gxQ2UzMiu6gowjR47ILbfcIjt37szRjS43rYXxoVKQgp/kPZxoLgU/ORdPd39t2LBBGjZsKBCWpatEbR+niwPHJYFMIUD/VaasJOdBAr4QoL/OF4zshAQyggD9fxmxjJwECZBAbiRw8uRJdeHQ2LFjsy6MQSb0evXqqczoLVq0UFnSWUiABEiABPwjQP+afyzZU+oEKPhJnSF7IAESIAESIAESIAESyEUEeKDLRYvNqXohwAACL9TYhgSiQYAf/KOxDrQiwwmkIvg5dOiQysZjd5NjjRo1ZMmSJVK8eHFHkjt27JCbb75Zjh8/ruqWKVNG1q9fL+XKlXNsG2XBz9GjR2Xy5Mkybtw4+eGHHxznoivI+PTTTxWvEydO5OgzakKJdAl+ihQpovbQ9ddf78jdrEJQdschw8/8+fPVDazJpWnTpnLVVVd54um2UZs2beTWW29124z1SYAEIkqA/quILgzNIoH0EKC/Lj3cOSoJRJEA/X9RXBXaRAIkQAIkQAIkQAIkEEkC9K9FcllyrVEU/OTapefESYAESIAESIAESIAEvBDggc4LNbbJRQQYQJCLFptTzTgC/OCfcUvKCUWRQCqCH8znv//7v+XJJ5+0ndrMmTOlY8eOtnWQ/ebZZ5+VkSNHZtV79NFH1Q2RJu+7OfqKmuAH89m6dasMHTpUli5dms3ePHnySMmSJeXgwYOmTHQFPxBStWzZ0rQPCn7+g+WCCy6QdevWSfXq1T09frlZ8GP1bL///vvSqlUrTzzZiARIIHcToP8qd68/Z08CSQTor+OWIAESMAjQ/8e9QAIkQAIkQAIkQAIkQAKaBOhf0wTFaqEQoOAnFMwchARIgARIgARIgARIIFMI8ECXKSvJeQREgAEEAYFltyQQAgF+8A8BMocggVQFP3v37lVZZg4cOGAJ85ZbbpFFixZJ4cKFLesk93PRRRepzCzVqlXTWqSoCH5Onz4tc+fOleHDh8uePXuy2V6hQgUZPHiwtG/fXl555RVLoZSu4MdOjELBz3/QU/CT8/HR3V9du3ZVmamSy6RJk6Rbt25azyUrkQAJkEAiAfqvuB9IgAQSCNBfx+1AAiRgEKD/j3uBBEiABEiABEiABEiABDQJ0L+mCYrVQiFAwU8omDkICZAACZAACZAACZBAphDggS5TVpLzCIgAAwgCAstuSSAEAvzgHwJkDkECqQp+zDLzJFPF++rixYulRYsWlsAhgOnTp0/W37t06SIQFuTNm1drkdIt+Pnll19k/PjxMnr0aIHoJ7Fg3siW8rvf/S4rW5FdZiRdQYZdH6NGjZJBgwZpsQujUlCZcmB78h5OnA8FPzlXV3d/PfDAAzJt2rQcHURNTBbG/uUYJEAC/hCg/8ofjuyFBDKEAP11GbKQnAYJ+ECA/j8fILILEiABEiABEiABEiCB3EGA/rXcsc5xmSUFP3FZKdpJAiRAAiRAAiRAAiQQCQI80EViGWhEdAkwgCC6a0PLSMCJAD/4OxHi30nABwKpCn5gwo4dO1SWn+PHj1ta1Lx5c1mwYIEULFgwR51Dhw5JgwYNZNeuXepv+fPnlzVr1kidOnW0Z5guwc/Jkydl4sSJMnTo0GxCnzx58kj37t1VRp/SpUvnmEfQgh9dUYc24BQrUvCTHaDdfk1VpISR/NhfVoIfCPMgbmMhARIgAbcE6L9yS4z1SSCjCdBfl9HLy8mRgCsC9P+5wsXKJEACJEACJEACJEACuZkA/Wu5efWjN3cKfqK3JrSIBEiABEiABEiABEggwgR4oIvw4tC0KBBgAEEUVoE2kIA3Avzg740bW5GAKwJ+CH6Q5QciAAhfrApEPCtXrlTCoOTyzjvvSOfOnbP+c/v27WXGjBmSL18+7bmELfj59ddfZc6cOUrUg+w+iaVNmzZKEHH55Zdb2u+HIMOuj8aNG8vChQulUKFC2gyDrEjBT3a6cRb8tGzZUubNmycFChQIcsuwbxIggQwkQP9VBi4qp0QC3gnQX+edHVuSQKYRoP8v01aU8yEBEiABEiABEiABEgiMAP1rgaFlxx4IUPDjARqbkAAJkAAJkAAJkAAJ5F4CPNDl3rXnzLUIMIBACxMrkUAkCfCDfySXhUZlGgE/BD9gsmnTJpWl5+zZs5aIOnbsKNOnT5e8efNm1fn5558F2X+2bNmi/hvebRcvXiwtWrRwhTpMwc/BgwelZ8+eKmNRYilRooS8++670qRJEzUPuxK04Kd8+fLy0UcfSalSpVxxDKoyBT/ZycZZ8FO1alVZu3atYL+zkAAJkIAbAvRfuaHFuiSQ8QTor8v4JeYESUCbAP1/2qhYkQRIgARIgARIgARIILcToH8tt++AaM2fgp9orQetIQESIAESIAESIAESiDgBHugivkA0L90EGECQ7hXg+CTgnQA/+Htnx5YkoE3AL8HPuXPnVJaeWbNmWY59wQUXyLp166R69epZdZYuXSrIGIIsQSgQ/0BIU7BgQe05oGJYgp9t27bJXXfdJfv27ctm34033qjstsvqk9jAD8HP/PnzlS1mBaKq1atXS7169VxxDKoyBT/ZycZZ8INnE4KfGjVqBLVd2C8JkECGEqD/KkMXltMiAW8E6K/zxo2tSCATCdD/l4mryjmRAAmQAAmQAAmQAAkEQoD+tUCwslOPBCj48QiOzUiABEiABEiABEiABHInAR7ocue6c9baBBhAoI2KFUkgcgT4wT9yS0KDMpGAX4IfsFmxYoXKzPPbb79ZourVq5dMmDBBZcA5ffq0tGnTRpYtW5ZVf+bMmYJMQG5LGIKflStXSvv27eX48ePZzLv55ptlzpw5cumll2qb7Yfgx05EA0Oef/55GThwoLZNQVak4Cc73TgIfvr27aueVbMSpb0V5L5l3yRAAv4SoP/KX57sjQRiToD+upgvIM0nAR8J0P/nI0x2RQIkQAIkQAIkQAIkkNkE6F/L7PWN2+wo+InbitFeEiABEiABEiABEiCBtBLggS6t+Dl49AkwgCD6a0QLScCKAD/4c2+QQAgE/BT8mAl4kqdw0UUXyfr166VatWrqfzdp0kTOnj2rqtWqVUuJf4r+P/buBEyK6mz7+H0hoCwKKIpE3HBDxTf4ooAgEI2yBTSCCwqKiVExuLxJFAwQF1RU3BIVRf00QRRRAySCCO4gIms0cQFBUQyKLLJvsvnxVKYnPT29VHdXd9fyr+uaq3Hm1DnP+Z0aZGrq7lOnTtYzL3TgZ/bs2c7uQ4lhH5uP1dyiRYusavYi8DNv3jy1a9dOmzdvTjp2+/btNXHiRNWuXTur2tw0trW+7LLLHJM+ffpkPIXAT0WiIAR+0l2j+XyvZrxYJC1fvlz9+/fXoEGDdPTRR7s5hTYIIBAAAe5fBWCRKBGB4glwv6541oyEgN8FuP/n9xWiPgQQQAABBBBAAAHfCHB/zTdLQSGSCPxwGSCAAAIIIIAAAgggkIUAP9BlgUXTKArwAEEUV505h0WAX/iHZSWZh68FvAz82ETHjRunc889Vz/8kPi/4P8yDB48WDfddJMuueQSjRkzpvwLtpvI1VdfnZNXIQM/3333nTp37qw5c+ZUqu26667TAw884OxYlM3hReBn6dKlatWqlb7++uukQ1evXl1vv/22TjnllGxKc9U2FtYaMmSIq12ECPxUZA1C4Cfdmtn1PmnSJGdHr0IcL730ks4++2zdd999+u1vf1uIIegTAQRKIMD9qxKgMyQC/hXgfp1/14bKECi2APf/ii3OeAgggAACCCCAAAKBFeD+WmCXLpSFZ/eb0dIQ8ANnadwZFQEEEEAAAQQQQCCJAD/QcVkgkFaABwi4QBAIrgD3X4K7dlQeIAGvAz/r1q1zdn2ZNWtWSoWDDjpIjzzyiLMzTGzHnCZNmjjhlAYNGuSkV8jAz4gRI3TVVVdVqqtq1ap66623dOqpp2ZdsxeBn02bNjmhiDfeeCPl+LYLj9VvtXp1bN++Xb169dL48eNdz5/AT0X9IAR+/vnPf6pt27basGFD0kuna9eueuGFF1SjRg2vLi2nn9hOYa+++qrsw3YB40AAgXAIcP8qHOvILBDwSID7dR5B0g0CIRDYFf/G0Lt27cr6DTVCYMAUEEAAAQQQQAABBBDIKGBvtFelSpX4dvazdYVPZOyEBgh4KEDgx0NMukIAAQQQQAABBBAIvwAPTIR/jZlhXgI8QJAXHycjUFIBAj8l5WfwqAh4Hfgxt1QBmXjTWrVqyQIrsePmm2/WLbfckjN7oQI/6QJMjRs31owZM3IKKXkR+DGsa6+9VrYzUqqjZs2amjZtmpo3b56zbeKJr732mrOzi4W0pk6dqvr162fsm8BPRaIgBH7WrFmjDh06aO7cuSnXd9SoUerdu3fG9c+mQez6Ovjgg/Xuu+/KAoIcCCAQDgHuX4VjHZkFAh4JcL/OI0i6QSAEAt9Lqh6bx/fffy/brZYDAQQQQAABBBBAAAEEKgps27ZNe+65Z/wnt0mq8AnMECimAIGfYmozFgIIIIAAAggggEDgBXhgIvBLyAQKK8ADBIX1pXcECilA4KeQuvSNQJlAIQI/y5cv109+8hMtWLDAlbM90P/OO+/o8MMPd9U+WaNCBX7mz5/v7OCzevXqSsO2b99eEydOVO3atbOu26vAz+TJk9WlSxfZO7ulOrzcicUCUN26dXPWq1+/fk7YKMnPI5VKIfBTkSQIgR+rOFOgrG7dupoyZYpatGiR9fdApu/jnj17ygJFXu5O5UmRdIIAAjkLcP8qZzpORCCMAtyvC+OqMicEchNYI6lu7FT72btevXq59cRZCCCAAAIIIIAAAgiEWMDepGvfffeNn+FaSfzjOcRr7vepEfjx+wpRHwIIIIAAAggggICvBHhgwlfLQTH+E+ABAv+tCRUh4FaAwI9bKdohkIdAIQI/Vk66QEtiudddd50eeOABV8GRVFMtVODnlVdecQI1yQ4LAk2aNEl777131ivgVeDHbbjq0UcfVd++fbOuM/4ECxXdc889GjBggLNWNnfb6cfNQeCnolJQAj9uAmVHHXWUbFeeQw891M2lkLJN/PVljf7+97/rrLPOyqtPTkYAAX8JcP/KX+tBNQiUWID7dSVeAIZHwEcCX0g6LFbP559/LttNlwMBBBBAAAEEEEAAAQQqCixevFihlpw5AAAgAElEQVRHHHFE/Ce/lJT7O+kBjECeAgR+8gTkdAQQQAABBBBAAIFoCfDARLTWm9lmLcADBFmTcQICvhEg8OObpaCQMAsUKvDzxRdfqG3btvr666/T8tkOIbZbTNOmTfNiLlTgJ11QxXYmmjlzpho1apR17V4FfmzgW265RbfeemtG53x3Yhk7dqzOP/987dq1Sy1btnR2dqlTp46ruRP4qcgUlMCP7ejUsWNHzZo1K+06H3/88frb3/6mI4880tX1kKxR/PV18skny8J2++23X879cSICCPhPgPtX/lsTKkKghALcryshPkMj4DOBOZJOitU0Y8YMnXLKKT4rkXIQQAABBBBAAAEEECi9wHvvvafWrVvHFzJX0smlr4wKoipA4CeqK8+8EUAAAQQQQAABBHIS4IGJnNg4KToCPEAQnbVmpuETIPATvjVlRj4UKFTgx3bruOmmm3T77bennfVll12mESNGqGrVqnnplCLwk+0uN/ETHDp0qAYNGpR0zpdccolGjhzp2uOzzz5Tu3btZGuZ7rBw1csvv5z4C6GM4+zcuVMPP/ywfvvb3zphHzuee+459ezZM+O5sQYEfipSBSXwY1U/88wzuvjiizOudf369TV69GidccYZWe3WZX9X2PVx4YUXavPmzc44o0aNUu/evTOOSQMEEAiWAPevgrVeVItAgQW4X1dgYLpHIEACf5dUvrXniy++qHPPPTdA5VMqAggggAACCCCAAALFEfjrX/+q8847L36wlySdXZzRGQWBygIEfrgqEEAAAQQQQAABBBDIQoAHJrLAomkUBXiAIIqrzpzDIkDgJywryTx8LZAY+DnppJP06quvql69ennX/dFHHzm7/KxduzZpX9WrV9fbb7/tybv3ugn8DBw4UHfccUdW83r99dfVoUMHWSgh2WG/XHn22WdVrVo1V/1u375dDzzwgH7/+9+Xh2cST/zpT3+qv//976pVq1aFLy1ZskTr16/XCSecUOHzbsNVdpLVaSGsa665RjVq1MhY89KlS3Xttddq/Pjx5W3bt2+viRMnqnbt2hnPjzUg8FORasOGDerSpYumT59eydDWZerUqbJdbnI9vNxBynb56datm7MTl5vj0ksv1W233eZq5yu7ni34ZoGy2GF/Z9j14nb3KDc10QYBBPwhwP0rf6wDVSDgEwHu1/lkISgDAR8IPCTp6lgd9rNM//79fVAWJSCAAAIIIIAAAggg4C+BYcOGacCAAfFF2Y31a/xVJdVESYDAT5RWm7kigAACCCCAAAII5C3AAxN5E9JBuAV4gCDc68vswi1A4Cfc68vsfCLwz3/+0wnlWADBjkMOOUQzZ85Uw4YN867QgigWLBk+fHjSvrp27aoXXnjBVfAkUzGrVq2SBVE++eSTlE2z3TnHOpo/f75OPfVUrV69Omm/VapUcebQo0ePTCXKwjMWhnjjjTfStrXxJk2apL333ru8nYV9fvazn+nOO+90wheJx3fffafOnTtrzpw5GeuIrfOtt97q9LXffvtVOMdCSeZ4//33O7u7xHb1sUY1a9bUm2++qZYtW7oaJ9Zo3LhxKY1yCRDFD54YWov/mtU7bdo0NW/ePKt63dSdTzguXc029ksvvZR0nd1OwsvAj41pYR/buWfbtm1uS3Da9+nTx9l9yv4+iYXiLAA4d+5cZxefxOvLQoAWsrO/kzgQQCB8Aty/Ct+aMiME8hDgfl0eeJyKQMgErpP0x9icfvnLX+rJJ58M2RSZDgIIIIAAAggggAAC+Qtcdtlleuqpp+I7+j9Jf8q/Z3pAIDcBAj+5uXEWAggggAACCCCAQEQFeGAiogvPtN0K8ACBWynaIeA/AQI//lsTKgqhQOIONvkGJBKJ3nvvPf3kJz+pFBSwf8NaqKVTp06eqGYK5tggyYI0mQZ3s3OQmVnoxwI5yY4tW7booYce0uDBg2VhGjtsB6U1a9YkbV+3bl0nYNG0aVPn6zY3C0ctXrzYMbNgT7Jj9uzZ6tixY8odlVLN1YIYBx54oPPlrVu3auXKlSlZLEhyww03KMnPIGkp0wVQGjdurBkzZqhBgwaZliPp1xNDa4mN0pllGjBd3fmE4zJdr2PHjlX37t0zlZfy67ZrztChQ5N+PdUOUukGs/DePffck/jugTnXl+rEXK8vzwuhQwQQKIgA968KwkqnCARVgPt1QV056kbAe4EOkqbEum3RooVmzZrl/Sj0iAACCCCAAAIIIIBAwAXsjdjs90BxR0dJrwZ8WpQfYAECPwFePEpHAAEEEEAAAQQQKL4AD0wU35wRAyXAAwSBWi6KRaCCAIEfLggEiiCQLBhgu2706tXLk9F37Nihiy++WGPGjKnQX767uiQWZ/1feOGFaWtODNK4neDDDz/s7FSU6ejbt6+uv/56HXbYYU7TL7/8Uo888ogeffRRWejHDgsH2bsV2y4nV111VcoujzjiCPXv31+2s48FLSwodPnllzu7JcV2Skl2sgVFzj///Aq78mSq2+3X3YyfrC8Li/Tu3VujR49OOtS+++6r6dOn69hjj3VbSoV2kydPVpcuXWTjJDvuuuuunIIqdu327NlTZprsqFq1qt566y0nSJbtYTv4nH322SlPGzhwoO64445su3Xa27V2zjnnaMqU8mfmKvRz6KGH6t1339VBBx2UVf92Dfbr109PPPFEVue5bZzr9eW2f9ohgEDpBbh/Vfo1oAIEfCTA/TofLQalIFBiAdte+JtYDfbz7vfff5/1m0yUeA4MjwACCCCAAAIIIIBAQQXs9x977rln+ZvKlQ32I0nLCjownSOQRoDAD5cHAggggAACCCCAAAJZCPDARBZYNI2iAA8QRHHVmXNYBAj8hGUlmYdvBVLtCHPSSSc5O8nsv//+ntT+2muvOTv57Nq1q7y/5557zglTeHFYKObMM8/UokWLMnaXS6hg6dKlTv8LFizI2H+6Bs2aNdPzzz+vo48+WhMmTNBZZ53luj/blcWCJ3Xq1El7jv3SZ+TIkbrssss8Df1YYGfEiBGqVauW65pjDT/++GNnl6dVq1alPNd2o7nxxhuzfqjLQigWTnvxxRdT9n3yySfrlVde0X777ZdV7fPmzVO7du20efPmlOddeumlevzxx9OGsBJPdlOz7Xr0xhtvlIfHsincdoc644wzKu2qFd/HqFGjnBBWtofVfu211zrXgpeH2+vbyzHpCwEEii/A/avimzMiAj4W4H6djxeH0hAogcAXkv7zzhmSswPsKaecUoIyGBIBBBBAAAEEEEAAAX8KvPfee2rdunV8cV9KOtyf1VJVVAQI/ERlpZknAggggAACCCCAgCcCPDDhCSOdhFeABwjCu7bMLPwCBH7Cv8bMsEQC9tD+Cy+8oF//+tdav3590iqaNGni7ERjD9kk+fdmVpUn7jiSawAjcVALt9gOK1dccYU+//xz1zXZ7if33XefDj/c/e9C8t05x6yHDRtWHpiZP3++szPM6tWrM9bdtm1bZ70OPPDAjG2tgblYoMh2PEoXVnHVmeTsNHT77bdnFWqJ1WG/hLLwkZuw1C233OLskOQ2VGTXle1Q9cADD2ScykUXXeTstLTPPvtkbGsNPvvsM/385z+XhZUyHTfddJMTVqpRo0amps7uO7bj0JAhQzK2tXW3XZEaNWqUsW3Me9asWc4OT//+97/TnmM7TdlOXhY622OPPVz1H2tkf3/cfffd+sMf/pDVeakad+jQQRYAtJ2eOBBAINwC3L8K9/oyOwSyFOB+XZZgNEcg5ALPSSp/RxD7ecN+DuVAAAEEEEAAAQQQQACB/wjY75cGDBgQzzFG0oX4IFBKAQI/pdRnbAQQQAABBBBAAIHACfDAROCWjIKLK8ADBMX1ZjQEvBQg8OOlJn1FVuDLL790AhEWNLDjX//6l/7xj3/IHtp3c1j4olWrVrIdR+ywUMNvfvObrHceGTNmjBNAseOhhx7S1Vdf7Wb48jZr1651ghKxgMzixYs1c+ZMbdq0Kat+4hv/6Ec/ckI3sV1zWrZs6YRTkh257pxjAZNnn31WP/vZzyoEpxJDUKkmkU8YYuHChc4uLnPmzMnJqH79+k7gxHaLcRv6+uCDD/TII48419lHH32U0/occcQRatOmjerWrVvhWov1vXPnTmdOFsaJ3zUq0ySrVKniXMf2LngNGzZ0Qjo2hh2xvtetW6fp06frm2++ydRdha9Xq1ZNxx13nJo3by4Ly11zzTXaa6+9tHXrVud6t92n7JqdNm2a6++92AC205bVfMABByj+Go3ve8WKFU7fa9asyaru+O/vdNd/sk6nTp3qfL9kE7ZL7McCXhZ+chOWympiNEYAAV8KcP/Kl8tCUQiUSoD7daWSZ1wE/Cnwa0nDY6V17NhRkydP9melVIUAAggggAACCCCAQAkEOnXqpClTpsSP3E/SIyUohSERKBcg8MPFgAACCCCAAAIIIIBAFgI8MJEFFk2jKMADBFFcdeYcFgECP2FZSeZRUoF58+apXbt2nuz0YhOxnUEsWGDBhmwOC1LYQzv2+vbbb6tBgwbZnK5ly5Y5waOvvvoqq/OyaXzJJZdo5MiRaU/JJuRgOwlZ+CXVzjyzZ892TCzMlHhYgMR21bHgSD5hCAvH2O5EAwcOdB3MsPFst51+/fq53m0nVr/tLGS7xnhxJF5rXvZ9yCGHOIExC/7Y4WXf7du318SJE1W7dm1t3LhRXbt2lV03Xhzx12gh+3ZbqwXXbHceC0+tXLnS7Wk688wz9cc//tEJSXEggEB0BLh/FZ21ZqYIuBDgfp0LJJogECGBJpLmx893w4YNzs9UHAgggAACCCCAAAIIRF3Afhew9957JzIcu3uXzAVRt2H+pRUg8FNaf0ZHAAEEEEAAAQQQCJgAD0wEbMEot9gCPEBQbHHGQ8A7AQI/3lnSEwIIeChguyPZuw0PHz7c2Q0mtsuQhXT+93//V+edd57OP/98HXzwwRlHtV14bMck6892q7FdXGxXHtv5JBZGydiJiwa2Q5HtMmOBppdfflmfffZZed22840FYCyoctFFF+m0006TzYUDAbcCFiyza9l28rJ3GbQ/x+82VK9ePed7w3b5sgBUtoE/t3XQDgEE/C3A/St/rw/VIVBkAe7XFRmc4RAIgMDHksrfEcB2yrWfTzkQQAABBBBAAAEEEIi6wOjRo9WrV694hk8kHR91F+ZfegECP6VfAypAAAEEEEAAAQQQCJAAD0wEaLEotRQCPEBQCnXGRMAbAQI/3jjSCwIIIIAAAggggAACJRfg/lXJl4ACEPCTAPfr/LQa1IKAPwTukjQgVkr37t2d3Wo5EEAAAQQQQAABBBCIukCPHj00bty4eIa7Jd0YdRfmX3oBAj+lXwMqQAABBBBAAAEEEAiQAA9MBGixKLUUAjxAUAp1xkTAGwECP9440gsCCCCAAAIIIIAAAiUX4P5VyZeAAhDwkwD36/y0GtSCgD8EWkqaGV/Kt99+y+6g/lgbqkAAAQQQQAABBBAokcDy5ct14IEHJo7eStKsEpXEsAiUCxD44WJAAAEEEEAAAQQQQCALAR6YyAKLplEU4AGCKK46cw6LAIGfsKwk80AAAQQQQAABBBCIvAD3ryJ/CQCAQLwA9+u4HhBAIJnAB5J+HPvC3Xffrf79+yOFAAIIIIAAAggggEBkBYYNG6YBA8o3wjSHf0pqFlkQJu4rAQI/vloOikEAAQQQQAABBBDwuwAPTPh9haivxAI8QFDiBWB4BPIQIPCTBx6nIoAAAggggAACCCDgJwHuX/lpNagFgZILcL+u5EtAAQj4UuB6SffEKjv66KP16aef+rJQikIAAQQQQAABBBBAoBgCxxxzjBYuXBg/1A2S7i3G2IyBQCYBAj+ZhPg6AggggAACCCCAAAJxAjwwweWAQFoBHiDgAkEguAIEfoK7dlSOAAIIIIAAAggggEAFAe5fcUEggECcAPfruBwQQCCZQH1JKySVPzf27LPP6qKLLkILAQQQQAABBBBAAIHICYwePVq9evWKn7f9LH2ApFWRw2DCvhQg8OPLZaEoBBBAAAEEEEAAAb8K8MCEX1eGunwiwAMEPlkIykAgBwECPzmgcQoCCCCAAAIIIIAAAn4U4P6VH1eFmhAomQD360pGz8AI+F5ghKQrY1W2aNFCs2bN8n3RFIgAAggggAACCCCAgNcCLVu21OzZs+O7fUxSX6/HoT8EchUg8JOrHOchgAACCCCAAAIIRFKAByYiuexM2r0ADxC4t6IlAn4TIPDjtxWhHgQQQAABBBBAAAEEchTg/lWOcJyGQDgFuF8XznVlVgh4IXCCpH/Fd8QuP16w0gcCCCCAAAIIIIBAkASS7O5j5f+PpA+DNA9qDbcAgZ9wry+zQwABBBBAAAEEEPBYgAcmPAalu7AJ8ABB2FaU+URJgMBPlFabuSKAAAIIIIAAAgiEWoD7V6FeXiaHQLYC3K/LVoz2CERL4GlJF8emfPzxx+ujjz6KlgCzRQABBBBAAAEEEIi0QNOmTfXxxx/HG4ySdEmkUZi87wQI/PhuSSgIAQQQQAABBBBAwM8CPDDh59WhNh8I8ACBDxaBEhDIUYDAT45wnIYAAggggAACCCCAgN8EuH/ltxWhHgRKKsD9upLyMzgCvheotMvP3Xffrf79+/u+cApEAAEEEEAAAQQQQCBfgWHDhmnAgAGJ3bC7T76wnO+5AIEfz0npEAEEEEAAAQQQQCDMAjwwEebVZW4eCPAAgQeIdIFAiQQI/JQInmERQAABBBBAAAEEEPBagPtXXovSHwKBFuB+XaCXj+IRKIrAQ5Kujo1UrVo1LViwQI0bNy7K4AyCAAIIIIAAAggggEApBBYvXqwmTZpo+/bt8cM/LOmaUtTDmAikEyDww/WBAAIIIIAAAggggEAWAjwwkQUWTaMowAMEUVx15hwWAQI/YVlJ5oEAAggggAACCCAQeQHuX0X+EgAAgXgB7tdxPSCAQCaB+pIWSaoba9i9e3eNHTs203l8HQEEEEAAAQQQQACBwAr06NFD48aNi69/raSjdofhVwV2UhQeWgECP6FdWiaGAAIIIIAAAgggUAgBHpgohCp9hkiABwhCtJhMJXICBH4it+RMGAEEEEAAAQQQQCCsAty/CuvKMi8EchLgfl1ObJyEQOQEfi1pePysH374YfXr1y9yEEwYAQQQQAABBBBAIPwCw4cP19VXl29yGZuw/eP3kfDPnhkGUYDATxBXjZoRQAABBBBAAAEESibAAxMlo2fgYAjwAEEw1okqEUgmQOCH6wIBBBBAAAEEEEAAgZAIcP8qJAvJNBDwRoD7dd440gsCURCYJKlz/ETnzp2r5s2bR2HuzBEBBBBAAAEEEEAgIgLz5s3TSSedlDjbVyR1iQgB0wygQBACP+sk7ROz/eabb9SwYcMAUlMyAggggAACCCCAQNAFli1bph/96Efx01gvqU7Q50X9CHgowAMEHmLSFQJFFiDwU2RwhkMAAQQQQAABBBBAoFACBH4KJUu/CARSgPt1gVw2ikagJAJNJP1TUvXY6CeeeKJmzpyp6tXLP1WSwhgUAQQQQAABBBBAAAEvBLZt26ZWrVrp/fffj+9um6QfS1rgxRj0gUAhBIIQ+Jkn6X9jk582bZratm1bCAv6RAABBBBAAAEEEEAgrcA777yjdu3axbexf6tWetsHGBGIsAAPEER48Zl64AUI/AR+CZkAAggggAACCCCAAAL/ESDww5WAAAJxAtyv43JAAIFsBC6X9Hj8CRdccIHGjBmTTR+0RQABBBBAAAEEEEDAlwI9e/bU888/n1jbFZKe8GXBFIVAmUAQAj/2nXV+bMWeeuop/eIXv2ABEUAAAQQQQAABBBAousCf//xn/fKXv4wf1/6t2rPohTAgAv4V4AEC/65NFCursnsXtgckjZI0N4oAWc6ZwE+WYDRHAAEEEEAAAQQQQMCvAgR+/Loy1IVASQS4X1cSdgZFINACIyRdGT+D3/3ud7r33nsDPSmKRwABBBBAAAEEEIi2wPXXX6/77rsvEeExSX2jLcPsgyAQhMDPrZJuimG2bt1a7777bhBsqREBBBBAAAEEEEAgZAJt2rTRjBkz4mc1RNLNIZsm00EgHwEeIMhHj3MLIWChzOckvS7pdklTCzFISPok8BOShWQaCCCAAAIIIIAAAggQ+OEaQACBOAHu13E5IIBALgJ2H7Vd/Im33367Bg0alEtfnIMAAggggAACCCCAQEkF7rjjDg0ePDixhmmS2pe0MAZHwKVAEAI/x+x+1/QF8fN58803ddppp7mcIs0QQAABBBBAAAEEEMhf4K233tLpp5+e2FETSZ/m3zs9IBAaAR4gCM1Shmoi8yXZ39d2vFMW/Hk1VDP0ZjIEfrxxpBcEEEAAAQQQQAABBEouQOCn5EtAAQj4SYD7dX5aDWpBIDgCh5S9edJh8SXffffd6t+/f3BmQaUIIIAAAggggAACkRcYNmyYBgwYkOjwZVnY56vIAwEQCIEgBH4Mcqyk7jHRzp07a9KkSYEApkgEEEAAAQQQQACBcAh06dJFr7zySvxkxknqEY7ZMQsEPBPgAQLPKOnIQwG7n2D3FeKPD8qCP4mf93DYwHVF4CdwS0bBCCCAAAIIIIAAAggkFyDww5WBAAJxAtyv43JAAIFcBVpKekNSrfgO2OknV07OQwABBBBAAAEEECi2QIqdfTbtfqPQn0qaVex6GA+BXAWCEvjpJKnC05VDhgzRH/7wh1znzXkIIIAAAggggAACCLgWsF9eJPm3Z2dJk113QkMEoiHAAwTRWOcgzvJ9Sc2SFP4vSXdLGh3ESXlcM4Efj0HpDgEEEEAAAQQQQACBUgkQ+CmVPOMi4EsB7tf5clkoCoHACHQo+11YhefLfve73+nee+8NzCQoFAEEEEAAAQQQQCB6Atdff73uu+++xInbz8iWSXg1eiLMOMgCQQn8mLG9g/o58divv/66fvpTC9lxIIAAAggggAACCCBQGIE33nhDZ5xxRmLn4+N3oCzMyPSKQCAFeIAgkMsWiaK7SXopzUwXSBpaFvzZGQmRypMk8BPRhWfaCCCAAAIIIIAAAuETIPATvjVlRgjkIcD9ujzwOBUBBByBn0maIKnCM2YXXHCBnn76aVWvXh0mBBBAAAEEEEAAAQR8I7Bt2zZdcsklev755xNrsp+P7bmBl31TLIUg4FIgSIGfhpLsHXkbxOZWt25dTZgwQaeeeqrL6dIMAQQQQAABBBBAAAH3AtOnT1e3bt20du3a+JOWSzpR0jL3PdESgcgI8ABBZJY6kBP9QNKPM1S+WNKdkv4iaUcgZ5l70QR+crfjTAQQQAABBBBAAAEEfCVA4MdXy0ExCJRagPt1pV4BxkcgHAK204+9UXOt+OmceOKJeuKJJ9S8efNwzJJZIIAAAggggAACCARaYN68ebr88sv1/vsWN6hwbCp7Y2d29gn0Cke3+CAFfmyVekj6a/xy7bPPPk7op127dtFdRWaOAAIIIIAAAggg4LnAtGnTnLDP+vXrE/u2f5PaLzU4EECgsgAPEHBV+Fmgo6TJLgv8t6Rhkp6Q9L3Lc4LejMBP0FeQ+hFAAAEEEEAAAQQQKBMg8MOlgAACcQLcr+NyQAABrwRaShqz+82SDkvs8OGHH1a/fv28God+EEAAAQQQQAABBBDIWmD48OG6+uqrk533paSekmZl3SknIOATgaAFfozN3mn3xni/2rVra+zYserQwd5QggMBBBBAAAEEEEAAgfwEXn31VfXo0UMbN25M7Oiu3Q9+/z6/3jkbgVAL8ABBqJc3FJN7R1I22wTbrm4W/HlU0pZQCKSeBIGfkC8w00MAAQQQQAABBBCIjgCBn+isNTNFwIUA9+tcINEEAQRcCxwiaZSkSu/K3L17d91zzz1q3Lix685oiAACCCCAAAIIIIBAvgKLFy/WDTfcoHHjkr538zRJF0v6Kt9xOB+BUgoEMfBjXndIGpgIN2zYMOeblgMBBBBAAAEEEEAAgVwF7JcR/fv3T3b6UEmDcu2X8xCIiAAPEERkoQM8TftF9NQc6v9O0gOSHpS0IYfzg3AKgZ8grBI1IoAAAggggAACCCDgQoDAjwskmiAQHQHu10VnrZkpAsUUGCHpysQBq1Wrpttvvz3V79mKWR9jIYAAAggggAACCERAwHIDgwcP1vbt25PN9jFJfSPAwBQjIBDUwI8tzW2SBieu0UUXXaQnnnhCNWvWjMDyMUUEEEAAAQQQQAABrwQ2b96syy+/XKNHj07W5e2S/uDVWPSDQIgFeIAgxIsboqm9Ien0HOezTtJDku6TtDbHPvx6GoEfv64MdSGAAAIIIIAAAgggkKUAgZ8swWiOQLgFuF8X7vVldgiUUuBySQ9Lqp5YxPHHH6+BAwfKnuHiQAABBBBAAAEEEEDAawF7tmvo0KH6+OOPk3W9TdLVkp7welz6Q6BUAkEO/JjZrZJuSsQ77rjjnG1iu3TpUipXxkUAAQQQQAABBBAIkMArr7yi66+/Xp988kmyqodIujlA06FUBEopwAMEpdRnbLcCLSTNcts4RbuNkh6VdI+klXn25ZfTCfz4ZSWoAwEEEEAAAQQQQACBPAUI/OQJyOkIhEuA+3XhWk9mg4DfBJpIun/3/dbOyQpr0aKFrrvuOoI/fls16kEAAQQQQAABBAIqYEGfP/3pT5o9e3aqGbwi6beSFgR0ipSNQFKBoAd+bFLnlaXw6iTO8LLLLtOdd96p/fffn+VHAAEEEEAAAQQQQKCSwMqVK513GPt//+//JdOxXRzs3clehA4BBFwL8ACBayoallhgsqSOHtSwRZL9T+ROScs86K+UXRD4KaU+YyOAAAIIIIAAAggg4KEAgR8PMekKgeALcL8u+GvIDBAIgsCvJd0hqW6yYo8++mjZM1x9+vRRg2Ox3pgAACAASURBVAYNgjAfakQAAQQQQAABBBDwicDy5cs1cuRIPfnkk1q4cGGqqtZKGiTpEZ+UTRkIeCoQhsCPgRxdFvppl6hTr149J/Rz5ZVXegpHZwgggAACCCCAAALBFnjsscf0+9//XmvWrEk2kWllYZ+UPykGe/ZUj0DBBHiAoGC0dOyxwI8lfeBhn7Yt+F/Kfqn9lYf9FrMrAj/F1GYsBBBAAAEEEEAAAQQKKEDgp4C4dI1A8AS4Xxe8NaNiBIIqUF/SzZKuTjeB7t27q0ePHjrrrLNUu3btoM6VuhFAAAEEEEAAAQQKKLBx40a99NJLGjt2rMaNG5dppIcl3br736GrMjXk6wgEVSAsgZ+Y/58kXZtsMdq1a6cBAwaoS5cuQV0r6kYAAQQQQAABBBDwQODll1/WsGHDNG2aZXqSHg9Kus6DoegCgSgK8ABBFFc9uHN+SVI3j8vfsftNSUZLuk3SZx73XejuCPwUWpj+EUAAAQQQQAABBBAokgCBnyJBMwwCwRDgfl0w1okqEQiTwAmSbpB0caZJdezYUaeffrratm2rVq1aKcm/YTJ1wdcRQAABBBBAAAEEQiDwww8/aObMmXrnnXf05ptvasqUKW5mNUrSPZI+dNOYNggEWSBsgR9bi9MlDZXUMtnCdOrUSf3799dpp50W5HWjdgQQQAABBBBAAIEsBd566y0n6DN58uRUZ86SNFDSm1l2TXMEEPivAA8QcDUEScDrXX7i575L0ouShkj6JCAoBH4CslCUiQACCCCAAAIIIIBAJgECP5mE+DoCkRLgfl2klpvJIuArAQv+9JN0xe53XM/4fFq1atV04oknqmnTpjrmmGPUuHFjHXTQQWrQoIHq1aunWrVqydoQCvLVGlMMAggggAACCCCQUcDCPNu3b9emTZu0Zs0aLV++XF9//bUWL16sTz/9VB999JHef/99p42Lw37GfVzScII+LrRoEhqBjD9QBXimA8qCP1WSzcG2iLXgT8uWSXNBAZ42pSOAAAIIIIAAAgjEC8yaNcsJ+qTZ4tUeyragz93IIYBA3gI8QJA3YcE6sJ//99gdQLGfke01/s9uP1esc5LVU6ixm0tqUDD1/3T8t7Lgz/sFHiff7gn85CvI+QgggAACCCCAAAII+ESAB2F9shCUgYA/BcL8jIg/xakKAQTqS7p0947ovSXZmzBxIIAAAggggAACCCCQrcA/JT0j6S+SVmV7Mu0RCLpA2G/mHLX7IabbJF2QaqG6dOmivn37qlu3bkFfS+pHAAEEEEAAAQQQiBN46aWX9Nhjj2nSpEnpXJ6X9AdJi8BDAAFPBJIFfjIFNTJ93W9hlCDWG/af/T25eIvQif0P6XZJ7xVhrFyGIPCTixrnIIAAAggggAACCCDgQwECPz5cFEpCwD8C3Cfyz1pQCQJRFLB3ZT5Hkj2kdVwUAZgzAggggAACCCCAgGuBTyRN2B0aHy9pluuzaIhACAWicjPnVEn9y35gTLqMti2sBX+uuMJ2kuVAAAEEEEAAAQQQCKrA448/rhEjRjjbvaY57AfCYZKmB3We1I2ATwUSAz8+LZOyECiJwJSyNyV5tySjZx6UwE9mI1oggAACCCCAAAIIIBAIAQI/gVgmikSgVAJReUakVL6MiwAC7gWaSDpdUltJrXa/W/th7k+lJQIIIIAAAggggEAIBb6UNFPSO5LelLQghHNkSgjkJBC1mzlnlgV/zkil1bBhQyf407t3bzVu3DgnVE5CAAEEEEAAAQQQKK7A4sWL9cwzzzhBn2XLlqUb/I2yoM+rxa2Q0RCIjACBn8gsNRPNQsB29hkSgHcdIvCTxaLSFAEEEEAAAQQQQAABPwsQ+PHz6lAbAiUXiNozIiUHpwAEEHAt0FDSCZKOlXSkpEMk/UhSfUl1d/9+r6akapL4e8w1KQ0RQAABBBBAAAFfCNjvobfvfn5/s6S1klZJ+kbSV5I+kzRf0oeS0j7w5YuZUAQCJRKI6g9BZ+/+C+Pq3e/onjL4Y+vRrVs3J/hz/vnnl2h5GBYBBBBAAAEEEEAgncALL7zgBH0mTLANe9Ier0saLulvmRrydQQQyEuAwE9efAU5eZck+9hZ9hH7c+KrfT2Xr7npO1W/8Z930yZdjbmcb+c8XvZL40Lg27sODSp7F6JC9O91nwR+vBalPwQQQAABBBBAAAEESiSQJPAT1d8Jl2gFGBYBBBBAAAEEEEAAAQQQcC2Q+PtVfn5zTUdDBBBAAAEEoiEQ9X8ctJbUV9LF6Zbbdv2x4M/FF1+sE06wN5PgQAABBBBAAAEEECiVwIcffqhRo0Y5QZ8Mu/lYiaMkjZA0o1T1Mi4CEROwG9K5BkdyPc9N4CTXvnM9L5fwSb5hllRjEsJK/U3YU9JzBfgetW3Gb9j9JiPTC9B3Ibsk8FNIXfpGAAEEEEAAAQQQQKCIAgR+iojNUAgggAACCCCAAAIIIIBAfgIEfvLz42wEEEAAAQRCLxD1wE9sgRuXBX8s/LN3ulVv27atevTo4Xw0atQo9BcIE0QAAQQQQAABBPwgsHTpUo0dO9b5eOeddzKVtKEs5GNBn8WZGvN1BBBAAIFICtj9kI8kHefh7GfvDrz9QdKrHvZZzK4I/BRTm7EQQAABBBBAAAEEECigAIGfAuLSNQIIIIAAAggggAACCCDgrQCBH2896Q0BBBBAAIHQCRD4qbikNSVdKqm3pFMyrfaZZ55ZHv6pX79+puZ8HQEEEEAAAQQQQCALgVWrVpWHfF577TU3Z9qOCrajz58lbXFzAm0QQAABBCIr8HNJ4z2a/QeSbpI0waP+StUNgZ9SyTMuAggggAACCCCAAAIeCxD48RiU7hBAAAEEEEAAAQQQQACBwgkQ+CmcLT0jgAACCCAQCgECP6mX8WRJF5d91M202t26dXPCP507d9YBBxyQqTlfRwABBBBAAAEEEEgisGLFCr3yyitO0GfCBFfPTa8tC/k8I8l2VuBAAAEEEEDAjcA/JJ3opmGaNh9LulnSuN2vib+MybPrkpxO4Kck7AyKAAIIIIAAAggggID3AgR+vDelRwQQQAABBBBAAAEEEECgQAIEfgoES7cIIIAAAgiERYDAT+aVNCPb8cfCP2dmbi6deuqp6tixo/Nx8smWG+JAAAEEEEAAAQQQSCUwZ84cTZkyxfmYPn26W6jXy4I+tqNPGB6ydjtv2iGAAAII5C/QWdKkPLpZuPvcWySNCdn/gwj85HFRcCoCCCCAAAIIIIAAAn4SIPDjp9WgFgQQQAABBBBAAAEEEEAgrQCBHy4QBBBAAAEEEEgrQOAnuwvkcEk9yj5auTm1UaNGTvCnU6dOzuvee+/t5jTaIIAAAggggAACoRXYsGGDE+6ZPHmy87p06VK3c50paWzZxxduT6IdAggggAACCQIzJJ2Sg4r9v2dIWeB0Zw7n+/0UAj9+XyHqQwABBBBAAAEEEEDApQCBH5dQNEMAAQQQQAABBBBAAAEESi9A4Kf0a0AFCCCAAAII+FqAwE/uy3NcXPjnx267OeOMM8p3/znhhBPcnkY7BBBAAAEEEEAg0AIffvhh+S4+r79um/O4Pv5ZFvD5q6T5rs+iIQIIIIAAAskFfiLprSxxLJl6m6THszwvaM0J/ARtxagXAQQQQAABBBBAAIEUAgR+uDQQQAABBBBAAAEEEEAAgcAIEPgJzFJRKAIIIIAAAqURIPDjjfv/SuouqaOkk9x2edRRR5WHf2z3n2rVqrk9lXYIIIAAAggggICvBbZv314e8LFdfBYtWpRNvXMlTZY0XtI/sjmRtggggAACCGQQeFPSaS6Vlkm6U9Jjkra5PCfIzQj8BHn1qB0BBBBAAAEEEEAAgTgBAj9cDggggAACCCCAAAIIIIBAYAQI/ARmqSgUAQQQQACB0ggQ+PHe/eCy4I+FfzpJqu1mCAv7dOrUyQkAtWnTRs2aNXNzGm0QQAABBBBAAAHfCHzwwQd69913naDP5MmTZaEfl8fGsoDPFEn28W+X59EMAQQQQACBbAROkTTDxQkrJd0t6RFJW1y0D0sTAj9hWUnmgQACCCCAAAIIIBB5AQI/kb8EAEAAAQQQQAABBBBAAIHgCBD4Cc5aUSkCCCCAAAIlESDwU3j2M+MCQE3dDrfvvvuqdevWTvgn9rrHHnu4PZ12CCCAAAIIIIBAQQV27typGTNmOAGf2Ovq1auzGfOjsnCPBXxey+ZE2iKAAAIIIJCjwCRJndOcu07SXZIelLQ5xzGCfBqBnyCvHrUjgAACCCCAAAIIIBAnQOCHywEBBBBAAAEEEEAAAQQQCIwAgZ/ALBWFIoAAAgggUBoBAj/FdT+qLPxjO//YDkBV3Q5ftWrV8uBPLARUr149t6fTDgEEEEAAAQQQyEtgzZo1lQI+O3bsyKZPaxzbwWeypEXZnExbBBBAAAEE8hQ4UdI/UvSxXtIDku6XZH+O6kHgJ6orz7wRQAABBBBAAAEEQidA4Cd0S8qEEEAAAQQQQAABBBBAILwCBH7Cu7bMDAEEEEAAAU8ECPx4wphTJ9Xjdv6x8M+R2fbSrFkzZwegWADo0EMPzbYL2iOAAAIIIIAAAkkFlixZUiHg8/777+ci9VlcyMfCPtty6YRzEEAAAQQQ8EBgnKRzEvrZIulPku6RlNU2dR7U48cuCPz4cVWoCQEEEEAAAQQQQACBHAQI/OSAxikIIIAAAggggAACCCCAQGkECPyUxp1REUAAAQQQCIwAgR//LNUJkmznnzZlH/WzLa1x48YVAkAnnGBdciCAAAIIIIAAApkFPvzwwwoBn88//zzzSZVbrJL0btmHBXz+lUsnnIMAAggggIDHAk0lfRjX51ZJj0i6S9JKj8cKcncEfoK8etSOAAIIIIAAAggggECcAIEfLgcEEEAAAQQQQAABBBBAIDACBH4Cs1QUigACCCCAQGkECPyUxt3NqJbWsfBP67LXxm5Oim+z//776+STT9aJJ57ofNiOQEcccUS23dAeAQQQQAABBEImYGEe27Hngw8+cF7nzJmjlStzet55cVzAZ0bCw9QhU2M6CCCAAAIBFhgj6QJJ30t6QtJtklYEeD6FKp3AT6Fk6RcBBBBAAAEEEEAAgSILEPgpMjjDIYAAAggggAACCCCAAAK5CxD4yd2OMxFAAAEEEIiEAIGf4CzzoQkBoGa5lL7vvvtWCABZEOi4447LpSvOQQABBBBAAIEACHzyySdOqCc+4LN69epcK/8gIeCzJNeOOA8BBBBAAIEiCRwp6SNJIyUNkfR1kcYN4jAEfoK4atSMAAIIIIAAAggggEASAQI/XBYIIIAAAggggAACCCCAQGAECPwEZqkoFAEEEEAAgdIIEPgpjbsXo9ZLCADZbkB75NJxrVq1yncAiu0EZK9JfhmQS/ecgwACCCCAAAJFEPjhhx8qhHpiAZ9NmzblOvoOSbZrz7tlH/bnNbl2xnkIIIAAAgiUSKCzpAWSvijR+EEalsBPkFaLWhFAAAEEEEAAAQQQSCNA4IfLAwEEEEAAAQQQQAABBBAIjACBn8AsFYUigAACCCBQGgECP6VxL8SoFvax0E/rslf7s4WCcjqqVq2qZs2aVQgCWQhor732yqk/TkIAAQQQQAAB7wS2bt1aadeeDz74QDt2WEYn58O2/UkM+OzMuTdORAABBBBAAIGgCRD4CdqKUS8CCCCAAAIIIIAAAikECPxwaSCAAAIIIIAAAggggAACgREg8BOYpaJQBBBAAAEESiNA4Kc07sUa9QRJzSSdGPdaN5/BTzjhBCcI1LRpUx177LFq0qSJjjrqqHy65FwEEEAAAQQQSCOwaNEiLViwQPPnz9dHH30kC/Z8+OGH+ZrZTj0fSHo/7uPjfDvlfAQQQAABBBAItACBn0AvH8UjgAACCCCAAAIIIPBfAQI/XA0IIIAAAggggAACCCCAQGAECPwEZqkoFAEEEEAAgdIIEPgpjXspR7V0TnwAyP7cIJ+C9txzTyf4EwsAxf+5evXq+XTNuQgggAACCERCYNu2beWhHgv3xAI+9vr999/na/BtknDPZ/l2yvkIIIAAAgggEDoBAj+hW1ImhAACCCCAAAIIIBBVAQI/UV155o0AAggggAACCCCAAAIBFCDwE8BFo2QEEEAAAQSKKUDgp5ja/h3rkLgdgGJhoEO9KPfoo4+uEAaKhYLq1KnjRff0gQACCCCAQKAE1q1bVyHMY7v2WKhn4cKFXs1jSdmOPfG79/zbq87pBwEEEEAAAQRCLUDgJ9TLy+QQQAABBBBAAAEEoiRA4CdKq81cEUAAAQQQQAABBBBAIOACBH4CvoCUjwACCCCAQKEFCPwUWji4/R9QthNQ/G5AR3s1nUaNGpXvCBQLAdnrgQce6NUQ9IMAAggggEDJBL799lvFwjzxr0uXLvWyJksJvZ+we88KLwegLwQQQAABBBCIlACBn0gtN5NFAAEEEEAAAQQQCLMAgZ8wry5zQwABBBBAAAEEEEAAgZAJEPgJ2YIyHQQQQAABBLwWIPDjtWi4+7NteZpJ+rGkYyU1KXtt4NW099tvP2dHoKOOOkqNGzfW4YcfXv7asGFDr4ahHwQQQAABBPIWWLZsmb744gstXry4/HXRokXOjj3fffdd3v3HdfCtpPmSFpR9/Kss6LPOy0HoCwEEEEAAAQQiL0DgJ/KXAAAIIIAAAggggAACYREg8BOWlWQeCCCAAAIIIIAAAgggEAEBAj8RWGSmiAACCCCAQD4CBH7y0ePcmED9svBPLAAUCwMd7iVRzZo1K4WA4gNBtWrV8nI4+kIAAQQQiLjApk2bKgV6LOATC/ls3rzZa6HFcaGe+IDPKq8Hoj8EEEAAAQQQQCCJAIEfLgsEEEAAAQQQQAABBEIiQOAnJAvJNBBAAAEEEEAAAQQQQCAKAgR+orDKzBEBBBBAAIE8BAj85IHHqRkFasbtBBQLA8Veq2Q8O8sGBx54YMpA0CGHHJJlbzRHAAEEEIiCwFdffVW+Q0/ibj3ffmsb63h+7EwR6rGAj+cJIs+rp0MEEEAAAQQQCLMAgZ8wry5zQwABBBBAAAEEEIiUAIGfSC03k0UAAQQQQAABBBBAAIFgCxD4Cfb6UT0CCCCAAAIFFyDwU3BiBkgiYNddYgDI/ts+ahdCrFq1auVhoPhdgQ499FA1atRIFhbiQAABBBAIn4CFdpYuXaolS5Yk3a1n+/bthZr0xrJgT/xOPbE/J96sKVQN9IsAAggggAACCGQjQOAnGy3aIoAAAggggAACCCDgYwECPz5eHEpDAAEEEEAAAQQQQAABBCoKEPjhikAAAQQQQACBtAIEfrhA/CZwWFnw53BJjSXZa+zPdQtVbNWqVXXQQQc54R97jX0k/nf16tULVQL9IoAAAghkIbBt2zZ9/fXXzocFemJ/Tvzcjh07sug166ZrJH1R9rE47vVTSV9m3RsnIIAAAggggAACpRUg8FNaf0ZHAAEEEEAAAQQQQMAzAQI/nlHSEQIIIIAAAggggAACCCBQaAECP4UWpn8EEEAAAQQCLkDgJ+ALGLHy90sSAooPBFUptEeDBg3SBoIsKFSnTp1Cl0H/CCCAQKgF1q1bVyHAkyzQs3z58mIY7EwS6LGATyzc810ximAMBBBAAAEEEECgSAIEfooEzTAIIIAAAggggAACCBRagMBPoYXpHwEEEEAAAQQQQAABBBDwTIDAj2eUdIQAAggggEA4BQj8hHNdozqrZLsCxQJBBxQLZZ999km5Q1DDhg11wAEHaP/991fNmjWLVRLjIIAAAr4Q2LJli1asWOF8LFu2LGWoZ/369cWsd0WGUE8xa2EsBBBAAAEEEECglAIEfkqpz9gIIIAAAggggAACCHgoQODHQ0y6QgABBBBAAAEEEEAAAQQKK0Dgp7C+9I4AAggggEDgBQj8BH4JmYBLgX0kJQsENZJ0kCTbPaiox957710e/omFgOw1/s8WDIp9rmrVqkWtj8EQQACBTAI7duxwwjsrV64sD/LE/pzscxs2bMjUZSG+brvwfC1padzOPPG79BQ1XVSICdInAggggAACCCDgkQCBH48g6QYBBBBAAAEEEEAAgVILEPgp9QowPgIIIIAAAggggAACCCDgWoDAj2sqGiKAAAIIIBBNAQI/0Vx3Zl1ZwLbbseBPLABkf47/iH2+ZHb77rtvhTBQqmCQhYTsgwMBBBDIRcCCOulCO/EBn9WrV+cyhJfnxII89hr/YeGe2H9v9nJA+kIAAQQQQAABBEIsQOAnxIvL1BBAAAEEEEAAAQSiJUDgJ1rrzWwRQAABBBBAAAEEEEAg0AIEfgK9fBSPAAIIIIBA4QUI/BTemBHCI2DfL8kCQYmfq1HqKVepUsUJ/cR2B7KwUN26dVWvXr0Kr8k+V7169VKXz/gIIJCnwLZt27R27VqtWbMm7au1sdCOhXhiQZ5du3blObonp29JE+CJBXks1JN408OTwekEAQQQQAABBBCIqACBn4guPNNGAAEEEEAAAQQQCJ8AgZ/wrSkzQgABBBBAAAEEEEAAgdAKEPgJ7dIyMQQQQAABBLwRIPDjjSO9IBAvUD/F7kC2Y1ADSQdIsi14fJmsqVWrVqVgkJugkIWH9tlnH64EBBDwSGD9+vUVwjpuAzwW8tm0aZNHVXjezTZJKyWtkLQ8Tahnlecj0yECCCCAAAIIIIBAJgECP5mE+DoCCCCAAAIIIIAAAgERIPATkIWiTAQQQAABBBBAAAEEEECg8pvd8kwvVwUCCCCAAAIIVBDgHwdcEAiUTqBeXPgnFgKy11R/Ll2lLkeuWrVqpR2ELARUu3Zt58PCRG5eY21q1qzpcmSaIVB6gc2bNztBm40bNzofsT9nerW2sXBPfKhnx44dpZ+UuwosvGMfsSBP/J9jn4u9rnHXJa0QQAABBBBAAAEESiBA4KcE6AyJAAIIIIAAAggggEAhBAj8FEKVPhFAAAEEEEAAAQQQQACBggiww09BWOkUAQQQQACB8AgQ+AnPWjKT8AukCwMlhoTqhoGjSpUqWQWEUoWJ9tprL+25556qXr2685r4keQXX2HgYw5lAj/88IO+//77Sh/btm1zPrd169aswjmpAjy7du0Ki7mFcpKFd1IFeRJvPITFgXkggAACCCCAAAJREyDwE7UVZ74IIIAAAggggAACoRUg8BPapWViCCCAAAIIIIAAAgggED4BAj/hW1NmhAACCCCAgKcCBH485aQzBHwjUF3S/mW7BVkYyAJAtqNQ/Guyz1mbPXwziyIVkhgEShUMigWFcvm6nWMBJvvYY489yv+c6b+zaZvYV6pzjdXCKTt37nReYx/x/53ua16eGwvdxAdykn0un69bfxE8bHugtWUfFuCxP6d7jd+JJ5JgEbxGmDICCCCAAAIIIJAoQOCHawIBBBBAwJcCCxcu1G9+8xtNnjzZuY/VqlUr3XvvvWrTpo0v66UoBBBAwA8CBH78sArUgAACCCCAAAIIIIAAAgi4EiDw44qJRggggAACCERXgMBPdNeemSOQSmDvJOGgxLBQ7L8TQ0O1YEUAAc8ENqYJ7WQK8GzwrAo6QgABBBBAAAEEEIiKAIGfqKw080QAAQQCJDB79mx17NhRa9farZD/HvbGNy+88IJ69OgRoNlQKgIIIFA8AQI/xbNmJAQQQAABBBBAAAEEEEAgTwECP3kCcjoCCCCAAAJhFyDwE/YVZn4IFFegWpKwkAWIakuyMFD8q5vP1Shu+YyGQF4CWyRZSGdTitd0X7OATuKOPOy0k9dycDICCCCAAAIIIIBAlgIEfrIEozkCCCCAQGEF1q1b54R9Zs2alXSgI488Um+++aYOPvjgwhZC7wgggEAABQj8BHDRKBkBBBBAAAEEEEAAAQSiKkDgJ6orz7wRQAABBBBwKUDgxyUUzRBAoCQCe2QRFooFipIFifaUVF2SvSb7KMnkGLRoAvaD8fdJPixQE/t8LiGdxHN2Fm1GDIQAAggggAACCCCAgPcCBH68N6XHCAps3LhRXbt21dSpUws++7vuuksDBgwo+DgMgECpBObMmaP27dtryxZ7j5Xkx6RJk9S5c+dSlci4CCCAgG8FCPz4dmkoDAEEEEAAAQQQQAABBBBIFCDwwzWBAAIIIIAAAmkFCPxwgSCAAAL/CQGlCwRl+nq6c2Nfs9cqZR8WZEr2Z/tc/Nfy/e9Ufdma75JkARV7jX2k++9s2ib2ne7c+NCNhW8S/ztZUCf2uXRt47/GTjl8lyOAAAIIIIAAAgggkFmAwE9mI1ogkFFg69ateuihh7Ro0SKnre1Q8vbbb2vFihUZz03XoEqVKjrkkEPUokUL1alTx2l6zjnnEHTIS5WT/S4wYcIEnXXWWWnLJPjm91WkPgQQKJUAgZ9SyTMuAggggAACCCCAAAIIIJC1AIGfrMk4AQEEEEAAgWgJEPiJ1nozWwQQQAABBBBAAAEEEEAAAQQQQCCZAIEfrgsECijw6aef6oorrtC0adOyGsXCDnfeeaeOPfZYJXlwN6u+aIxA0ATmzZundu3aafPmzSlLZ4efoK0q9SKAQLEECPwUS5pxEEAAAQQQQAABBBBAAIG8BQj85E1IBwgggAACCIRbgMBPuNeX2SGAAAIIIIAAAggggAACCCCAAAJuBAj8uFGiDQJ5CGzZskVXXXWVRo4cmbEX29HnySefVJ8+fQj6ZNSiQVgFNm7cqK5du2rq1KlJp3jkkUfqzTff1MEHHxxWAuaFAAII5CxA4CdnOk5EAAEEEEAAAQQQQAABBIotQOCn2OKMhwACCCCAQMAECPwEbMEoFwEEEEAAAQQQQAABBBBAAAEEECiAAIGfAqDSJQKJAm52LLFzBg8erCFDhhD24RKKvMDs2bPVsWNHrV27toKFheJeeOEF9ejRI/JGACCAAALJBAj8cF0ggAACCCCAAAIIIIAAAoERIPATzoLc5QAAIABJREFUmKWiUAQQQAABBEojQOCnNO6MigACCCCAAAIIIIAAAggggAACCPhJgMCPn1aDWkIrsGbNGnXo0EFz585NOceaNWtq2rRpat68eWgdmBgC2QgsXLhQv/nNbzR58mTt2rVLrVq10r333qs2bdpk0w1tEUAAgUgJEPiJ1HIzWQQQQAABBBBAAAEEEAi2AIGfYK8f1SOAAAIIIFBwAQI/BSdmAAQQQAABBBBAAAEEEEAAAQQQQMD3AgR+fL9EFBgGgR07dqhnz54aO3Zsyuk0btxYM2bMUIMGDcIwZeaAAAIIIIAAAiUQIPBTAnSGRAABBBBAAAEEEEAAAQRyEyDwk5sbZyGAAAIIIBAZAQI/kVlqJooAAggggAACCCCAAAIIIIAAAgikFCDww8WBQJEE+vTpo6effjrlaO3bt9fEiRNVu3btIlXEMAgggAACCCAQNgECP2FbUeaDAAIIIIAAAggggAACIRYg8BPixWVqCCCAAAIIeCFA4McLRfpAAAEEEEAAAQQQQAABBBBAAAEEgi1A4CfY60f1ARK4++67deONN6asmMBPgBaTUhFAAAEEEPCpAIEfny4MZSGAAAIIIIAAAggggAAClQUI/HBVIIAAAggggEBaAQI/XCAIIIAAAggggAACCCCAAAIIIIAAAgR+uAYQKJJApsBPjx49NGbMGFWtWrVIFTEMAggggAACCIRNgMBP2FaU+SCAAAIIIIAAAggggECIBQj8hHhxmRoCCCCAAAJeCBD48UKRPhBAAAEEEEAAAQQQQAABBBBAAIFgCxD4Cfb6UX2ABDIFfi655BKNHDkyQDOiVAQQQAABBBDwmwCBH7+tCPUggAACCCCAAAIIIIAAAikFCPxwcSCAAAIIIIBAWgECP1wgCCCAAAIIIIAAAggggAACCCCAAAIEfrgGECiSAIGfIkEzDAIIIIAAAhEWIPAT4cVn6ggggAACCCCAAAIIIBA0AQI/QVsx6kUAAQQQQKDIAgR+igzOcAgggAACCCCAAAIIIIAAAggggIAPBQj8+HBRKCmcAgR+wrmuzAoBBBBAAAE/CRD48dNqUAsCCCCAAAIIIIAAAgggkFaAwA8XCAIIIIAAAgikFSDwwwWCAAIIIIAAAggggAACCCCAAAIIIEDgh2sAgSIJEPgpEjTDIIAAAgggEGEBAj8RXnymjgACCCCAAAIIIIAAAkETIPATtBWjXgQQQAABBIosQOCnyOAMhwACCCCAAAIIIIAAAggggAACCPhQgMCPDxeFksIpQOAnnOvKrBBAAAEEEPCTAIEfP60GtSCAAAIIIIAAAggggAACaQUI/HCBIIAAAggggEBaAQI/XCAIIIAAAggggAACCCCAAAIIIIAAAgR+uAYQKJIAgZ8iQTMMAggggAACERYg8BPhxWfqCCCAAAIIIIAAAgggEDQBAj9BWzHqRQABBBBAoMgCBH6KDM5wCCCAAAIIIIAAAggggAACCCCAgA8FCPz4cFEoKZwCBH7Cua7MCgEEEEAAAT8JEPjx02pQCwIIIIAAAggggAACCCCQVoDADxcIAggggAACCKQVIPDDBYIAAggggAACCCCAAAIIIIAAAgggQOCHawCBIglEKfCzdetWvf322xo/frymTp2qxYsXa/v27eXS9erV09FHH63u3bvr5z//uY466igleUDZs5VZt26dpk2bpokTJzr1rFixQmvWrKnQv9V0wAEHqH379uratavatWunOnXqeFZDYkdffPGFbr/9dv3lL3/Rrl279NJLL6lbt26Vxvvhhx80e/Zs3XbbbXr11Vcdx2rVqqlXr1668cYbdcwxx7iu8bvvvtOTTz6pe++9VytXrtRdd92lAQMGpD3fzvnb3/6mJ554Qv/4xz/K19G8OnTooGuvvVYtW7bUHnvs4bqObBsm1n3JJZdo5MiR2XZTqf3OnTs1a9Ysx3by5Mk65JBDNHPmTDVs2DBl33bO3Llz9ec//1kTJkzQN99847StUqWKjj/+ePXp00eXXnqp9ttvv7zrc9uBXd92bdg6Wf3//ve/k36/dezYUT179nS+9wq5Xm7rph0CCBRGgMBPYVzpFQEEEEAAAQQQQAABBBAogACBnwKg0iUCCCCAAAJhEiDwE6bVZC4IIIAAAggggAACCCCAAAIIIIBAbgIEfnJz4ywEshaIQuDn008/1e9//3sn6JPNccQRR2jo0KHq0aOHZ0GEWFDmlltuccIcuRydOnWSnd+iRQtPAkkW1rFaLGAyZ86cCiUlC/x8++23+vWvf53S04I/zz77rM4999yU9SWGWuIHTRf4Wb9+vQYPHqzhw4c7gaR0h63fc889p5NPPjkX5qTn2PrNnz9f9n3zzDPPVKgh38BPYoAoVkC6wI/V89Zbb6lfv35asGBBxnlef/31GjJkiGrUqJGxbS4NrJ4PP/zQCWxle33vv//+svr69u2rffbZJ5fhOQcBBHwsQODHx4tDaQgggAACCCCAAAIIIIBARQECP1wRCCCAAAIIIJBWgMAPFwgCCCCAAAIIIIAAAggggAACCCCAAIEfrgEEiiQQ5sBPpmCKW2ILjFi4w3YgyedYvXq1E2Z48cUXK3VTq1YtnXHGGc5uPhaGseDNxx9/nDbUYju2PPzww7Jzczlsx5U//vGPevTRR7Vly5akXSQGfizsYjsN2e5I6Y6aNWvqzTffdHbZiT82bdrkzP/mm2/WV199lbSLZIEfC5K88MILuuKKK2ShH7eHhY/GjBnj7NqUzxGr23Y/+vzzz5N2lUvgJxYgsjmPGjUqab+pAj+5Xt8WGDMTr3eKSlWPBXlsxyXbNct2GNq4caNee+013X///UktLewzYsQInX/++Z4F7fJZe85FAAFvBAj8eONILwgggAACCCCAAAIIIIBAEQQI/BQBmSEQQAABBBAIsgCBnyCvHrUjgAACCCCAAAIIIIAAAggggAAC3ggQ+PHGkV4QyCgQ1sCPhU0uuOACrVq1qtygWbNmGjhwoE4//XQneGBhi5UrV2rSpElpAyjWgQVYLHDys5/9LKNpsgapgjIHH3ywnnzySaemPfbYo8KpFjJ56KGHdNNNN8l24Ul2/PSnP9XYsWNdhzfS7eaTrP/4wM+SJUt05plnatGiRa4MLJD01FNPOW1T7YqTrKPEwI+FkQYNGqQHHnjA1biJjerWraspU6Y4OyJle9juULbLU+JuPsn6ySbw4yZAFBsjWeDHAmG285SFtnI5Lr/8cmeXJAtEeXGkqufWW2/VDTfckHRHIQu2Pf/887JaNm/enHMZ//M//6OXX35ZjRo1yrkPTkQAgcILEPgpvDEjIIAAAggggAACCCCAAAIeCRD48QiSbhBAAAEEEAirAIGfsK4s80IAAQQQQAABBBBAAAEEEEAAAQTcCxD4cW9FSwTyEghb4MdCPCNHjtRll11WvjuOhXWeeOIJJwCUGKqJ4Vn4wAIQ119/fcpwTa67xXzwwQc666yzKoUzjjrqKGenk0MPPTTtGs6YMcMJGq1duzZpu8GDB2vIkCFK8jB1efvvvvvOCRbde++9TsjJ7REL/Kxbt84JmLzxxhtuT1Xbtm3Vu3dvDRs2LOWuOMk6iw/82K5IF154oV599VXX4yZraEGlcePGqXbt2hn7sWth8uTJsrCKBVncHm4CP9kEiGLjxgd+7Pr+61//ql69eqW8Tt3UW6VKFY0fP965LvM9Xn/9dZ133nmVrk/7u8XCPumuSxs70/WdqT77/p42bZqaN2+eqSlfRwCBEgoQ+CkhPkMjgAACCCCAAAIIIIAAAtkJEPjJzovWCCCAAAIIRE6AwE/klpwJI4AAAggggAACCCCAAAIIIIAAApUECPxwUSBQJIEwBX4sDGG78Fx00UXlYZ/GjRtr4sSJOvbYY12JpgovxE7OdrcYC9p07ty5UnDEHny2nYU6derkqi7bYebiiy9O2tZqeuedd9S0adOUfdm8OnTo4IQvGjZsqG3btrkK/ljgx2rs16+fE5qyo169es75tktNuqN9+/bOzi0WmrFzLGzz7bffZgyqxAI/FvY599xz9dZbb5UPY6GrLl26qHXr1rK1/f77753QlK277QSU7njuuefUs2fPjN4WburYsaNmzZqVVd1uAj9jxoxxAkwWuHG7DrHAz4EHHljp+rbJHHPMMbKdnsxkzz331OLFi2VztaBZuqNly5bOzkd16tTJaJKqwezZsx2rxDCa7e70+OOPu95BaMSIEbrqqqtyqoPAT05snIRA0QUI/BSdnAERQAABBBBAAAEEEEAAgVwFCPzkKsd5CCCAAAIIRESAwE9EFpppIoAAAggggAACCCCAAAIIIIAAAmkECPxweSBQJIEwBX4snHLOOeeUh32yDefEyJ9//nknlGEBomSH7VwzYcIEV0GJVL4nnXSSs2uNBWHcHGvWrHECO3Pnzk3a/Oabb9Ytt9ySsisL5yxfvtzZTSi2y9H8+fPVtWtXJyCS6jBTczBXO+6//35dffXVzp/N6fLLL3dCPckOC+7Yrko2x1ioxEI511xzjbPbUKrDzuvbt2+FHYWOOOIIZ3ci2+nIQj+Jx/r1653AyOjRo1P2a8EU29WmRo0aGcm//PLLrOt2E/hJtg6ZdriJBX6s3fnnn19+fZvRwIEDdfDBB1eaj62ZXV8WcEq1M1S2obPEQVasWKHTTz9dH3/8cYUv5RLA2bhxo3MtTp06NenaxAJjyb542mmn6cEHH3T1/Zhx4WmAAAIFEyDwUzBaOkYAAQQQQAABBBBAAAEEvBYg8OO1KP0hgAACCCAQMgECPyFbUKaDAAIIIIAAAggggAACCCCAAAII5CBA4CcHNE5BIBeBsAR+lixZojPPPFOLFi0qZxg1apR69+6dNYuFUixYYTsDpTpiu9Ck69wCNj/5yU+0YMGCSs1s9xvr33a9cXsMGjRIQ4cOTdrcdr0ZO3as9tprL7fdOe1iO86kOsl2afnTn/7khDrsWrnhhhucXYJix8KFC51QT+JuMrbjjNWTbPeYjz76SBaaShVEGTx4sCxwY7sa2U44d9xxh6677rqMQR0LjXTv3t3Z8SfZkUsQJb4fC0a1adPG2aUo2eEm8JPsPAvnWAhq+PDhSfu1wM9tt93mGJhZs2bN9Oyzz+q4447LuNaJIbjEE2wnnqeeeqrCmmbsVHJCYDfddJNuv/32Ss1zvRYnT57s7N6ULGhn39vjxo3L6vvFzTxogwACxRMg8FM8a0ZCAAEEEEAAAQQQQAABBPIUIPCTJyCnI4AAAgggEHYBAj9hX2HmhwACCCCAAAIIIIAAAggggAACCGQWIPCT2YgWCHgiEIbAz44dO5zAxIgRI8pNcgnUxIOmCx9YuyZNmujtt99WgwYNUq7D9OnTZbuPWH2JRy71WeChR48eScfLdsegWCeZQiyNGzd2dgCynXwskJJsd53t27fr73//u7MDz9atW3XFFVfoF7/4RcqAzoYNG5xgh/kkO+yhcAt91K9f39lFyHaRcXu89957Tshq27ZtSU+xEFGvXr3cdlehne3Oc/bZZ+uNN95Ien6ugR/rLN3a2tdjJhbQefjhh1WrVi1Xc7Br7+KLL3aCXcmOXK8bC4CZ86pVqyp1awEt23ko28P6su+LTz75JOmpzz33nLNjEQcCCARTgMBPMNeNqhFAAAEEEEAAAQQQQCCSAgR+IrnsTBoBBBBAAAH3AgR+3FvREgEEEEAAAQQQQAABBBBAAAEEEAirAIGfsK4s8/KdQBgCP8lCHvmGA2x3ntatWzthl1RHpjEmTJigs846K+npuQR+5s2bp3bt2mnz5s2V+rRdYGbOnKmGDRtmdY0tW7ZMrVq10ldffZXyPAs32a45jRo1yqrvVI0tzGM7L40ePTplfxY0sh2Qjj322KzGXLdunTp27KhZs2YlPc+CYQ8++GBWfcY37tOnj55++umk5+cT+JkzZ44TdrHdpVIdN998s2yXp2Shq3QTSreL07777usEr7J1vuWWW3TrrbcmHdZ2FerWrVtOxtdee60eeuihpOfauo4fPz7jTk85DcxJCCBQcAECPwUnZgAEEEAAAQQQQAABBBBAwCsBAj9eSdIPAggggAACIRUg8BPShWVaCCCAAAIIIIAAAggggAACCCCAQBYCBH6ywKIpAvkIBD3wk2wHkwMPPFDvvvuuLDSS62E71dhuOpMmTUrZhX3dwhRVq1ZN2sbrwE+63XgOOuggJ/CTbSgn064qNrFRo0Y5AR0vj3TBmVzDPrH60oVGLrroItkuP0kePHc1vV/96ld68sknk7bNJ/CTLsxlg+Ua9rFz58+fr1NPPVWrV6+uVHeNGjU0depUnXzyya7mb402btyorl27OuclHjVr1tS0adPUvHlz1/3FN0y301G+fedUECchgIBnAgR+PKOkIwQQQAABBBBAAAEEEECg0AIEfgotTP8IIIAAAggEXIDAT8AXkPIRQAABBBBAAAEEEEAAAQQQQAABDwQI/HiASBcIuBEIeuAnWZihS5cuGjt2rPbaay83BCnbpAt32EmHHnqoEyyysE2yI13QomfPnk6QJlVYKFl/6XbjyTUMkS68YTXkshORG/R0gZ+77rpLAwYMcNNN0jaPPfaY+vbtm/Rr+c4n3fdLoQI/ue7eFAPIFOrKdkeedNd1rtdhrNZMwScLa/Xq1Svna4MTEUCgdAIEfkpnz8gIIIAAAggggAACCCCAQJYCBH6yBKM5AggggAACURMg8BO1FWe+CCCAAAIIIIAAAggggAACCCCAQGUBAj9cFQgUSSDogZ9k4Y6BAwfqjjvuyFswk02m3VFs96FrrrlGI0aMqFBL9erV9frrr6tt27ZZ1ViKwI8Fp7p3755VnW4aDx06VIMGDUraNN/Aj9c7K8UXWajAz9KlS9WqVSt9/fXXlUzyDfxkCnVlG/ixa7dDhw764YfEZz+kfAM/6a5xg/Hqe9vNNUobBBDwVoDAj7ee9IYAAggggAACCCCAAAIIFFCAwE8BcekaAQQQQACBMAgQ+AnDKjIHBBBAAAEEEEAAAQQQQAABBBBAID8BAj/5+XE2Aq4FMoVa8tm1xHUROTbcunWrevTooUmTJlXowQI2V155ZY69/ve0+++/X7/73e/S9pMpELNlyxYNGzZM5mx/Pv744zV8+HBn55xsj1IEfrINg7idU7rrLt/AT7pdYk499VTnetl7773dllqhXaECP+nWNt/Aj00g3Y5Kma7hRKh0gap8Az9r1qxxwkRz585Nuj5+/vsopwuKkxCIkACBnwgtNlNFAAEEEEAAAQQQQACBoAsQ+An6ClI/AggggAACBRYg8FNgYLpHAAEEEEAAAQQQQAABBBBAAAEEAiBA4CcAi0SJ4RAIcuDHdkNp06aNlixZUrLFyDeckk3hBH7caaUL/OQbnglj4Cfba7iQgZ9MuxER+HH3PUArBPwoQODHj6tCTQgggAACCCCAAAIIIIBAUgECP1wYCCCAAAIIIJBWgMAPFwgCCCCAAAIIIIAAAggggAACCCCAAIEfrgEEiiQQ5MDP9OnTddppp2nHjh1F0qo8TLZhiVwK3bRpk1588UXZWJ9++mnSLnLdWSVTwCJsO/wQ+Mn/Gk4X+LHebQelzp0753KpK9P1SOAnJ1ZOQsAXAgR+fLEMFIEAAggggAACCCCAAAIIuBEg8ONGiTYIIIAAAghEWIDAT4QXn6kjgAACCCCAAAIIIIAAAggggAACZQIEfrgUECiSQJADP+PGjVOPHj0qSZ155pk67LDDiiJ4zjnn5BxuSFfgzp07NWvWLN1xxx2aPHmydu3alXY+BH7+y8MOP5UvlT59+ujpp59Oeg1lG1qbM2eO2rdvry1btiTt75lnnlGvXr1y+v7LFPi55ppr9OCDD+bUNychgEBpBQj8lNaf0RFAAAEEEEAAAQQQQACBLAQI/GSBRVMEEEAAAQSiKEDgJ4qrzpwRQAABBBBAAAEEEEAAAQQQQACBigIEfrgiECiSQJADP6lqL9SuNMVYkvXr12vEiBG69957tXLlygpDHnDAAVq1alXS8A+Bn/9SEfipfKV6Gfj5+uuv1aZNGy1ZsiTpt0Q+oZwNGzaoS5cust27kh35hImK8f3LGAggkFqAwA9XBwIIIIAAAggggAACCCAQGAECP4FZKgpFAAEEEECgNAIEfkrjzqgIIIAAAggggAACCCCAAAIIIICAnwQI/PhpNagl1AJBDvz86le/0pNPPllpfSwwc+WVVwZq3T799FMNHTpUFmiI382nSpUq6t27twYMGKA6deqodevW+uqrryrNjcDPf0kI/FS+9L0M/OzYsUM9e/bU2LFjk36P2e4/EydOVO3atbP+Hly2bJlatWqV9BqvW7eu3nnnHTVt2jTrfjkBAQRKL0Dgp/RrQAUIIIAAAggggAACCCCAgEsBAj8uoWiGAAIIIIBAVAUI/ER15Zk3AggggAACCCCAAAIIIIAAAggg8F8BAj9cDQgUSSDIgZ9UIYa77rrLCcj4/fjhhx80e/Zs/d///Z9mzpxZodz9999fgwYNkoWaatWq5XwtXRiCwM9/+Qj8VL7yvQz8WO9jxozRhRdemPRbLNdr0TqbM2eOLDC0ZcuWSn137NhR48ePV40aNfz+rU19CCCQRIDAD5cFAggggAACCCCAAAIIIBAYAQI/gVkqCkUAAQQQQKA0AgR+SuPOqAgggAACCCCAAAIIIIAAAggggICfBAj8+Gk1qCXUAmEM/FxzzTV68MEHfbtuFvT58MMPnV2IEoM+TZo0kQWWunbtqj322KPCHAj8uFtSAj+VnbwO/Hz33Xfq3LmzE9BJdgwePFhDhgxRkgf80y7iY489pr59+1ZqY/1MmjRJnTp1cncR0AoBBHwnQODHd0tCQQgggAACCCCAAAIIIIBAKgECP1wbCCCAAAIIIJBWgMAPFwgCCCCAAAIIIIAAAggggAACCCCAAIEfrgEEiiQQxsBPly5dNHbsWO21115FUnQ/zNKlS3Xttdc6O5XEH/vss49GjBih888/v1LQJ9aOwI87ZwI/lZ28DvzYCC+99JLOOecc7dq1q9KADRs21LRp03TkkUe6WzTJ2dXH+psyZUqlc8477zw9++yzqlatmuv+aIjA/2fvXmAuq8q7gT8Bh3ArwwgFqUWsAlowthEG8IIKjIgjQgBFQKAkqKFBsCJ2KER7kZvy4Q0oRarpFFRKy0WwwIDIvUDBfLUpxIDWKFIKogyUiwXBz3XCyzfMeztn73P2Xmvv30mIhtl7rWf9nj0kK1n/LAJ5CQj85NUP1RAgQIAAAQIECBAgQGAOAYEfnwcBAgQIECAwp4DAjw+EAAECBAgQIECAAAECBAgQIEBA4Mc3QKAhgS4GfrbZZpu44YYbYuONN25Icf5p0q0+F154YXz4wx+Oxx577EUvHHrooXHGGWdECv3M9RP4md85PSHwM91pEoGfX/3qV5Fu00pBtZl+hx12WHz5y18eOqQzW4Boq622imuuuSa22GKL4T4ATxEgkKWAwE+WbVEUAQIECBAgQIAAAQIEZhIQ+PFdECBAgAABAnMKCPz4QAgQIECAAAECBAgQIECAAAECBAR+fAMEGhLoYuBnnXXWGQR+Fi9e3JDi3NOkm0tOOOGE+PznP/+iB9dYY4344he/GEceeWTMcBB62qACP8O1U+BnutMkAj9plieeeCKOOOKIOP/882dsTvrvyyc+8Yl5v+8f/OAHkW7muvfee180zuabbz64SegP//APh2u+pwgQyFZA4Cfb1iiMAAECBAgQIECAAAECqwsI/PgmCBAgQIAAgTkFBH58IAQIECBAgAABAgQIECBAgAABAgI/vgECDQmUHPg5+uijBzfjzPQ79dRTY9myZQ0pzj7NbIGIFPb5yle+EimIMUzYJ80g8DNcOwV+pjtNKvCTZpot0DZVxcc+9rE46aSTIgXxVv+lm6+uu+66SLcB3XfffS/649e+9rVx8cUXx+///u8P13hPESCQtYDAT9btURwBAgQIECBAgAABAgRWFRD48T0QIECAAAECcwoI/PhACBAgQIAAAQIECBAgQIAAAQIEBH58AwQaEsg98HPmmWfGWWedFZdffnlsueWWL1KZq/Ydd9wxVqxYEQsXLpyI5IMPPhh/+qd/Ori5Z+utt55xjmeeeWZwe8+555477c8/9KEPDda1YMGCoesT+BmOSuBnutMkAz9ptqngzoc//OH44Q9/OK2ADTbYYHAT0H777Rfp1p6nn346brrppkHo7frrr5/2/Ec+8pFBSCi950eAQDcEBH660UerIECAAAECBAgQIECgFwICP71os0USIECAAIHqAgI/1e28SYAAAQIECBAgQIAAAQIECBDoioDAT1c6aR3ZC+Qc+Hn00Ufjne98Z2y44YZxySWXTLshJIWA9tprrxmN08HiK664IvbYY4+J9OCyyy6LvffeO04//fQ45phjZpzj/PPPj0MOOWTan2288caDkMO22247Um0CP8NxCfxMd5p04GdqxhtvvHHwdy7d+jPqL916tc8++wyCPq95zWtGfd3zBAhkLiDwk3mDlEeAAAECBAgQIECAAIH/LyDw42sgQIAAAQIE5hQQ+PGBECBAgAABAgQIECBAgAABAgQICPz4Bgg0JJBz4Ofiiy+O9773vXHKKafEsmXLpol873vfi5133jn+53/+Z0atPffcMy688MJpQaG6tCnMkIIJV1999eCfJUuWTBvyoYceil133TXuuuuuaX+Wbjm54IIL4iUveclIpQj8DMcl8DPdadKBn3TDzz/90z/FBz7wgUg3W+27775x4oknRurFlVdeGf/yL/8SP/nJT+K55557obhFixbFK17xisHfk6VLl8Zb3vKWWHvttYdrsqcIEChOQOCnuJYpmAABAgQIECBAgACB/goI/PS391ZOgADrkvIRAAAgAElEQVQBAgSGEhD4GYrJQwQIECBAgAABAgQIECBAgACBTgsI/HS6vRaXk0CugZ/HH388UmDnjjvuiHRryHbbbTeN7ZFHHondd9897rzzzllJzzvvvDj44IPHSn7NNdcMbjHZfPPN45ZbbomXv/zl08ZPgZ4DDzxwxnnnuhVorkIFfoZro8DPdKdJBn5S2Gf58uVx+OGHDwI9u+22W1x00UWxcOHC4RrmKQIEeiEg8NOLNlskAQIECBAgQIAAAQLdEBD46UYfrYIAAQIECExMQOBnYrQGJkCAAAECBAgQIECAAAECBAgUIyDwU0yrFFq6QK6Bn6nbfXbYYYdYsWLFrOGBo48+Os4444xZ27DhhhsO3k/jjOM3FUS64YYb4oADDogUKJrppp656rrsssviPe95z8jlCPwMRybwM91pUoGfFPY566yz4qMf/egg7LPVVltFCsRtscUWwzXLUwQI9EZA4Kc3rbZQAgQIECBAgAABAgTKFxD4Kb+HVkCAAAECBCYqIPAzUV6DEyBAgAABAgQIECBAgAABAgSKEBD4KaJNiuyCQI6Bn4ceeih23XXXuOuuu+LP//zP4y/+4i9mpb7qqqti6dKlkYIHs/3GFUJIc5x22mmxbNmywVTf/OY3Y6+99po27RNPPBF77713XHvttTOWlG4/2XfffUf+fAR+hiMT+JnuNKnAT/qW999//0HYJ/0mcaPWcF33FAECuQsI/OTeIfURIECAAAECBAgQIEDgBQGBHx8DAQIECBAgMKeAwI8PhAABAgQIECBAgAABAgQIECBAQODHN0CgIYHcAj8pVPOpT30qTjzxxMHNOdddd1285S1vmVXj0UcfjXe+851x++23zym27bbbxqWXXhpbbrllZdlVww2LFy+OK6+8MjbaaKNp4616C9BMk5100klx/PHHj1yHwM9wZAI/050mEfj513/918HfvZUrVw4mfNnLXha33HJLvOpVrxquUZ4iQKBXAgI/vWq3xRIgQIAAAQIECBAgULaAwE/Z/VM9AQIECBCYuIDAz8SJTUCAAAECBAgQIECAAAECBAgQyF5A4Cf7FimwKwLzBX7e9ra3xbe+9a1Yf/31G1nyqqGa7bffPq6++upYtGjRnHOff/75ccghh8xb38Ybbxxf//rXY8mSJTHDweNZ308hpMsvvzwOPPDAePLJJwfPzXWTyXyBnxSSuOSSS2KdddaZt+ZVH/jpT38aO+20U9x///3T3lt33XXjxhtvjO22226kMeer9bLLLov3vOc9I405zMNzfXennnrqC7coDTPW6s8I/ExXG3fg56mnnhrc7JP+2zD1E/ip8rV6h0B/BAR++tNrKyVAgAABAgQIECBAoHgBgZ/iW2gBBAgQIEBgsgICP5P1NToBAgQIECBAgAABAgQIECBAoAQBgZ8SuqTGTgjMFQRIC2wy8PPtb3873ve+971wY8hRRx0VX/rSl+Z1Trf8pFDKTTfdNO+z6YHDDjssPv3pT8fv/u7vzvv8Y489FieccEKceeaZLzy78847DwJACxcunPH9X/7yl7HffvvFFVdcMeOfr7XWWpHWmsYZ9nfPPffE+9///vi3f/u3WV9J873rXe960Z+nsFIKAqXw1HrrrTft3bYCPyeffPLAdaZf1RuQpsYqMfAzV5jr5S9/edx2221Dfa+zfRzjDvxcddVVsXTp0kjf16q/ww8/PM4444yRw2zD/j3wHAEC5QoI/JTbO5UTIECAAAECBAgQINA7AYGf3rXcggkQIECAwGgCAj+jeXmaAAECBAgQIECAAAECBAgQINBFAYGfLnbVmrITSIf1Dz744MGtN7P9xhE2mG/hM92gkw4Gp9t90m08w/xS2Cc9+/TTTw/z+OCZ9HwKQrz1rW+NzTbbLBYsWDD49ytXrow777xzcItPuj3oueeee2HMYcM6Rx999CD4MNtvt912i3Sb0Wyhoan3nn322Vi+fHkcccQR8cwzz8y5tjTevvvu+8IzyfVzn/tcXHnllXHppZfOeEvTfIGf008/PY455pihTYd9cK4AyqGHHjpYc9XfJAM/cwWVUsjrggsuiJe85CUjlz5XzVVvb1q1iHEHfub6vtPfoxQG2n333WOTTTaJdLPWa17zmmkma665Zmy00UaR/tePAIHuCwj8dL/HVkiAAAECBAgQIECAQGcEBH4600oLIUCAAAECkxEQ+JmMq1EJECBAgAABAgQIECBAgAABAiUJCPyU1C21FivwyCOPDA7lp3DLXL9vfOMbccABB0xknT//+c/jk5/8ZJx99tkvGn+bbbaJG264YRAWGOaXwi2nnXZaLFu2bJjHKz/zmc98Jj7xiU/EDAeXXzTmZZddFnvvvfec87z3ve+Nv/3bv5019HP33XcPbiO64447BuOk4Ee6PWjVANKqExx55JGDkFGqLYWD0k05f/mXfxkpXPTNb35zxht+Hn744cEtTmmumX5p/q9+9avzrncU0PluQDrooIMGQav5jGeb8+abb45ddtklfvWrX0175Ld+67cGN0H9wR/8wSglv/DsXMGZOrdhpRuf0t/F1W/MSROvs846g78LixcvrlRzckh/f1MgbKZfupUnfYfD/ubr37DjzPZcCt+l0NRLX/rS2G677Qb/pH5uvfXWwkF1cb1PoEUBgZ8W8U1NgAABAgQIECBAgACB0QQEfkbz8jQBAgQIEOidgMBP71puwQQIECBAgAABAgQIECBAgACBaQICPz4KAg0I3HrrrfH2t7993ltxUugm3QKUbsSpGsJYdTnpVpl///d/j3POOWfaDTpTz60aXhmWIoVc0nvnnnvusK+M9NyHPvShOOuss164CWiulx988MGB7fe///0553j1q18dn/3sZwdhj/XXXz+SzbXXXjsI60wFfdIAe+21V3z605+OAw88cNZwTnrugx/84GDeL37xi4P3N9xww1ixYkXssMMOM9bxH//xH7HzzjsPbjWa6ZdueEoBmd/7vd8byWquh++///5485vfHD/+8Y9nfGz77bcf3O60aNGiSnOeeeaZcdRRR836bgo/Jc9Rf/MF5F72spfFLbfcEq961atGHTpSkOy4446b9b0UgPrABz4w8rjphfm+xSpBpfSdfeUrX6lUT9WXUvAp9fWEE06IDTbYoOow3iNAoCUBgZ+W4E1LgAABAgQIECBAgACB0QUEfkY38wYBAgQIEOiVgMBPr9ptsQQIECBAgAABAgQIECBAgACBGQUEfnwYBCYs8Oijj8Z+++03CJcM+1tvvfVi0003jRTIWLhw4bCvxf/+7//G7bffPgizPPDAA7PeULPqgFVDGSn0c/TRR8ff/M3fDF3fMA+mW3LSDSmjrPv000+PY489dpjhZ31mjTXWiFNOOSU+9rGPDRz33HPPwW0vw/zSuxdeeOGgzzP90m0yadwUDprrN0rQaZi6UnjlkEMOmfXRdCg83Sr1/ve/f5jhXvRMujHqXe9614vCUqsP8r73vS++9rWvDRXcWvXdiy++ONKtTDPdwjP13MknnzwI7owSjBum5hTKuvzyy0f6/qZqms97rbXWinTDUJpj2F8KgaUA4NNPPz3sK2N7LoV9Uv/e/e53j+Q8tgIMRIBAJQGBn0psXiJAgAABAgQIECBAgEAbAgI/baibkwABAgQIFCQg8FNQs5RKgAABAgQIECBAgAABAgQIEJiQgMDPhGANSyAJ3H333XHYYYfNGYpoU2qLLbYY3JSSbpep8kuhn3Rjyic/+ckqr097J92+kwIoL33pS0car0qoatUJNt988zjvvPMi3cAy9UthpjPOOGPeOlLYJ93A8kd/9EczhiJSyCT5nH322fOOlR5IN+J84QtfqHXTTwrKpJt7DjjggFlvFJoqJt1MdMEFFwxuPho2PPPQQw/FH//xH0cK5sz3++hHPzq4RSmF2Ib5pduwksHDDz885+PJ/ctf/vLg79eaa64579CPPfbYoOZ0g9Z8v4MOOmjQr2Fvt3n22Wfjsssui4MPPjiefPLJOYdP31oKh+24445DeadeLl++PA4//PChAnzzrW3UP5/v+x51PM8TIDB5AYGfyRubgQABAgQIECBAgAABAmMSEPgZE6RhCBAgQIBAVwUEfrraWesiQIAAAQIECBAgQIAAAQIECAwvIPAzvJUnCcwq8Mtf/nIQDrn33nsHz6QAyvXXXx8pGJHzL4UlvvrVrw4VPJhrHekmnBRI+OEPf1h5uemGnr/6q7+KddZZp9IY//3f/x37779/pBtRRvmlW2jSLUWrh4yuuuqqWLp06Zy3zCxYsGBwA0q6jWbqgPXKlSvj1FNPjR/96Edx8803x3/913+NUs4Lzy5atCje+ta3RgplpduBXvnKV845zpVXXhmXXHJJ5W8vBXJe97rXxetf//qBRbo9J4WB0m9q7HTzUQqIjdrnFBrZdtttY/HixfHbv/3bM46d/q7ceOON8cgjj4zktWrdKUSTvsP0m+rDL37xi/je974Xd95558iBmVe84hWx0047DW772WeffQY3Gq0+9n/+53/GbbfdFk888cRIdU/1d5NNNnnR2LMNMo6/YyMVuMrD6667bnznO98ZhJT8CBDIX0DgJ/8eqZAAAQIECBAgQIAAAQLPCwj8+BQIECBAgACBOQUEfnwgBAgQIECAAAECBAgQIECAAAECAj++AQJjEHj88cdjzz33jHQov6Rfuk0n3QIzjt9TTz01uJ0nBUV+9rOfDT3kO97xjsGNNttss83Q78z2YApd/Nmf/dlQN/Ok21vSDTEpJDTTzTbp9qIjjzwyzj333BmnS+GVv/u7v5tW9wMPPDAIifzkJz+pvZ40QApbpCDMdtttN+d46aalZD+OXwq6pBDLZpttNhiulLEPPfTQwW046TfuPqQQ17JlyyY+9lz9e/DBBwf/nUnhpRQ2S7/0nTbxS7dffetb34r111+/ienMQYBADQGBnxp4XiVAgAABAgQIECBAgECzAgI/zXqbjQABAgQIFCcg8FNcyxRMgAABAgQIECBAgAABAgQIEBi7gMDP2EkNSKDfAs8++2zcc889ccEFF8SKFSsG/3/VW1vSzSZveMMb4sADDxyEFzbddNOxg913331xzjnnDGpY9Taa3/md34kUMDrooINil112eSE0MVsBKUyRxjnllFMGN/Wkm2re+MY3DkJFe+yxR6y55ppjr92ABGYSWDWAttVWW8UVV1wRW265ZaS/bz//+c/j6aefjrvvvjsee+yxSDcx3X777ZFuHku/9Mx3v/vdSLcdrfpLfz5sOC8FCK6++upYsmSJBhEgkLmAwE/mDVIeAQIECBAgQIAAAQIE/r+AwI+vgQABAgQIEJhTQODHB0KAAAECBAgQIECAAAECBAgQICDw4xsgQIAAAQIZC6SwTwqZnX766YPQ2VVXXTUIro3zt3LlykH4JwWDLr300rj44oun3R500kknxfHHHz/OaY1FgMAEBAR+JoBqSAIECBAgQIAAAQIECExGQOBnMq5GJUCAAAECnREQ+OlMKy2EAAECBAgQIECAAAECBAgQIFBZQOCnMp0XCRAgQIDAZAXS7Tyf/exnXwjanHzyyXHcccfFDAf6x1pIuinoqKOOir//+79/YdxDDz00li9fPtZ5DEaAwPgFBH7Gb2pEAgQIECBAgAABAgQITEhA4GdCsIYlQIAAAQJdERD46UonrYMAAQIECBAgQIAAAQIECBAgUF1A4Ke6nTcJECBAgMDEBH7961/HaaedFsuWLRvMsXjx4rjyyitjo402mticqw781FNPxT777BMrVqwY/GuBn0bYTUKgtoDAT21CAxAgQIAAAQIECBAgQKApAYGfpqTNQ4AAAQIEChUQ+Cm0ccomQIAAAQIECBAgQIAAAQIECIxRQOBnjJiGIkCAAAEC4xK46KKLYv/994/nnntuMOQ3vvGNOOCAA8Y1/FDjfO5zn4uPf/zjg2cFfoYi8xCB1gUEflpvgQIIECBAgAABAgQIECAwrIDAz7BSniNAgAABAj0VEPjpaeMtmwABAgQIECBAgAABAgQIECCwioDAj8+BAAECBAhkJnDXXXfF29/+9nj44YcHlb32ta+N66+/PjbddNNGKz3nnHPiiCOOGMx50kknxfHHH9/o/CYjQGB0AYGf0c28QYAAAQIECBAgQIAAgZYEBH5agjctAQIECBAoRUDgp5ROqZMAAQIECBAgQIAAAQIECBAgMDkBgZ/J2RqZAAECBAiMLPDoo4/GfvvtF9dee+0L7x500EFx/vnnxwwH+Ucef5QXTjjhhDj55JMH81599dWxZMmSUV73LAECLQgI/LSAbkoCBAgQIECAAAECBAhUExD4qebmLQIECBAg0BsBgZ/etNpCCRAgQIAAAQIECBAgQIAAAQKzCgj8+DgIECBAgEBGAqeffnoce+yxL6ro0EMPjeXLlzda5YMPPji4Zej73/9+7LjjjrFixYpYuHBhozWYjACB0QUEfkY38wYBAgQIECBAgAABAgRaEhD4aQnetAQIECBAoBQBgZ9SOqVOAgQIECBAgAABAgQIECBAgMDkBAR+JmdrZAIECBAgMJLAfffdF7vuumv84Ac/eNF7S5cujYsuuijWXnvtkcar+vCvf/3rOPXUU+P4448fDHH22WfHEUccUXU47xEg0KCAwE+D2KYiQIAAAQIECBAgQIBAPQGBn3p+3iZAgAABAp0XEPjpfIstkAABAgQIECBAgAABAgQIECAwr4DAz7xEHiBAgAABAs0IfO1rX4uDDz542mRrrLFG/PM//3PssccejRSSwkX7779/PPfcc7HzzjvH5Zdf7nafRuRNQqC+gMBPfUMjECBAgAABAgQIECBAoCEBgZ+GoE1DgAABAgRKFRD4KbVz6iZAgAABAgQIECBAgAABAgQIjE9A4Gd8lkYiQIAAAQK1BD7zmc/EcccdN+MYG264YfzjP/5jLFmypNYcc72cbvY577zz4oMf/GA888wzkeZcsWJF7LDDDhOb08AECIxXQOBnvJ5GI0CAAAECBAgQIECAwAQFBH4miGtoAgQIECDQBQGBny500RoIECBAgAABAgQIECBAgAABAvUEBH7q+XmbAAECBAiMTeCcc86JI444Ys7x0p9/6lOfis0222xs86aBHnvssUHY6Oyzzx6Mm24VuvDCC2O//fYb6zwGI0BgsgICP5P1NToBAgQIECBAgAABAgTGKCDwM0ZMQxEgQIAAgS4KCPx0savWRIAAAQIECBAgQIAAAQIECBAYTUDgZzQvTxMgQIAAgYkJ/OhHP4qdd9457r///nnn2GOPPeL444+PxYsXx9prrz3v8zM9kG70+fGPfxxf+tKX4swzzxzc6pN+CxYsiAsuuCD23XffSuN6iQCB9gQEftqzNzMBAgQIECBAgAABAgRGFBD4GRHM4wQIECBAoG8CAj9967j1EiBAgAABAgQIECBAgAABAgSmCwj8+CoIECBAgEBGAhdddFHsv//+8dxzzw1d1atf/ep429veFm9605tik002ide//vWx1lprTXv/8ccfj7vuuivuueeeuPrqq+O2226LJ5544kXPbbzxxvEP//APseuuuw49vwcJEMhHQOAnn16ohAABAgQIECBAgAABAvMICPz4RAgQIECAAIE5BQR+fCAECBAgQIAAAQIECBAgQIAAAQICP74BAgQIECCQkUC6defyyy+PAw88MJ588slGK3vjG98YX//61+OVr3xlo/OajACB8QkI/IzP0kgECBAgQIAAAQIECBCYsIDAz4SBDU+AAAECBEoXEPgpvYPqJ0CAAAECBAgQIECAAAECBAjUFxD4qW9oBAIECBAgMHaBn/70p3H00UfHJZdcMvaxVx9wwYIFceKJJ8ZRRx0V66yzzsTnMwEBApMTEPiZnK2RCRAgQIAAAQIECBAgMGYBgZ8xgxqOAAECBAh0TUDgp2sdtR4CBAgQIECAAAECBAgQIECAwOgCAj+jm3mDAAECBAg0IpBu+7npppvi2GOPjTvuuGPsc6ZwTwr5nHDCCbHBBhuMfXwDEiDQvIDAT/PmZiRAgAABAgQIECBAgEBFAYGfinBeI0CAAAECfREQ+OlLp62TAAECBAgQIECAAAECBAgQIDC7gMCPr4MAAQIECGQukII/9957b/z1X/91LF++PFauXFmr4p122imOOeaYWLp0aay33nq1xvIyAQJ5CQj85NUP1RAgQIAAAQIECBAgQGAOAYEfnwcBAgQIECAwp4DAjw+EAAECBAgQIECAAAECBAgQIEBA4Mc3QIAAAQIEChJI4Z8HHnggbrnllrj++usH//vQQw8N/t3qv0WLFkX6Z/vtt4/tttsu3v3ud8fWW28dCxYsKGjFSiVAYBQBgZ9RtDxLgAABAgQIECBAgACBVgUEflrlNzkBAgQIEMhfQOAn/x6pkAABAgQIECBAgAABAgQIECAwaQGBn0kLG58AAQIECBAgQIBAQwICPw1Bm4YAAQIECBAgQIAAAQL1BQR+6hsagQABAgQIdFpA4KfT7bU4AgQIECBAgAABAgQIECBAgMBQAgI/QzF5iAABAgQIECBAgED+AgI/+fdIhQQIECBAgAABAgQIEHheQODHp0CAAAECBAjMKSDw4wMhQIAAAQIECBAgQIAAAQIECBAQ+PENECBAgAABAgQIEOiIgMBPRxppGQQIECBAgAABAgQI9EFA4KcPXbZGAgQIECBQQ0DgpwaeVwkQIFCgwNsiYo2IuK7A2pVMgAABAgQIECBAgMDkBAR+JmdrZAIECBAgQIAAAQKNCgj8NMptMgIECBAgQIAAAQIECNQREPipo+ddAgQIECDQAwGBnx402RIJECCwikAK+qwbETtSIUCAAAECBAgQIECAwCoCAj8+BwIECBAgQIAAAQIdERD46UgjLYMAAQIECBAgQIAAgT4ICPz0ocvWSIAAAQIEaggI/NTA8yoBAgQKE9gpIm59vubdI+KawupXLgECBAgQIECAAAECkxMQ+JmcrZEJECBAgAABAgQINCog8NMot8kIECBAgAABAgQIECBQR0Dgp46edwkQIECAQA8EBH560GRLJECAwPMC34mIXZ7//3dExA5kCBAgQIAAAQIECBAg8LyAwI9PgQABAgQIECBAgEBHBAR+OtJIyyBAgAABAgQIECBAoA8CAj996LI1EiBAgACBGgICPzXwvEqAAIGCBN4cETevVu+7IuKqgtagVAIECBAgQIAAAQIEJicg8DM5WyMTIECAAAECBAgQaFRA4KdRbpMRIECAAAECBAgQIECgjoDATx097xIgQIAAgR4ICPz0oMmWSIAAgYi4NiJ2XU3itoh4Ix0CBAgQIECAAAECBAhEhMCPz4AAAQIECBAgQIBARwQEfjrSSMsgQIAAAQIECBAgQKAPAgI/feiyNRIgQIAAgRoCAj818LxKgACBQgR2iohbZ6l1j9+EflYUsg5lEiBAgAABAgQIECAwOQGBn8nZGpkAAQIECBAgQIBAowICP41ym4wAAQIECBAgQIAAAQJ1BAR+6uh5lwABAgQI9EBA4KcHTbZEAgR6L3BdRLx9FgW3/PT+8wBAgAABAgQIECBAYCAg8ONDIECAAAECBAgQINARAYGfjjTSMggQIECAAAECBAgQ6IOAwE8fumyNBAgQIECghoDATw08rxIgQKAAgTdHxM3z1PmOiPh2AWtRIgECBAgQIECAAAECkxMQ+JmcrZEJECBAgAABAgQINCog8NMot8kIECBAgAABAgQIECBQR0Dgp46edwkQIECAQA8EBH560GRLJECg1wLXRsSu8wi45afXn4jFEyBAgAABAgQIEBgICPz4EAgQIECAAAECBAh0REDgpyONtAwCBAgQIECAAAECBPogIPDThy5bIwECBAgQqCEg8FMDz6sECBDIXGCniLh1yBrd8jMklMcIECBAgAABAgQIdFRA4KejjbUsAgQIECBAgACB/gkI/PSv51ZMgAABAgQIECBAgECxAgI/xbZO4QQIECBAoBkBgZ9mnM1CgACBNgS+ExG7DDmxW36GhPIYAQIECBAgQIAAgY4KCPx0tLGWRYAAAQIECBAg0D8BgZ/+9dyKCRAgQIAAAQIECBAoVkDgp9jWKZwAAQIECDQjIPDTjLNZCBAg0LTAKLf7TNW2JCKubbpQ8xEgQIAAAQIECBAgkIWAwE8WbVAEAQIECBAgQIAAgfoCAj/1DY1AgAABAgQIECBAgACBhgQEfhqCNg0BAgQIEChVQOCn1M6pmwABAnMLjHK7z9RIbvnxVREgQIAAAQIECBDor4DAT397b+UECBAgQIAAAQIdExD46VhDLYcAAQIECBAgQIAAgS4LCPx0ubvWRoAAAQIExiAg8DMGREMQIEAgM4Eqt/tMLWG3iEhhIT8CBAgQIECAAAECBPolIPDTr35bLQECBAgQIECAQIcFBH463FxLI0CAAAECBAgQIECgawICP13rqPUQIECAAIExCwj8jBnUcAQIEMhAoMrtPlNlu+UngwYqgQABAgQIECBAgEALAgI/LaCbkgABAgQIECBAgMAkBAR+JqFqTAIECBAgQIAAAQIECExEQOBnIqwGJUCAAAEC3REQ+OlOL62EAAECSaDO7T5TgrtGxHU4CRAgQIAAAQIECBDolYDAT6/abbEECBAgQIAAAQJdFhD46XJ3rY0AAQIECBAgQIAAgY4JCPx0rKGWQ4AAAQIExi0g8DNuUeMRIECgXYE6t/tMVe6Wn3Z7aHYCBAgQIECAAAECbQgI/LShbk4CBAgQIECAAAECExAQ+JkAqiEJECBAgAABAgQIECAwGQGBn8m4GpUAAQIECHRGQOCnM620EAIECIzldp8pxl0i4nqmBAgQIECAAAECBAj0RkDgpzettlACBAgQIECAAIGuCwj8dL3D1keAAAECBAgQIOEci24AACAASURBVECAQIcEBH461ExLIUCAAAECkxAQ+JmEqjEJECDQjsC1EbHrmKZOYZ8U+vEjQIAAAQIECBAgQKAfAgI//eizVRIgQIAAAQIECPRAQOCnB022RAIECBAgQIAAAQIEuiIg8NOVTloHAQIECBCYkIDAz4RgDUuAAIGGBXaKiFvHPOcbI+K2MY9pOAIECBAgQIAAAQIE8hQQ+MmzL6oiQIAAAQIECBAgMLKAwM/IZF4gQIAAAQIECBAgQIBAWwICP23Jm5cAAQIECBQiIPBTSKOUSYAAgXkExnm7z9RU143xxiANJECAAAECBAgQIEAgbwGBn7z7ozoCBAgQIECAAAECQwsI/AxN5UECBAgQIECAAAECBAi0LSDw03YHzE+AAAECBDIXEPjJvEHKI0CAwBACk7jdZ2pat/wM0QCPECBAgAABAgQIEOiAgMBPB5poCQQIECBAgAABAgSSgMCP74AAAQIECBAgQIAAAQLFCAj8FNMqhRIgQIAAgXYEBH7acTcrAQIExinw7YjYbZwDrjJWujloyYTGNiwBAgQIECBAgAABAvkICPzk0wuVECBAgAABAgQIEKglIPBTi8/LBAgQIECAAAECBAgQaFJA4KdJbXMRIECAAIECBQR+CmyakgkQILCKwCRv95maxi0/PjkCBAgQIECAAAEC3RcQ+Ol+j62QAAECBAgQIECgJwICPz1ptGUSIECAAAECBAgQINAFAYGfLnTRGggQIECAwAQFBH4miGtoAgQINCAwydt9psq/JiJ2b2AtpiBAgAABAgQIECBAoD0BgZ/27M1MgAABAgQIECBAYKwCAj9j5TQYAQIECBAgQIAAAQIEJikg8DNJXWMTIECAAIEOCAj8dKCJlkCAQG8FmrjdZwrXLT+9/cwsnAABAgQIECBAoCcCAj89abRlEiBAgAABAgQIdF9A4Kf7PbZCAgQIECBAgAABAgQ6IyDw05lWWggBAgQIEJiMgMDPZFyNSoAAgSYEmrjdZ2odKyJijyYWZQ4CBAgQIECAAAECBFoREPhphd2kBAgQIECAAAECBMYvIPAzflMjEiBAgAABAgQIECBAYEICAj8TgjUsAQIECBDoioDAT1c6aR0ECPRN4M0RcfMIi/55RGy02vMz/bu5hnTLzwjgHiVAgAABAgQIECBQmIDAT2ENUy4BAgQIECBAgACB2QQEfnwbBAgQIECAAAECBAgQKEZA4KeYVimUAAECBAi0IyDw0467WQkQIFBXYNjbfX4WEadFxFkR8cRqk64XER/5zb//RERsPERBV0fEO4d4ziMECBAgQIAAAQIECJQnIPBTXs9UTIAAAQIECBAgQGBGAYEfHwYBAgQIECBAgAABAgSKERD4KaZVCiVAgAABAu0ICPy0425WAgQI1BEY5nafdHvPZ54P+jz5/GSzbRDXjYijI+LYGW4BWr1Ot/zU6Zx3CRAgQIAAAQIECOQrIPCTb29URoAAAQIECBAgQGAkAYGfkbg8TIAAAQIECBAgQIAAgTYFBH7a1Dc3AQIECBAoQEDgp4AmKZEAAQKrCcx1u08K+pz+m+DOGb8J8Dy+2nvzbRDXfz748/GIeOks6isiYg8dIUCAAAECBAgQIECgcwICP51rqQURIECAAAECBAj0VUDgp6+dt24CBAgQIECAAAECBAoUmO88V4FLUjIBAgQIECAwTgGBn3FqGosAAQKTF3hTRNwywzS/eD7o86UZgj5Tjw+7QUzBn2Mi4k8iYtEMc20fEd+d/FLNQIAAAQIECBAgQIBAgwICPw1im4oAAQIECBAgQIDAJAUEfiapa2wCBAgQIECAAAECBAiMVWDY81xjndRgBAgQIECAQDkCAj/l9EqlBAgQSAKr3+7zaET8n4j4whxBnym5UTeIGzx/48+xEbFwFf4rIuLd2kGAAAECBAgQIECAQKcEBH461U6LIUCAAAECBAgQ6LOAwE+fu2/tBAgQIECAAAECBAgUJjDqea7ClqdcAgQIECBAoK6AwE9dQe8TIECgOYGdIuLW56db+ZsQzuefD/o8NmQJVTeIKfgzdePPVPDnDRHxf4ec12MECBAgQIAAAQIECOQvIPCTf49USIAAAQIECBAgQGAoAYGfoZg8RIAAAQIECBAgQIAAgRwEqp7nyqF2NRAgQIAAAQINCAj8NIBsCgIECIxJIN3us/3zQZ8U9hk26DM1fd0N4oYR8bGI+JOIuNktP2PqqmEIECBAgAABAgQI5CEg8JNHH1RBgAABAgQIECBAoLaAwE9tQgMQIECAAAECBAgQIECgKYG657maqtM8BAgQIECAQEsCAj8twZuWAAECIwq8LiL2j4jP/SZwk273qfIb1wZxUUR8PCK+/pua7q5SiHcIECBAgAABAgQIEMhOQOAnu5YoiAABAgQIECBAgEA1AYGfam7eIkCAAAECBAgQIECAQAsC4zrP1ULppiRA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vb1jNgAAIABJREFU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IH/x969xdx2VfcBH+EiRRgB6kXAQ4yE8EvfKioVChU2xpjEQJo0NKahuIUmJIUEAgmEGIOLgeMLBCeYW7gUUnNpCaRc4thxMAG5xlxU8VSEEDchwYNBpRUEBAXqeexdbW+f8317r8tcY871W1Iecs5ec475Gysoy15/BgECBAgQIECAwDICvudaxt2uBAgQIECgGQGBn2ZapVACBAiMFvCCOJrQAgQIECBAgAABAgS6FRD46ba1DkaAAAECBAgQILA2AYGftXXceQkQIECAAAECBAgQaFjA91wNN0/pBAgQIECghoDATw1lexAgQCCHgBfEHH1QBQECBAgQIECAAIGMAgI/GbuiJgIECBAgQIAAAQIDBAR+BqC5hQABAgQIECBAgAABAssI+J5rGXe7EiBAgACBZgQEfppplUIJECAwWsAL4mhCCxAgQIAAAQIECBDoVkDgp9vWOhgBAgQIECBAgMDaBAR+1tZx5yVAgAABAgQIECBAoGEB33M13DylEyBAgACBGgICPzWU7UGAAIEcAl4Qc/RBFQQIECBAgAABAgQyCgj8ZOyKmggQIECAAAECBAgMEBD4GYDmFgIECBAgQIAAAQIECCwj4HuuZdztSoAAAQIEmhEQ+GmmVQolQIDAaAEviKMJLUCAAAECBAgQIECgWwGBn25b62AECBAgQIAAAQJrExD4WVvHnZcAAQIECBAgQIAAgYYFfM/VcPOUToAAAQIEaggI/NRQtgcBAgRyCHhBzNEHVRAgQIAAAQIECBDIKCDwk7EraiJAgAABAgQIECAwQEDgZwCaWwgQIECAAAECBAgQILCMgO+5lnG3KwECBAgQaEZA4KeZVimUAAECowW8II4mtAABAgQIECBAgACBbgUEfrptrYMRIECAAAECBAisTUDgZ20dd14CBAgQIECAAAECBBoW8D1Xw81TOgECBAgQqCEg8FND2R4ECBDIIeAFMUcfVEGAAAECBAgQIEAgo4DAT8auqIkAAQIECBAgQIDAAAGBnwFobiFAgAABAgQIECBAgMAyAr7nWsbdrgQIECBAoBkBgZ9mWqVQAgQIjBbwgjia0AIECBAgQIAAAQIEuhUQ+Om2tQ5GgAABAgQIECCwNgGBn7V13HkJECBAgAABAgQIEGhYwPdcDTdP6QQIECBAoIaAwE8NZXsQIEAgh4AXxBx9UAUBAgQIECBAgACBjAICPxm7oiYCBAgQIECAAAECAwQEfgaguYUAAQIECBAgQIAAAQLLCPieaxl3uxIgQIAAgWYEBH6aaZVCCRAgMFrAC+JoQgsQIECAAAECBAgQ6FZA4Kfb1joYAQIECBAgQIDA2gQEftbWceclQIAAAQIECBAgQKBhAd9zNdw8pRMgQIAAgRoCAj81lO1BgACBHAJeEHP0QRUECBAgQIAAAQIEMgoI/GTsipoIECBAgAABAgQIDBAQ+BmA5hYCBAgQIECAAAECBAgsI+B7rmXc7UqAAAECBJoREPhpplUKJUCAwGgBL4ijCS1AgAABAgQIECBAoFsBgZ9uW+tgBAgQIECAAAECaxMQ+Flbx52XAAECBAgQIECAAIGGBXzP1XDzlE6AAAECBGoICPzUULYHAQIEcgh4QczRB1UQIECAAAECBAgQyCgg8JOxK2oiQIAAAQIECBAgMEBA4GcAmlsIECBAgAABAgQIECCwjIDvuZZxtysBAgQIEGhGQOCnmVYplAABAqMFvCCOJrQAAQIECBAgQIAAgW4FBH66ba2DESBAgAABAgQIrE1A4GdtHXdeAgQIECBAgAABAgQaFvA9V8PNUzoBAgQIEKghIPBTQ9keBAgQyCHgBTFHH1RBgAABAgQIECBAIKOAwE/GrqiJAAECBAgQIECAwAABgZ8BaG4hQIAAAQIECBAgQIDAMgK+51rG3a4ECBAgQKAZAYGfZlqlUAIECIwW8II4mtACBAgQIECAAAECBLoVEPjptrUORoAAAQIECBAgsDYBgZ+1ddx5CRAgQIAAAQIECBBoWMD3XA03T+kECBAgQKCGgMBPDWV7ECBAIIeAF8QcfVAFAQIECBAgQIAAgYwCAj8Zu6ImAgQIECBAgAABAgMEBH4GoLmFAAECBAgQIECAAAECywj4nmsZd7sSIECAAIFmBAR+mmmVQgkQIDBawAviaEILECBAgAABAgQIEOhWQOCn29Y6GAECBAgQIECAwNoEBH7W1nHnJUCAAAECBAgQIECgYQHfczXcPKUTIECAAIEaAgI/NZTtQYAAgRwCXhBz9EEVBAgQIECAAAECBDIKCPxk7IqaCBAgQIAAAQIECAwQEPgZgOYWAgQIECBAgAABAgQILCPge65l3O1KgAABAgSaERD4aaZVCiVAgMBoAS+IowktQIAAAQIECBAgQKBbAYGfblvrYAQIECBAgAABAmsTEPhZW8edlwABAgQIECBAgACBhgV8z9Vw85ROgAABAgRqCAj81FC2BwECBHIIeEHM0QdVECBAgAABAgQIEMgoIPCTsStqIkCAAAECBAgQIDBAQOBnAJpbCBAgQIAAAQIECBAgsIyA77mWcbcrAQIECBBoRkDgp5lWKZQAAQKjBbwgjia0AAG/6jskAAAgAElEQVQCBAgQIECAAIFuBQR+um2tgxEgQIAAAQIECKxNQOBnbR13XgIECBAgQIAAAQIEGhbwPVfDzVM6AQIECBCoISDwU0PZHgQIEMgh4AUxRx9UQYAAAQIECBAgQCCjgMBPxq6oiQABAgQIECBAgMAAAYGfAWhuIUCAAAECBAgQIECAwDICvudaxt2uBAgQIECgGQGBn2ZapVACBAiMFvCCOJrQAgQIECBAgAABAgS6FRD46ba1DkaAAAECBAgQILA2AYGftXXceQkQIECAAAECBAgQaFjA91wNN0/pBAgQIECghoDATw1lexAgQCCHgBfEHH1QBQECBAgQIECAAIGMAgI/GbuiJgIECBAgQIAAAQIDBAR+BqC5hQABAgQIECBAgAABAssI+J5rGXe7EiBAgACBZgQEfppplUIJECAwWsAL4mhCCxAgQIAAAQIECBDoVkDgp9vWOhgBAgQIECBAgMDaBAR+1tZx5yVAgAABAgQIECBAoGEB33M13DylEyBAgACBGgICPzWU7UGAAIEcAl4Qc/RBFQQIECBAgAABAgQyCgj8ZOyKmggQIECAAAECBAgMEBD4GYDmFgIECBAgQIAAAQIECCwj4HuuZdztSoAAAQIEmhEQ+GmmVQolQIDAaAEviKMJLUCAAAECBAgQIECgWwGBn25b62AECBAgQIAAAQJrExD4WVvHnZcAAQIECBAgQIAAgYYFfM/VcPOUToAAAQIEaggI/NRQtgcBAgRyCHhBzNEHVRAgQIAAAQIECBDIKCDwk7EraiJAgAABAgQIECAwQEDgZwCaWwgQIECAAAECBAgQILCMgO+5lnG3KwECBAgQaEZA4KeZVimUAAECowW8II4mtAABAgQIECBAgACBbgUEfrptrYMRIECAAAECBAisTUDgZ20dd14CBAgQIECAAAECBBoW8D1Xw81TOgECBAgQqCEg8FND2R4ECBDIIeAFMUcfVEGAAAECBAgQIEAgo4DAT8auqIkAAQIECBAgQIDAAAGBnwFobiFAgAABAgQIECBAgMAyAr7nWsbdrgQIECBAoBkBgZ9mWqVQAgQIjBbwgjia0AIECBAgQIAAAQIEuhUQ+Om2tQ5GgAABAgQIECCwNgGBn7V13HkJECBAgAABAgQIEGhYwPdcDTdP6QQIECBAoIaAwE8NZXsQIEAgh4AXxBx9UAUBAgQIECBAgACBjAICPxm7oiYCBAgQIECAAAECAwQEfgaguYUAAQIECBAgQIAAAQLLCPieaxl3uxIgQIAAgWYEBH6aaZVCCRAgMFrAC+JoQgsQIECAAAECBAgQ6FZA4Kfb1joYAQIECBAgQIDA2gQEftbWceclQIAAAQIECBAgQKBhAd9zNdw8pRMgQIAAgRoCAj81lO1BgACBHAJeEHP0QRUECBAgQIAAAQIEMgoI/GTsipoIECBAgAABAgQIDBAQ+BmA5hYCBAgQIECAAAECBAgsI+B7rmXc7UqAAAECBJoREPhpplUKJUCAwGgBL4ijCS1AgAABAgQIECBAoFsBgZ9uW+tgBAgQIECAAAECaxMQ+Flbx52XAAECBAgQIECAAIGGBXzP1XDzlE6AAAECBGoICPzUULYHAQIEcgh4QczRB1UQIECAAAECBAgQyCgg8JOxK2oiQIAAAQIECBAgMEBA4GcAmlsIECBAgAABAgQIECCwjIDvuZZxtysBAgQIEGhGQOCnmVYplAABAqMFvCCOJrQAAQIECBAgQIAAgW4FBH66ba2DESBAgAABAgQIrE1A4GdtHXdeAgQIECBAgAABAgQaFvA9V8PNUzoBAgQIEKghIPBTQ9keBAgQyCHgBTFHH1RBgAABAgQIECBAIKOAwE/GrqiJAAECBAgQIECAwAABgZ8BaG4hQIAAAQIECBAgQIDAMgK+51rG3a4ECBAgQKAZAYGfZlqlUAIECIwW8II4mtACBAgQIECAAAECBLoVEPjptrUORoAAAQIECBAgsDYBgZ+1ddx5CRAgQIAAAQIECBBoWMD3XA03T+kECBAgQKCGgMBPDWV7ECBAIIeAF8QcfVAFAQIECBAgQIAAgYwCAj8Zu6ImAgQIECBAgAABAgMEBH4GoLmFAAECBAgQIECAAAECywj4nmsZd7sSIECAAIFmBAR+mmmVQgkQIDBawAviaEILECBAgAABAgQIEOhWQOCn29Y6GAECBAgQIECAwNoEBH7W1nHnJUCAAAECBAgQIECgYQHfczXcPKUTIECAAIEaAgI/NZTtQYAAgRwCXhBz9EEVBAgQIECAAAECBDIKCPxk7IqaCBAgQIAAAQIECAwQEPgZgOYWAgQIECBAgAABAgQILCPge65l3O1KgAABAgSaERD4aaZVCiVAgMBoAS+IowktQIAAAQIECBAgQKBbAYGfblvrYAQIECBAgAABAmsTEPhZW8edlwABAgQIECBAgACBhgV8z9Vw85ROgAABAgRqCAj81FC2BwECBHIIeEHM0QdVECBAgAABAgQIEMgoIPCTsStqIkCAAAECBAgQIDBAQOBnAJpbCBAgQIAAAQIECBAgsIyA77mWcbcrAQIECBBoRkDgp5lWKZQAAQKjBbwgjia0AAECBAgQIECAAIFuBQR+um2tgxEgQIAAAQIECKxNQOBnbR13XgIECBAgQIAAAQIEGhbwPVfDzVM6AQIECBCoISDwU0PZHgQIEMgh4AUxRx9UQYAAAQIECBAgQCCjgMBPxq6oiQABAgQIECBAgMAAAYGfAWhuIUCAAAECBAgQIECAwDICvudaxt2uBAgQIECgGQGBn2ZapVACBAiMFvCCOJrQAgQIECBAgAABAgS6FRD46ba1DkaAAAECBAgQILA2AYGftXXceQkQIECAAAECBAgQaFjA91wNN0/pBAgQIECghoDATw1lexAgQCCHgBfEHH1QBQECBAgQIECAAIGMAgI/GbuiJgIECBAgQIAAAQIDBAR+BqC5hQABAgQIECBAgAABAssI+J5rGXe7EiBAgACBZgQEfppplUIJECAwWsAL4mhCCxAgQIAAAQIECBDoVkDgp9vWOhgBAgQIECBAgMDaBAR+1tZx5yVAgAABAgQIECBAoGEB33M13DylEyBAgACBGgICPzWU7UGAAIEcAl4Qc/RBFQQIECBAgAABAgQyCgj8ZOyKmggQIECAAAECBAgMEBD4GYDmFgIECBAgQIAAAQIECCwj4HuuZdztSoAAAQIEmhEQ+GmmVQolQIDAaAEviKMJLUCAAAECBAgQIECgWwGBn25b62AECBAgQIAAAQJrExD4WVvHnZcAAQIECBAgQIAAgYYFfM/VcPOUToAAAQIEaggI/NRQtgcBAgRyCHhBzNEHVRAgQIAAAQIECBDIKCDwk7EraiJAgAABAgQIECAwQEDgZwCaWwgQIECAAAECBAgQILCMgO+5lnG3KwECBAgQaEZA4KeZVimUAAECowW8II4mtAABAgQIECBAgACBbgUEfrptrYMRIECAAAECBAisTUDgZ20dd14CBAgQIECAAAECBBoW8D1Xw81TOgECBAgQqCEg8FND2R4ECBDIIeAFMUcfVEGAAAECBAgQIEAgo4DAT8auqIkAAQIECBAgQIDAAAGBnwFobiFAgAABAgQIECBAgMAyAr7nWsbdrgQIECBAoBkBgZ9mWqVQAgQIjBbwgjia0AIECBAgQIAAAQIEuhUQ+Om2tQ5GgAABAgQIECCwNgGBn7V13HkJECBAgAABAgQIEGhYwPdcDTdP6QQIECBAoIaAwE8NZXsQIEAgh4AXxBx9UAUBAgQIECBAgACBjAICPxm7oiYCBAgQIECAAAECAwQEfgaguYUAAQIECBAgQIAAAQLLCPieaxl3uxIgQIAAgWYEBH6aaZVCCRAgMFrAC+JoQgsQIECAAAECBAgQ6FZA4Kfb1joYAQIECBAgQIDA2gQEftbWceclQIAAAQIECBAgQKBhAd9zNdw8pRMgQIAAgRoCAj81lO1BgACBHAJeEHP0QRUECBAgQIAAAQIEMgoI/GTsipoIECBAgAABAgQIDBAQ+BmA5hYCBAgQIECAAAECBAgsI+B7rmXc7UqAAAECBJoREPhpplUKJUCAwGgBL4ijCS1AgAABAgQIECBAoFsBgZ9uW+tgBAgQIECAAAECaxMQ+Flbx52XAAECBAgQIECAAIGGBXzP1XDzlE6AAAECBGoICPzUULYHAQIEcgh4QczRB1UQIECAAAECBAgQyCgg8JOxK2oiQIAAAQIECBAgMEBA4GcAmlsIECBAgAABAgQIECCwjIDvuZZxtysBAgQIEGhGQOCnmVYplAABAqMFvCCOJrQAAQIECBAgQIAAgW4FBH66ba2DESBAgAABAgQIrE1A4GdtHXdeAgQIECBAgAABAgQaFvA9V8PNUzoBAgQIEKghIPBTQ9keBAgQyCHgBTFHH1RBgAABAgQIECBAIKOAwE/GrqiJAAECBAgQIECAwAABgZ8BaG4hQIAAAQIECBAgQIDAMgK+51rG3a4ECBAgQKAZAYGfZlqlUAIECIwW8II4mtACBAgQIECAAAECBLoVEPjptrUORoAAAQIECBAgsDYBgZ+1ddx5CRAgQIAAAQIECBBoWMD3XA03T+kECBAgQKCGgMBPDWV7ECBAIIeAF8QcfVAFAQIECBAgQIAAgYwCAj8Zu6ImAgQIECBAgAABAgMEBH4GoLmFAAECBAgQIECAAAECywj4nmsZd7sSIECAAIFmBAR+mmmVQgkQIDBawAviaEILECBAgAABAgQIEOhWYPd9oduDOhgBAgQIECBAgACBFQr4d8IrbLojEyBAgAABAgQIECDQhIDvuZpokyIJECBAgMByAv7h7nL2diZAgEBtAS+ItcXtR4AAAQIECBAgQKAdAYGfdnqlUgIECBAgQIAAAQKHCvh3woeK+T0BAgQIECBAgAABAgTqCPieq46zXQgQIECAQLMC/uFus61TOAECBA4W8IJ4MJkbCBAgQIAAAQIECKxGQOBnNa12UAIECBAgQIAAgRUK+HfCK2y6IxMgQIAAAQIECBAg0ISA77maaJMiCRAgQIDAcgL+4e5y9nYmQIBAbQEviLXF7UeAAAECBAgQIECgHQGBn3Z6pVICBAgQIECAAAEChwr4d8KHivk9AQIECBAgQIAAAQIE6gj4nquOs10IECBAgECzAv7hbrOtUzgBAgQOFvCCeDCZGwgQIECAAAECBAgQIECAAAECBAgQIECAAAECBAgQIECAAAECBAgQIDCLgO+5ZmG1KAECBAgQ6EdA4KefXjoJAQIEjhPwgnickL8nQIAAAQIECBAgQIAAAQIECBAgQIAAAQIECBAgQIAAAQIECBAgQIBAHQHfc9VxtgsBAgQIEGhWQOCn2dYpnAABAgcLeEE8mMwNBAgQIECAAAECBAgQIECAAAECBAgQIECAAAECBAgQIECAAAECBAgQmEXA91yzsFqUAAECBAj0IyDw008vnYQAAQLHCXhBPE7I3xMgQIAAAQIECBAgQIAAAQIECBAgQIAAAQIECBAgQIAAAQIECBAgQKCOgO+56jjbhQABAgQINCsg8NNs6xROgACBgwW8IB5M5gYCBAgQIECAAAECBAgQIECAAAECBAgQIECAAAECBAgQIECAAAECBAjMIuB7rllYLUqAAAECBPoREPjpp5dOQoAAgeMEvCAeJ+TvCRAgQIAAAQIECBAgQIAAAQIECBAgQIAAAQIECBAgQIAAAQIECBAgUEfA91x1nO1CgAABAgSaFRD4abZ1CidAgMDBAl4QDyZzAwECBAgQIECAAAECBAgQIECAAAECBAgQIECAAAECBAgQIECAAAECBGYR8D3XLKwWJUCAAAEC/QgI/PTTSychQIDAcQJeEI8T8vcECBAgQIAAAQIECBAgQIAAAQIECBAgQIAAAQIECBAgQIAAAQIECBCoI+B7rjrOdiFAgAABAs0KCPw02zqFEyBA4GABL4gHk7mBAAECBAgQIECAAAECBAgQIECAAAECBAgQIECAAAECBAgQIECAAAECswj4nmsWVosSIECAAIF+BAR++umlkxAgQOA4AS+Ixwn5ewIECBAgQIAAAQIECBAgQIAAAQIECBAgQIAAAQIECBAgQIAAAQIECNQR8D1XHWe7ECBAgACBZgUEfpptncIJECBwsIAXxIPJ3ECAAAECBAgQIECAAAECBAgQIECAAAECBAgQIECAAAECBAgQIECAAIFZBHzPNQurRQkQIECAQD8CAj/99NJJCBAgcJyAF8TjhPw9AQIECBAgQIAAAQIECBAgQIAAAQIECBAgQIAAAQIECBAgQIAAAQIE6gj4nquOs10IECBAgECzAgI/zbZO4QQIEDhYwAviwWRuIECAAAECBAgQIECAAAECBAgQIECAAAECBAgQIECAAAECBAgQIECAwCwCvueahdWiBAgQIECgHwGBn3566SQECBA4TsAL4nFC/p4AAQIECBAgQIAAAQIECBAgQIAAAQIECBAgQIAAAQIECBAgQIAAAQJ1BHzPVcfZLgQIECBAoFkBgZ9mW6dwAgQIHCzgBfFgMjcQIECAAAECBAgQIECAAAECBAgQIECAAAECBAgQIECAAAECBAgQIEBgFgHfc83CalECBAgQINCPgMBPP710EgIECBwn4AXxOCF/T4AAAQIECBAgQIAAAQIECBAgQIAAAQIECBAgQIAAAQIECBAgQIAAgToCvueq42wXAgQIECDQrIDAT7OtUzgBAgQOFvCCeDCZGwgQIECAAAECBAgQIECAAAECBAgQIECAAAECBAgQIECAAAECBAgQIDCLgO+5ZmG1KAECBAgQ6EdA4KefXjoJAQIEjhPwgnickL8nQIAAAQIECBAgQIAAAQIECBAgQIAAAQIECBAgQIAAAQIECBAgQIBAHQHfc9VxtgsBAgQIEGhWQOCn2dYpnAABAgcLeEE8mMwNBAgQIECAAAECBAgQIECAAIGqAmdHxMeq7jhus7+NiHPGLeFuAgQIECBAgAABAgQIECBAgAABAqsV8D3Xalvv4AQIECBAYD8BgZ/9nPyKAAECPQh4Qeyhi85AgAABAgQIECBAgAABAgQI9CxQwjM3NXRAgZ+GmqVUAgQIECBAgAABAgQIECBAgACBdAK+50rXEgURIECAAIFcAgI/ufqhGgIECMwp4AVxTl1rEyBAgAABAgQIECBAgAABAgTGC7QW+CnTiB47/thWIECAAAECBAgQIECAAAECBAgQILBKAd9zrbLtDk2AAAECBPYXEPjZ38ovCRAg0LqAF8TWO6h+AgQIECBAgAABAgQIECBAoHcBgZ/eO+x8BAgQIECAAAECBAgQIECAAAECvQj8o4i4MCL+KCK+M/BQU33P9YCIeEFEvCci/ufAWtxGgAABAgQIJBQQ+EnYFCURIEBgJoGpXhBnKs+yBAgQIECAAAECBAgQIECAAIHVC5RpOR/dUvjbiCghoCzX2RFRpvpsrpsi4twsxamDAAECBAgQIECAAAECBAgQIECAQGWBGyLin0bE1XcGf/7PgfuP/Z6rBH1+9/bA0fMi4pMR8YQD9/dzAgQIECBAILmAwE/yBimPAAECEwqMfUGcsBRLESBAgAABAgQIECBAgAABAgQInEJgN/BTwjXlz7JcAj9ZOqEOAgQIECBAgAABAgQIECBAgACBDAKPuDNoU2opU35ee2f4Z9/gz9Dvue53Z9CnhH3ufyfEI28P/NyaAUUNBAgQIECAwHQCAj/TWVqJAAEC2QWGviBmP5f6CBAgQIAAAQIECBAgQIAAAQK9CJRpOX+zdZhsgZ8ybahM9dlcJvz08uQ5BwECBAgQIECAAAECBAgQIECAwFCBMuXn8Vs3/687p/38SUQcF/w59HuuEvT5nYh4we3BojLdZ3OVGkz3GdpB9xEgQIAAgcQCAj+Jm6M0AgQITCxw6AvixNtbjgABAgQIECBAgAABAgQIECBA4BiB1gI/H42Ix+kqAQIECBAgQIAAAQIECBAgQIAAgRULlMk6t5zi/P87Iq6MiBL8+e5pfPb9nuu+t4eHnn/n/2wm+mwvabrPih9ARydAgACBvgUEfvrur9MRIEBgW2DfF0RqBAgQIECAAAECBAgQIECAAAECywiU8MyNW1tnm6Dz2IgoIZ/NJfCzzHNiVwIECBAgQIAAAQIECBAgQIAAgVwCZWp3+S/zOdX17Yh4TUS87hTBn+O+5ypBn81En793mvX/OiLOz8WhGgIECBAgQGAqAYGfqSStQ4AAgfwCx70g5j+BCgkQIECAAAECBAgQIECAAAECfQu0FvgpHzKc13dLnI4AAQIECBAgQIAAAQIECBAgQIDAsQL/7PZ/Tvbfj/lVCf6UiT/XRMTf3fnb033PtQn6lKk+f/+YdU33ObY9fkCAAAECBNoVEPhpt3cqJ0CAwKECAj+Hivk9AQIECBAgQIAAAQIECBAgQKCuwG7gJ9sEnd0JPwI/dZ8PuxEgQIAAAQIECBAgQIAAAQIECOQVKP8sr/zzs+Ou2yLiqoh4fUR8b+fHZ0TEb98+Cej3bg8G/YPjFooI0332QPITAgQIECDQsoDAT8vdUzsBAgQOExD4OczLrwkQIECAAAECBAgQIECAAAECtQXKtJzyL+k3V7bAz7kRUUI+m+vGiHh8bST7ESBAgAABAgQIECBAgAABAgQIEEgo8KiIuPmAukrw5x/u/P5bewZ9NreZ7nMAuJ8SIECAAIEWBQR+WuyamgkQIDBMQOBnmJu7CBAgQIAAAQIECBAgQIAAAQK1BHYDP9km6Aj81HoS7EOAAAECBAgQIECAAAECBAgQINCiQPnneeWfodW4boiIJ9TYyB4ECBAgQIDAcgICP8vZ25kAAQK1BQR+aovbjwABAgQIECBAgAABAgQIECBwmECZllP+Rf3myhb4eVxElKk+m6tMIzr/sCP6NQECBAgQIECAAAECBAgQIECAAIFuBR5x+z8v+2Sl05nuUwnaNgQIECBAYEkBgZ8l9e1NgACBugICP3W97UaAAAECBAgQIECAAAECBAgQOFRA4OdQMb8nQIAAAQIECBAgQIAAAQIECBAgkEvgpog4Z+aS/BfxzAxseQIECBAgkEVA4CdLJ9RBgACB+QUEfuY3tgMBAgQIECBAgAABAgQIECBAYIxAmZZz/dYCZZpOCQFluc6LiPIxwebyYUGWzqiDAAECBAgQIECAAAECBAgQIEAgi8DZEfGxmYsx3WdmYMsTIECAAIEsAgI/WTqhDgIECMwvIPAzv7EdCBAgQIAAAQIECBAgQIAAAQJjBFoL/NwQEU8Yc2D3EiBAgAABAgQIECBAgAABAgQIEOhQ4BMR8c9nOpd/JjcTrGUJECBAgEBGAYGfjF1REwECBOYREPiZx9WqBAgQIECAAAECBAgQIECAAIGpBHYDP9km6JRpQ+WDgs3l44KpOm8dAgQIECBAgAABAgQIECBAgACBngTOiYibZjqQ6T4zwVqWAAECBAhkFBD4ydgVNREgQGAeAYGfeVytSoAAAQIECBAgQIAAAQIECBCYSqBMy/mrrcWyB36uj4ifn+rw1iFAgAABAgQIECBAgAABAgQIECDQkcAnI+IRE5/nbyLivInXtBwBAgQIECCQWEDgJ3FzlEaAAIGJBQR+Jga1HAECBAgQIECAAAECBAgQIEBgYoHdwE+2CTq7E34EfiZ+ACxHgAABAgQIECBAgAABAgQIECDQjcBjI+KjE5/GdJ+JQS1HgAABAgSyCwj8ZO+Q+ggQIDCdgMDPdJZWIkCAAAECBAgQIECAAAECBAjMIVCm5Vy3tXC2wM/5t/+3kpaQz+Yq04h+YQ4IaxIgQIAAAQIECBAgQIAAAQIECBDoQGDKKT+m+3TwQDgCAQIECBA4VEDg51AxvydAgEC7AgI/7fZO5QQIECBAgAABAgQIECBAgMA6BAR+1tFnpyRAgAABAgQIECBAgAABAgQIEFiHwOMi4saJjmq6z0SQliFAgAABAi0JCPy01C21EiBAYJyAwM84P3cTIECAAAECBAgQIECAAAECBOYWKNNy/nJrkzJNp4SAslxPiIgy1WdzmfCTpTPqIECAAAECBAgQIECAAAECBAgQyCowxZSfj0ZECQ+5CBAgQIAAgZUJCPysrOGOS4DAqgUEflbdfocnQIAAAQIECBAgQIAAAQIEGhBoLfBzXURc0ICrEgkQIECAAAECBAgQIECAAAECBAgsJXBeRPz1yM1N9xkJ6HYCBAgQINCqgMBPq51TNwECBA4XEPg53MwdBAgQIECAAAECBAgQIECAAIGaAruBn2wTdMq0oRLy2VwCPzWfDnsRIECAAAECBAgQIECAAAECBAi0KjBmyo/pPq12Xd0ECBAgQGACAYGfCRAtQYAAgUYEBH4aaZQyCRAgQIAAAQIECBAgQIAAgdUKlGk5H9k6ffbAz19GxBNX2y0HJ0CAAAECBAgQIECAAAECBAgQILCfwOMj4ob9fnq3X5nuMxDObQQIECBAoAcBgZ8euugMBAgQ2E9A4Gc/J78iQIAAAQIECBAgQIAAAQIECCwlsBv4yTZBZ3fCj8DPUk+KfQkQIECAAAECBAgQIECAAAECBFoTGDLl56aIOLe1g6qXAAECBAgQmE5A4Gc6SysRIEAgu4DAT/YOqY8AAQIECBAgQIAAAQIECBBYu0CZlvPhLYRsgZ9fiIgS8tlcZRrRk9beNOcnQIAAAQIECBAgQIAAAQIECBAgsIfA+RFx/R6/2/6J6T4Hgvk5AQIECBDoTUDgp7eOOg8BAgROLyDw4+kgQIAAAQIECBAgQIAAAQIECOQWEPjJ3R/VESBAgAABAgQIECBAgAABAgQIEBgj8D8i4h/vuYDpPntC+RkBAgQIEOhZQOCn5+46GwECBO4qIPDjiSBAgAABAgQIECBAgAABAgQI5BgbVasAACAASURBVBYo03I+tFVimaZTQkBZrgsiokz12Vwm/GTpjDoIECBAgAABAgQIECBAgAABAgRaEHhCRPzVnoWa7rMnlJ8RIECAAIGeBQR+eu6usxEgQOCuAgI/nggCBAgQIECAAAECBAgQIECAQG6B1gI/H46IJ+cmVR0BAgQIECBAgAABAgQIECBAgACBVAL7TPn5WEQ8NlXViiFAgAABAgQWERD4WYTdpgQIEFhEQOBnEXabEiBAgAABAgQIECBAgAABAgT2FijhmQ9u/TrbBJ0ybaiEfDaXwM/erfVDAgQIECBAgAABAgQIECBAgAABAicFfj4irjvG4lERcQsvAgQIECBAgIDAj2eAAAEC6xEQ+FlPr52UAAECBAgQIECAAAECBAgQaFOgtcDPhyLiF9ukVjUBAgQIECBAgAABAgQIECBAgACBxQSOmvJjus9ibbExAQIECBDIJyDwk68nKiJAgMBcAgI/c8lalwABAgQIECBAgAABAgQIECAwjcBu4CfbBJ3dCT8CP9P03SoECBAgQIAAAQIECBAgQIAAAQLrErggIsp071Ndj4yIW9fF4bQECBAgQIDA6QQEfjwbBAgQWI+AwM96eu2kBAgQIECAAAECBAgQIECAQJsCZVrOf9sqPVvg50kRUUI+m+uDEfEv2qRWNQECBAgQIECAAAECBAgQIECAAIFFBT5ze+jnn+xUcFNEnLtoVTYnQIAAAQIEUgkI/KRqh2IIECAwq4DAz6y8FidAgAABAgQIECBAgAABAgQIjBbYDfxkm6Aj8DO6xRYgQIAAAQIECBAgQIAAAQIECBAgcFJgd5p2+bNHRcQtfAgQIECAAAECGwGBH88CAQIE1iMg8LOeXjspAQIECBAgQIAAAQIECBAg0KZAmZbzF1ulZwv8PDkiylSfzVWmEf1Sm9SqJkCAAAECBAgQIECAAAECBAgQILC4wPaUn49FxGMXr0gBBAgQIECAQCoBgZ9U7VAMAQIEZhUQ+JmV1+IECBAgQIAAAQIECBAgQIAAgdECAj+jCS1AgAABAgQIECBAgAABAgQIECBAoBmB8yPi+jurfWRE3NpM5QolQIAAAQIEqggI/FRhtgkBAgRSCAj8pGiDIggQIECAAAECBAgQIECAAAECpxUo03I+sPW3ZZpOCQFluX4xIspUn81lwk+WzqiDAAECBAgQIECAAAECBAgQIECgVYFPRcTfRcQ5rR5A3QQIECBAgMB8AgI/89lamQABAtkEBH6ydUQ9BAgQIECAAAECBAgQIECAAIG7CrQW+PmLiPhlTSRAgAABAgQIECBAgAABAgQIECBAYLDAuRHxf28P/Hx88ApuJECAAAECBLoVEPjptrUORoAAgbsJCPx4KAgQIECAAAECBAgQIECAAAECuQV2Az/ZJuiUaUMl5LO5BH5yP0+qI0CAAAECBAgQIECAAAECBAgQIECAAAECBAgQaFhA4Kfh5imdAAECBwoI/BwI5ucECBAgQIAAAQIECBAgQIAAgcoCZVrO+7f2zB74+UBE/MvKRrYjQIAAAQIECBAgQIAAAQIECBAgQIAAAQIECBAgsAoBgZ9VtNkhCRAgcFJA4MeDQIAAAQIECBAgQIAAAQIECBDILbAb+Mk2QWd3wo/AT+7nSXUECBAgQIAAAQIECBAgQIAAAQIECBAgQIAAAQINCwj8NNw8pRMgQOBAAYGfA8H8nAABAgQIECBAgAABAgQIECBQWaBMy/nzrT2zBX5+KSJKyGdzlWlEv1LZyHYECBAgQIAAAQIECBAgQIAAAQIECBAgQIAAAQIEViEg8LOKNjskAQIETgoI/HgQCBAgQIAAAQIECBAgQIAAAQK5BQR+cvdHdQQIECBAgAABAgQIECBAgAABAgQIECBAgAABAgSqCQj8VKO2EQECBBYXEPhZvAUKIECAAAECBAgQIECAAAECBAgcKVCm5bxv6xdlmk4JAWW5fjkiylSfzWXCT5bOqIMAAQIECBAgQIAAAQIECBAgQIAAAQIECBAgQKA7AYGf7lrqQAQIEDitgMCPh4MAAQIECBAgQIAAAQIECBAgkFugtcDPn0fEU3KTqo4AAQIECBAgQIAAAQIECBAgQIAAAQIECBAgQIBAmwICP232TdUECBAYIiDwM0TNPQQIECBAgAABAgQIECBAgACBegK7gZ9sE3TKtKES8tlcAj/1ng07ESBAgAABAgQIECBAgAABAgQIECBAgAABAgQIrExA4GdlDXdcAgRWLSDws+r2OzwBAgQIECBAgAABAgQIECDQgECZlvNft+rMHvh5X0T8qwZclUiAAAECBAgQIECAAAECBAgQIECAAAECBAgQIECgOQGBn+ZapmACBAgMFhD4GUznRgIECBAgQIAAAQIECBAgQIBAFYHdwE+2CTq7E34Efqo8FjYhQIAAAQIECBAgQIAAAQIECBAgQIAAAQIECBBYo4DAzxq77swECKxVQOBnrZ13bgIECBAgQIAAAQIECBAgQKAVgTIt579sFZst8PMrEVFCPpurTCP61VZw1UmAAAECBAgQIECAAAECBAgQIECAAAECBAgQIECgJQGBn5a6pVYCBAiMExD4GefnbgIECBAgQIAAAQIECBAgQIDA3AICP3MLW58AAQIECBAgQIAAAQIECBAgQIAAAQIECBAgQIBAIwICP400SpkECBCYQEDgZwJESxAgQIAAAQIECBAgQIAAAQIEZhQo03Leu7V+maZTQkBZrqdERJnqs7nKNKILsxSnDgIECBAgQIAAAQIECBAgQIAAAQIECBAgQIAAAQI9CQj89NRNZyFAgMDRAgI/nhACBAgQIECAAAECBAgQIECAQG4BgZ/c/VEdAQIECBAgQIAAAQIECBAgQIAAAQIECBAgQIAAgWoCAj/VqG1EgACBxQUEfhZvgQIIECBAgAABAgQIECBAgAABAkcKlGk579n6RZmmU0JAWa4ybahM9dlcJvxk6Yw6CBAgQIAAAQIECBAgQIAAAQIECBAgQIAAAQIEuhMQ+OmupQ5EgACB0woI/Hg4CBAgQIAAAQIECBAgQIAAAQK5BVoL/Lw3Ip6am1R1BAgQIECAAAECBAgQIECAAAECBAgQIECAAAECBNoUEPhps2+qJkCAwBABgZ8hau4hQIAAAQIECBAgQIAAAQIECNQT2A38ZJugszvhR+Cn3rNhJwIECBAgQIAAAQIECBAgQIAAAQIECBAgQIAAgZUJCPysrOGOS4DAqgUEflbdfocnQIAAAQIECBAgQIAAAQIEGhAo03LevVVntsDPr0ZECflsrvdExL9uwFWJBAgQIECAAAECBAgQIECAAAECBAgQIECAAAECBJoTEPhprmUKJkCAwGABgZ/BdG4kQIAAAQIECBAgQIAAAQIECFQR2A38ZJugI/BT5TGwCQECBAgQIECAAAECBAgQIECAAAECBAgQIECAAIEIgR9PAQECBNYjIPCznl47KQECBAgQIECAAAECBAgQINCmQJmW866t0rMFfi6MiDLVZ3OVaUS/1ia1qgkQIECAAAECBAgQIECAAAECBAgQIECAAAECBAjkFhD4yd0f1REgQGBKAYGfKTWtRYAAAQIECBAgQIAAAQIECBCYXkDgZ3pTKxIgQIAAAQIECBAgQIAAAQIECBAgQIAAAQIECBBoUkDgp8m2KZoAAQKDBAR+BrG5iQABAgQIECBAgAABAgQIECBQTaBMy7l2a7cyTaeEgLJcT42IMtVnc5nwk6Uz6iBAgAABAgQIECBAgAABAgQIECBAgAABAgQIEOhOQOCnu5Y6EAECBE4rIPDj4SBAgAABAgQIECBAgAABAgQI5BZoLfDzroh4Wm5S1REgQIAAAQIECBAgQIAAAQIECBAgQIAAAQIECBBoU0Dgp82+qZoAAQJDBAR+hqi5hwABAgQIECBAgAABAgQIECBQT2A38JNtgk6ZNlRCPptL4Kfes2EnAgQIECBAgAABAgQIECBAgAABAgQIECBAgACBlQkI/Kys4Y5LgMCqBQR+Vt1+hydAgAABAgQIECBAgAABAgQaECjTcv7zVp3ZAz/XRsS/acBViQQIECBAgAABAgQIECBAgAABAgQIECBAgAABAgSaExD4aa5lCiZAgMBgAYGfwXRuJECAAAECBAgQIECAAAECBAhUEdgN/GSboLM74Ufgp8pjYRMCBAgQIECAAAECBAgQIECAAAECBAgQIECAAIE1Cgj8rLHrzkyAwFoFBH7W2nnnJkCAAAECBAgQIECAAAECBFoRKNNy/myr2GyBn1+LiBLy2VxlGtHTW8FVJwECBAgQIECAAAECBAgQIECAAAECBAgQIECAAIGWBAR+WuqWWgkQIDBOQOBnnJ+7CRAgQIAAAQIECBAgQIAAAQJzCwj8zC1sfQIECBAgQIAAAQIECBAgQIAAAQIECBAgQIAAAQKNCAj8NNIoZRIgQGACAYGfCRAtQYAAAQIECBAgQIAAAQIECBCYUaBMy3nn1vplmk4JAWW5nhYRZarP5jLhJ0tn1EGAAAECBAgQIECAAAECBAgQIECAAAECBAgQINCdgMBPdy11IAIECJxWQODHw0GAAAECBAgQIECAAAECBAgQyC3QWuDnzyLiotykqiNAgAABAgQIECBAgAABAgQIECBAgAABAgQIECDQpoDAT5t9UzUBAgSGCAj8DFFzDwECBAgQIECAAAECBAgQIECgnsBu4CfbBJ0ybaiEfDaXwE+9Z8NOBAgQIECAAAECBAgQIECAAAECBAgQIECAAAECKxMQ+FlZwx2XAIFVCwj8rLr9Dk+AAAECBAgQIECAAAECBAg0IFCm5bxjq87sgZ93RsS/bcBViQQIECBAgAABAgQIECBAgAABAgQIECBAgAABAgSaExD4aa5lCiZAgMBgAYGfwXRuJECAAAECBAgQIECAAAECBAhUEdgN/GSboLM74Ufgp8pjYRMCBAgQIECAAAECBAgQIECAAAECBAgQIECAAIE1Cgj8rLHrzkyAwFoFBH7W2nnnJkCAAAECBAgQIECAAAECBFoRKNNy/tNWsdkCP0+PiBLy2VxlGtG/awVXnQQIECBAgAABAgQIECBAgAABAgQIECBAgAABAgRaEhD4aalbaiVAgMA4AYGfcX7uJkCAAAECBAgQIECAAAECBAjMLSDwM7ew9QkQIECAAAECBAgQIECAAAECBAgQIECAAAECBAg0IiDw00ijlEmAAIEJBAR+JkC0BAECBAgQIECAAAECBAgQIEBgRoEyLeftW+uXaTolBJTluigiylSfzVWmET0jS3HqIECAAAECBAgQIECAAAECBAgQIECAAAECBAgQINCTgMBPT910FgIECBwtIPDjCSFAgAABAgQIECBAgAABAgQI5BYQ+MndH9URIECAAAECBAgQIECAAAECBAgQIECAAAECBAgQqCYg8FON2kYECBBYXEDgZ/EWKIAAAQIECBAgQIAAAQIECBAgcKTAbuCnTNMpf5blKtOGylSfzWXCT5bOqIMAAQIECBAgQIAAAQIECBAgQIAAAQIECBAgQKA7AYGf7lrqQAQIEDitgMCPh4MAAQIECBAgQIAAAQIECBAgkFvgGRHxtq0Sswd+3h4Rz8xNqjoCBAgQIECAAAECBDoR2P333Z0cyzEIECBAgAABAgQIECBAYGGB1Jma1MUt3DjbEyBAoDcBgZ/eOuo8BAgQIECAAAECBAgQIECAQG8Cu4GfbBN0dicQCfz09gQ6DwECBAgQIECAAIG8AgI/eXujMgIECBAgQIAAAQIECLQskDpTk7q4lruudgIECCQUEPhJ2BQlESBAgAABAgQIECBAgAABAgS2BMq0nLdu/e/ZAz9lGtG/10ECBAgQIECAAAECBAhUEBD4qYBsCwIECBAgQIAAAQIECKxQIHWmJnVxK3xYHJkAAQJzCgj8zKlrbQIECBAgQIAAAQIECBAgQIDAeAGBn/GGViBAgAABAgQIECBAoE8BgZ8+++pUBAgQIECAAAECBAgQWFogdaYmdXFLd87+BAgQ6ExA4KezhjoOAQIECBAgQIAAAQIECBAg0J1AmZbzlq1TvT0iSggoy/WMiChTfTZXmUb061mKUwcBAgQIECBAgAABAl0L3OXfd//0p/I/XXfb4QgQIECAAAECBAgQIDCTwM/8zN0iNKkzNamLm6lHliVAgMBaBQR+1tp55yZAgAABAgQIECBAgAABAgRaERD4aaVT6iRAgAABAgQIECBAoLaAwE9tcfsRIECAAAECBAgQIECgQwGBnw6b6kgECBDoREDgp5NGOgYBAgQIECBAgAABAgQIECDQrUCZlvOnW6cr03RKCCjLVaYNlak+m8uEnyydUQcBAgQIECBAgACB/gUEfvrvsRMSIECAAAECBAgQIEBgdgGBn9mJbUCAAAECAwUEfgbCuY0AAQIECBAgQIAAAQIECBAgUEmgtcDPWyLiNyrZ2IYAAQIECBAgQIAAgXULCPysu/9OT4AAAQIECBAgQIAAgUkEBH4mYbQIAQIECMwgIPAzA6olCRAgQIAAAQIECBAgQIAAAQITCuwGfrJN0CnThkrIZ3MJ/EzYfEsRIECAAAECBAgQIHCkgMCPB4QAAQIECBAgQIAAAQIERgsI/IwmtAABAgQIzCQg8DMTrGUJECBAgAABAgQIECBAgAABAhMJlGk5b95aK3vg508j4lkTnd0yBAgQIECAAAECBAgQOEpA4MfzQYAAAQIECBAgQIAAAQKjBQR+RhNagAABAgRmEhD4mQnWsgQIECBAgAABAgQIECBAgACBiQR2Az/ZJujsTvgR+Jmo8ZYhQIAAAQIECBAgQOBYAYGfY4n8gAABAgQIECBAgAABAgSOExD4OU7I3xMgQIDAUgICP0vJ25cAAQIECBAgQIAAAQIECBAgsJ9AmZbzpq2fZgv8/HpElJDP5irTiH5zv6P5FQECBAgQIECAAAECBEYJCPyM4nMzAQIECBAgQIAAAQIECBQBgR/PAQECBAhkFRD4ydoZdREgQIAAAQIECBAgQIAAAQIE7hAQ+PEkECBAgAABAgQIECBA4NQCAj+eDAIECBAgQIAAAQIECBAYLSDwM5rQAgQIECAwk4DAz0ywliVAgAABAgQIECBAgAABAgQITCRQpuW8cWutMk2nhICyXL8REWWqz+Yy4SdLZ9RBgAABAgQIECBAoH8BgZ/+e+yEBAgQIECAAAECBAgQmF1A4Gd2YhsQIECAwEABgZ+BcG4jQIAAAQIECBAgQIAAAQIECFQSaC3w86aI+K1KNrYhQIAAAQIECBAgQGDdAgI/6+6/0xMgQIAAAQIECBAgQGASAYGfSRgtQoAAAQIzCAj8zIBqSQIECBAgQIAAAQIECBAgQIDAhAK7gZ9sE3TKtKES8tlcAj8TNt9SBAgQIECAAAECBAgcKSDw4wEhQIAAAQIECBAgQIAAgdECAj+jCS1AgAABAjMJCPzMBGtZAgQIECBAgAABAgQIECBAgMBEAmVazhu21soe+HljRPyHic5uGQIECBAgQIAAAQIECBwlIPDj+SBAgAABAgQIECBAgACB0QICP6MJLUCAAAECMwkI/MwEa1kCBAgQIECAAAECBAgQIECAwEQCu4GfbBN0dif8CPxM1HjLECBAgAABAgQIECBwrIDAz7FEfkCAAAECBAgQIECAAAECxwkI/Bwn5O8JECBAYCkBgZ+l5O1LgAABAgQIECBAgAABAgQIENhPoEzLef3WT7MFfn4zIkrIZ3OVaUTP3u9ofkWAAAECBAgQIECAAIFRAgI/o/jcTIAAAQIECBAgQIAAAQJFQODHc0CAAAECWQUEfrJ2Rl0ECBAgQIAAAQIECBAgQIAAgTsEBH48CQQIECBAgAABAgQIEDi1gMCPJ4MAAQIECBAgQIAAAQIERgsI/IwmtAABAgQIzCQg8DMTrGUJECBAgAABAgQIECBAgAABAhMJlGk512ytVabplBBQluu3IqJM9dlcZRrRc7IUpw4CBAgQIECAAAECBLoWEPjpur0OR4AAAQIECBAgQIAAgToCAj91nO1CgAABAocLCPwcbuYOAgQIECBAgAABAgQIECBAgEBNAYGfmtr2IkCAAAECBAgQIECgJQGBn5a6pVYCBAgQIECAAAECBAgkFRD4SdoYZREgQIBACPx4CAgQIECAAAECBAgQIECAAAECuQV2Az9lmk75syxXmTZUpvpsLhN+snRGHQQIECBAgAABAgT6FxD46b/HTkiAAAECBAgQIECAAIHZBQR+Zie2AQECBAgMFBD4GQjnNgIECBAgQIAAAQIECBAgQIBAJYHnRMTrtvbKHvi5JiJ+u5KNbQgQIECAAAECBAgQWLeAwM+6++/0BAgQIECAAAECBAgQmERA4GcSRosQIECAwAwCAj8zoFqSAAECBAgQIECAAAECBAgQIDChwG7gJ9sEnd0JRAI/EzbfUgQIECBAgAABAgQIHCkg8OMBIUCAAAECBAgQIECAAIHRAgI/owktQIAAAQIzCQj8zARrWQIECBAgQIAAAQIECBAgQIDARAJlWs6fbK2VPfBTphH9zkRntwwBAgQIECBAgAABAgSOEhD48XwQIECAAAECBAgQIECAwGgBgZ/RhBYgQIAAgZkEBH5mgrUsAQIECBAgQIAAAQIECBAgQGAiAYGfiSAtQ4AAAQIECBAgQIBAdwICP9211IEIECBAgAABAgQIECBQX0Dgp765HQkQIEBgPwGBn/2c/IoAAQIECBAgQIAAAQIECBAgsJRAmZbzx1ubXxMRJQSU5XpORJSpPpurTCN6bpbi1EGAAAECBAgQIECAQNcCAj9dt9fhCBAgQIAAAQIECBAgUEdA4KeOs10IECBA4HABgZ/DzdxBgAABAgQIECBAgAABAgQIEKgpIPBTU9teBAgQIECAAAECBAi0JCDw01K31EqAAAECBAgQIECAAIGkAgI/SRujLAIECBAIgR8PAQECBAgQIECAAAECBAgQIEAgt0CZlnP1Vollmk4JAWW5yrShMtVnc5nwk6Uz6iBAgAABAgQIECDQv4DAT/89dkICBAgQIECAAAECBAjMLiDwMzuxDQgQIEBgoIDAz0A4txEgQIAAAQIECBAgQIAAAQIEKgm0Fvj544h4XiUb2xAgQIAAAQIECBAgsG4BgZ9199/pCRAgQIAAAQIECBAgMImAwM8kjBYhQIAAgRkEBH5mQLUkAQIECBAgQIAAAQIECBAgQGBCgd3AT7YJOmXaUAn5bC6BnwmbbykCBAgQIECAAAECBI4UEPjxgBAgQIAAAQIECBAgQIDAaAGBn9GEFiBAgACBmQQEfmaCtSwBAgQIECBAgAABAgQIECBAYCKBMi3ntVtrZQ/8XB0RvzvR2S1DgAABAgQIECBAgACBowQEfjwfBAgQIECAAAECBAgQIDBaQOBnNKEFCBAgQGAmAYGfmWAtS4AAAQIECBAgQIAAAQIECBCYSGA38JNtgs7uhB+Bn4kabxkCBAgQIECAAAECBI4VEPg5lsgPCBAgQIAAAQIECBAgQOA4AYGf44T8PQECBAgsJSDws5S8fQkQIECAAAECBAgQIECAAAEC+wmUaTl/tPXTbIGf50ZECflsrjKN6Pn7Hc2vCBAgQIAAAQIECBAgMEpA4GcUn5sJECBAgAABAgQIECBAoAgI/HgOCBAgQCCrgMBP1s6oiwABAgQIECBAgAABAgQIECBwh4DAjyeBAAECBAgQIECAAAECpxYQ+PFkECBAgAABAgQIECBAgMBoAYGf0YQWIECAAIGZBAR+ZoK1LAECBAgQIECAAAECBAgQIEBgIoEyLec1W2uVaTolBJTlel5ElKk+m6tMI3pBluLUQYAAAQIECBAgQIBA1wICP1231+EIECBAgAABAgQIECBQR0Dgp46zXQgQIEDgcAGBn8PN3EGAAAECBAgQIECAAAECBAgQqCkg8FNT214ECBAgQIAAAQIECLQkIPDTUrfUSoAAAQIECBAgQIAAgaQCAj9JG6MsAgQIEAiBHw8BAQIECBAgQIAAAQIECBAgQCC3wG7gp0zTKX+W5SrThspUn81lwk+WzqiDAAECBAgQIECAQP8CAj/999gJCRAgQIAAAQIECBAgMLuAwM/sxDYgQIAAgYECAj8D4dxGgAABAgQIECBAgAABAgQIEKgk8IKIePXWXtkDP6+JiN+rZGMbAgQIECBAgAABAgTWLSDws+7+Oz0BAgQIECBAgAABAgQmERD4mYTRIgQIECAwg4DAzwyoliRAgAABAgQIECBAgAABAgQITCiwG/jJNkFnd8KPwM+EzbcUAQIECBAgQIAAAQJHCgj8eEAIECBAgAABAgQIECBAYLSAwM9oQgsQIECAwEwCAj8zwVqWAAECBAgQIECAAAECBAgQIDCRQJmWc9XWWtkCP8+PiBLy2VxlGtHvT3R2yxAgQIAAAQIECBAgQOAoAYEfzwcBAgQIECBAgAABAgQIjBYQ+BlNaAECBAgQmElA4GcmWMsSIECAAAECBAgQIECAAAECBCYSEPiZCNIyBAgQIECAAAECBAh0JyDw011LHYgAAQIECBAgQIAAAQL1BQR+6pvbkQABAgT2ExD42c/JrwgQIECAAAECBAgQIECAAAECSwmUaTlXbm1epumUEFCW6wURUab6bK4yjeiFWYpTBwECBAgQIECAAAECXQsI/HTdXocjQIAAAQIECBAgQIBAHQGBnzrOdiFAgACBwwUEfg43cwcBAgQIECBAgAABAgQIECBAoKaAwE9NbXsRIECAAAECBAgQINCSgMBPS91SKwECBAgQIECAAAECBJIKCPwkbYyyCBAgQCAEfjwEBAgQIECAAAECBAgQIECAAIHcAruBnzJNp/xZlqtMGypTfTaXCT9ZOqMOAgQIECBAgAABAv0LCPz032MnJECAAAECBAgQ1HBuwgAAIABJREFUIECAwOwCAj+zE9uAAAECBAYKCPwMhHMbAQIECBAgQIAAAQIECBAgQKCSwAsj4oqtvbIHfq6MiBdVsrENAQIECBAgQIAAAQLrFhD4WXf/nZ4AAQIECBAgQIAAAQKTCAj8TMJoEQIECBCYQUDgZwZUSxIgQIAAAQIECBAgQIAAAQIEJhTYDfxkm6CzO4FI4GfC5luKAAECBAgQIECAAIEjBQR+PCAECBAgQIAAAQIECBAgMFpA4Gc0oQUIECBAYCYBgZ+ZYC1LgAABAgQIECBAgAABAgQIEJhIoEzLuXxrreyBnzKN6A8mOrtlCBAgQIAAAQIECBAgcJSAwI/ngwABAgQIECBAgAABAgRGCwj8jCa0AAECBAjMJCDwMxOsZQkQIECAAAECBAgQIECAAAECEwkI/EwEaRkCBAgQIECAAAECBLoTEPjprqUORIAAAQIECBAgQIAAgfoCAj/1ze1IgAABAvsJCPzs5+RXBAgQIECAAAECBAgQIECAAIGlBMq0nBNbm18ZESUElOV6YUSUqT6bq0wjenGW4tRBgAABAgQIECBAgEDXAgI/XbfX4QgQIECAAAECBAgQIFBHQOCnjrNdCBAgQOBwAYGfw83cQYAAAQIECBAgQIAAAQIECBCoKSDwU1PbXgQIECBAgAABAgQItCQg8NNSt9RKgAABAgQIECBAgACBpAICP0kboywCBAgQCIEfDwEBAgQIECBAgAABAgQIECBAILfAbuCnTNMpf5blKtOGylSfzWXCT5bOqIMAAQIECBAgQIBA/wICP/332AkJECBAgAABAgQIECAwu4DAz+zENiBAgACBgQICPwPh3EaAAAECBAgQIECAAAECBAgQqCTw4oh41dZe2QM/JyLiDyvZ2IYAAQIECBAgQIAAgXULCPysu/9OT4AAAQIECBAgQIAAgUkEBH4mYbQIAQIECMwgIPAzA6olCRAgQIAAAQIECBAgQIAAAQITCuwGfrJN0NmdQCTwM2HzLUWAAAECBAgQIECAwJECAj8eEAIECBAgQIAAAQIECBAYLSDwM5rQAgQIECAwk4DAz0ywliVAgAABAgQIECBAgAABAgQITCRQpuW8cmut7IGfMo3o4onObhkCBAgQIECAAAECBAgcJSDw4/kgQIAAAQIECBAgQIAAgdECAj+jCS1AgAABAjMJCPzMBGtZAgQIECBAgAABAgQIECBAgMBEAgI/E0FahgABAgQIECBAgACB7gQEfrprqQMRIECAAAECBAgQIECgvoDAT31zOxIgQIDAfgICP/s5+RUBAgQIECBAgAABAgQIECBAYCmBMi3nFVubn4iIEgLKcr04IspUn81VphG9JEtx6iBAgAABAgQIECBAoGsBgZ+u2+twBAgQIECAAAECBAgQqCMg8FPH2S4ECBAgcLiAwM/hZu4gQIAAAQIECBAgQIAAAQIECNQUEPipqW0vAgQIECBAgAABAgRaEhD4aalbaiVAgAABAgQIECBAgEBSAYGfpI1RFgECBAiEwI+HgAABAgQIECBAgAABAgQIECCQW6BMy7lsq8QyTaeEgLJcZdpQmeqzuco0okuyFKcOAgQIECBAgAABAgS6FhD46bq9DkeAAAECBAgQIECAAIE6AgI/dZztQoAAAQKHCwj8HG7mDgIECBAgQIAAAQIECBAgQIBATQGBn5ra9iJAgAABAgQIECBAoCUBgZ+WuqVWAgQIECBAgAABAgQIJBUQ+EnaGGURIECAgAk/ngECBAgQIECAAAECBAgQIECAQHKB3cBPmaZT/izLVaYNlak+m8uEnyydUQcBAgQIECBAgACB/gUEfvrvsRMSIECAAAECBAgQIEBgdgGBn9mJbUCAAAECAwVM+BkI5zYCBAgQIECAAAECBAgQIECAQCWBSyLi5Vt7ZQ/8XBYRL61kYxsCBAgQIECAAAECBNYtIPCz7v47PQECBAgQIECAAAECBCYREPiZhNEiBAgQIDCDgMDPDKiWJECAAAECBAgQIECAAAECBAhMKLAb+Mk2QWd3ApHAz4TNtxQBAgQIECBAgAABAkcKCPx4QAgQIECAAAECBAgQIEBgtIDAz2hCCxAgQIDATAICPzPBWpYAAQIECBAgQIAAAQIECBAgMJFAmZbzH7fWyh74KdOIXjbR2S1DgAABAgQIECBAgACBowQEfjwfBAgQIECAAAECBAgQIDBaQOBnNKEFCBAgQGAmAYGfmWAtS4AAAQIECBAgQIAAAQIECBCYSEDgZyJIyxAgQIAAAQIECBAg0J2AwE93LXUgAgQIECBAgAABAgQI1BcQ+KlvbkcCBAgQ2E9A4Gc/J78iQIAAAQIECBAgQIAAAQIECCwlUKblXLq1+WURUUJAWa5LIqJM9dlcZRrRdr1Z6lQHAQIECBAgQIAAAQL9CQj89NdTJyJAgAABAgQIECBAgEB1AYGf6uQ2JECAAIE9BQR+9oTyMwIECBAgQIAAAQIECBAgQIDAQgICPwvB25YAAQIECBAgQIAAgfQCAj/pW6RAAgQIECBAgAABAgQI5BcQ+MnfIxUSIEBgrQICP2vtvHMTIECAAAECBAgQIECAAAECrQjsBn7KNJ3yZ1muMm2oTPXZXCb8ZOmMOggQIECAAAECBAj0LyDw03+PnZAAAQIECBAgQIAAAQKzCwj8zE5sAwIECBAYKCDwMxDObQQIECBAgAABAgQIECBAgACBSgKX7gR8sgd+Sr3bAaBKTLYhQIAAAQIECBAgQGCFAgI/K2y6IxMgQIAAAQIECBAgQGBqAYGfqUWtR4AAAQJTCQj8TCVpHQIECBAgQIAAAQIECBAgQIDAPAK7gZ9sE3R2JxAJ/MzzHFiVAAECBAgQIECAAIG7Cwj8eCoIECBAgAABAgQIECBAYLSAwM9oQgsQIECAwEwCAj8zwVqWAAECBAgQIECAAAECBAgQIDCRQAn4vHRrreyBnxIAKlOIXAQIECBAgAABAgQIEJhbQOBnbmHrEyBAgAABAgQIECBAYAUCAj8raLIjEiBAoFEBgZ9GG6dsAgQIECBAgAABAgQIECBAYDUCAj+rabWDEiBAgAABAgQIECBwoIDAz4Fgfk6AAAECBAgQIECAAAECdxcQ+PFUECBAgEBWAYGfrJ1RFwECBAgQIECAAAECBAgQIEDgDoEyLeeSLYxLI6KEgLJcpZ4y1WdzlWlEl2UpTh0ECBAgQIAAAQIECHQtIPDTdXsdjgABAgQIECBAgAABAnUEBH7qONuFAAECBA4XEPg53MwdBAgQIECAAAECBAgQIECAAIGaAgI/NbXtRYAAAQIECBAgQIBASwICPy11S60ECBAgQIAAAQIECBBIKiDwk7QxyiJAgACBEPjxEBAgQIAAAQIECBAgQIAAAQIEcgvsBn7KNJ3yZ1muMm2oTPXZXCb8ZOmMOggQIECAAAECBAj0LyDw03+PnZAAAQIECBAgQIAAAQKzCwj8zE5sAwIECBAYKCDwMxDObQQIECBAgAABAgQIECBAgACBSgKXRcRLtvbKHvi5JCJeUcnGNgQIECBAgAABAgQIrFtA4Gfd/Xd6AgQIECBAgAABAgQITCIg8DMJo0UIECBAYAYBgZ8ZUC1JgAABAgQIECBAgAABAgQIEJhQYDfwk22Czu4EIoGfCZtvKQIECBAgQIAAAQIEjhQQ+PGAECBAgAABAgQIECBAgMBoAYGf0YQWIECAAIGZBAR+ZoK1LAECBAgQIECAAAECBAgQIEBgIoEyLefirbWyB37KNKJXTnR2yxAgQIAAAQIECBAgQOAoAYEfzwcBAgQIECBAgAABAgQIjBYQ+BlNaAECBAgQmElA4GcmWMsSIECAAAECBAgQIECAAAECBCYSEPiZCNIyBAgQIECAAAECBAh0JyDw011LHYgAAQIECBAgQIAAAQL1BQR+6pvbkQABAgT2ExD42c/JrwgQIECAAAECBAgQIECAAAECSwmUaTl/uLX5JRFRQkBZrssiokz12VxlGtGrshSnDgIECBAgQIAAAQIEuhYQ+Om6vQ5HgAABAgQIECBAgACBOgICP3Wc7UKAAAEChwsI/Bxu5g4CBAgQIECAAAECBAgQIECAQE0BgZ+a2vYiQIAAAQIECBAgQKAlAYGflrqlVgIECBAgQIAAAQIECCQVEPhJ2hhlESBAgEAI/HgICBAgQIAAAQIECBAgQIAAAQK5BXYDP2WaTvmzLFeZNlSm+myuMo3oRJbi1EGAAAECBAgQIECAQNcCAj9dt9fhCBAgQIAAAQIECBAgUEdA4KeOs10IECBA4HABgZ/DzdxBgAABAgQIECBAgAABAgQIEKgp8KqIePHWhgI/NfXtRYAAAQIECBAgQIBAZgGBn8zdURsBAgQIECBAgAABAgQaERD4aaRRyiRAgMAKBQR+Vth0RyZAgAABAgQIECBAgAABAgSaEtgN/JRpOuXPsly7E4hM+MnSGXUQIECAAAECBAgQ6F9A4Kf/HjshAQIECBAgQIAAAQIEZhcQ+Jmd2AYECBAgMFBA4GcgnNsIECBAgAABAgQIECBAgAABApUETkTEH2ztlT3wU6YRXV7JxjYECBAgQIAAAQIECKxbQOBn3f13egIECBAgQIAAAQIECEwiIPAzCaNFCBAgQGAGAYGfGVAtSYAAAQIECBAgQIAAAQIECBCYUGA38JNtgs7uBCKBnwmbbykCBAgQIECAAAECBI4UEPjxgBAgQIAAAQIECBAgQIDAaAGBn9GEFiBAgACBmQQEfmaCtSwBAgQIECBAgAABAgQIECBAYCKBMi3nRVtrZQ/8lGlEV0x0dssQIECAAAECBAgQIEDgKIGuAz8/+MEP4uabb44Pf/jDccMNN8SXv/zl+NGPfvT/Pc4888w455xz4sILL4yzzz47fvZnf/ZuVj/96U/jAx/4QFx88cXxhS98Ie5973vHRRddFJdddlk86EEPmvTp+t73vhfve9/74hWveEV86Utfisc85jHxkY98JO573/tOsk85y+c///m44oor4tprr42f/OQn8aEPfSie9KQnTbJ+i4v8+Mc/jk996lNx6aWXxo033hj3uc994hOf+EQ8/OEPb/E43dXsme2upQ5EoGuBb3/72/G2t70tXv3qV8dtt90WT3/60+Od73xn12f2n9Ndt/cuhyv/P/Sb3/zmOHHiRHzjG9+IBzzgAfGsZz0rLrnkkjjjjDPWA+GkRwoI/HhACBAgQCCrgMBP1s6oiwABAgQIECBAgAABAgQIECBwh4DAjyeBAAECBAgQIECAAAECpxboMvDzzW9+82Ro5k1vetPJUMs+VwnyPPe5zz350eL97ne/k7eUj1ivuuqqeNGLtv87JO5Y7ayzzjoZEHnIQx6yz/Kn/c2pPpTd/HiqwM9ukGi7mLUGfnY/yt6YCPyMepwnu9kzOxmlhQgQmFlgExwtQeDrr7/+Lrv1HPjxn9MzP1jJli9hn2c/+9nxlre85W6VnXvuufH+978/7n//+yerWjlLCAj8LKFuTwIECBDYR0DgZx8lvyFAgAABAgQIECBAgAABAgQILCdQpuW8cGv7F98ZAlquorvufCIiylSfzVW+JLsyS3HqIECAAAECBAgQIECga4GuAj/f//7343Wve1285CUvucskn0M6WMI+73rXu+KCCy6IW2+99eTknx/+8IenXOKZz3zmyVDRve51r0O2OPnb8uFk+Tiy1Fqm+ZzqGhv4+cpXvnIy+PSOd7zjtMGnNQV+jvooe+Mv8HPwozzpDV//+tfjta99bVxzzTWn/b/hNT2zk+JajACBSQVOFxzd3qTHwI//32LSx6iZxd773vfGU5/61NPWe/nll58yIN/MARU6mYDAz2SUFiJAgACBiQUEfiYGtRwBAgQIECBAgAABAgQIECBAYGIBgZ+JQS1HgAABAgQIECBAgEA3At0Efr761a/GU57ylPjsZz97sjkluHPxxRfHRRddFA984AOjhD3Kb17/+tcfGSbYdPZlL3tZ3POe94yXvvSlp232Qx/60LjllltOrr/vVQINV199dbzxjW+MElA66hoS+ClBojJhoEwa+MxnPnNsWWsIT5QpBG9961vjla98Zdx2221Hmgj8HPvITP4Dz+zkpBYkQGAmgX2Co9tb9xL48Z/TMz1QjSxbplE+7WlPi3e/+92nrbhM+fngBz8YZ5xxRiOnUuZcAgI/c8lalwABAgTGCgj8jBV0PwECBAgQIECAAAECBAgQIEBgXoHdwE+ZplP+LMt1eUSUqT6by4SfLJ1RBwECBAgQIECAAIH+BboI/Hzuc5+LJz/5yVHCNOU666yz4rrrrouHPexhp+zg7u9P1+ZHP/rRcfPNN5/2Kdg3HFI+lLzhhhtOhof2CeFsNjwk8POtb30rTpw4sVeQaPtAPQd+yuSkl7/85XHttdeedsLRbnP37Wn//9Ew/wk9s/Mb24EAgWkESkD3DW94Q1xxxRXHBke3d2w98OM/p6d5flpf5bvf/W488YlPjI9//OOnPcqZZ555cjLmgx/84NaPq/6RAgI/IwHdToAAAQKzCQj8zEZrYQIECBAgQIAAAQIECBAgQIDAJAJXRsTvb62UPfDzwoi4apKTW4QAAQIECBAgQIAAAQJHCzQf+Pna174W5513Xnzxi188edJ73OMeJyfclD876vr0pz8d559/fnznO9857c9+7uf+H3v3An/VnO9//DOUEzK508hdhjgYoZQk6SKVUaRSdAjRBYUQplAMyqWMQg6iiIqZpKsIKTKYQzGSSxlFFzElI/z/73Vmd3b7t/a67bV2a+/f6/t4nMf//Put9V3f9fyu25z5vvdn700hIreNwlT4GThwoA0aNMgOO+wwq1evnimM4rVwUscLE/j55JNPrFGjRs75nHLKKVajRg174YUXfBcml3PgR9dBq1atbLfddrOTTjrJfvjhBycIpkoF+RqBn+I9Mt977z3nmt1mm22c+alWrVqlv2aLp8+REEAgjMDGjRuta9euNmfOHGvZsqXVqVPHCQQ/++yznt2UeuCHb4swV0n5bqvg+vnnn2+PPPJI3pOkwk/5zn/YMyPwE1aM7RFAAAEEiiVA4KdY0hwHAQQQQAABBBBAAAEEEEAAAQQQiCaQG/hJWwWd3ApEBH6izTN7IYAAAggggAACCCCAQHiBkg78rF271tq3b2+zZs3adOYK8UyaNMm23XZbX40JEyZYhw4d8lZ/2XPPPU3H0C/7u7ULLrjARo4caVWqVPE9lkImWjCpcEOm+R0/TOBHfa5bt84UWMkstHPzyR1oOQd+ZL5+/Xon/JRpn376qWlR6pIlS1znjMCP76Uc2wa6HzQ/22+//aY+da9pUb3ujXytnK/Z2HDpCAEEYhdQ6Cf3ff/UU09Zp06dnPe7Wyv1wA/fFrFfRiXb4cSJE+3MM8/Me63fdttt1r+//msXWmUXIPBT2a8Azh8BBBBIrwCBn/TODSNDAAEEEEAAAQQQQAABBBBAAAEEJKBqOVdmUaQ98KNqRHcydQgggAACCCCAAAIIIIBAEQRKOvDzxz/+0a65RkVc/68NHjzYrrvuukB0WqB7xx135F2gqF/w1+LGm266qUJ/tWvXthkzZti+++4b6FhuG/3zn/+01q1b5630Ezbw43YMhSNOP/30vGOsjOGJTLUlNxQCP5Ev59h2VNWMJk2amBbX57um27RpE9vx6AgBBBCIKrBy5UqnGt/ChQtduyiHwA/fFlGvjvLaTyHqnj172oMPPljhxBSkVlA3O2BdXmfP2YQRIPATRottEUAAAQSKKUDgp5jaHAsBBBBAAAEEEEAAAQQQQAABBBAIL0DgJ7wZeyCAAAIIIIAAAggggEDlECjZwM/ixYvtxBNPtC+//HKzmQobYNECxmuvvdaGDh26WT9bbbWVjR8/3tq1a2f6VfMBAwbYhx9+aFWrVrXzzjvPbr75ZlMFoEJbnz59bPjw4a7dxBH4WbRokZ1wwgm2evVq12OE9Sr0fKPu/8knn1ijRo2sd+/eBf+C/MyZM6158+auv1JP4CfqDMW3n+7p+vXr2+eff17S12x8IuXdU5z3dnlLcXZpFFBwuEuXLjZ27FjX4ZVr4Kdcvi3SeE2leUz6Zh41apTdeuut9o9//MN23HFHu/jii+2GG27YrFpfms+BsSUvQOAneWOOgAACCCAQTYDATzQ39kIAAQQQQAABBBBAAAEEEEAAAQSKJaBqOf2yDnb1v6v+FOv4fse53cxU1SfTVI1o85Vmfj3wdwQQQAABBBBAAAEEEEAgmkDJBn7cqrRsu+22TrWcY489NpSGFuxmh3oOPPBAJ4TTsmVLc1m0Fqpvv43dqhRl9okj8FMu4YkRI0Y4YZ/bbrut4MDPW2+95YTF1q9fX2F6CPz4XbHJ//27776zVq1amSr9uLVSCaklL1UeR4jz3i4PEc6i1AS6d+9uo0ePdh12uQZ+yuXbotSuNcaLQCkIEPgphVlijAgggEDlFCDwUznnnbNGAAEEEEAAAQQQQAABBBBAAIHSESDwUzpzxUgRQAABBBBAAAEEEECguAIlGfhZs2aNU6FlwYIFm2mVYliDwI//Bb927Vpr0aKFzZ8/n8CPP1fJb/HPf/7TWrdu7YT33BqBn5Kf4k0nEPe9XT4ynEkpCXi9xwn8lNJMMlYEEIhDgMBPHIr0gQACCCCQhACBnyRU6RMBBBBAAAEEEEAAAQQQQAABBBCITyA38KNqOvq3tLQ7zExVfTKNCj9pmRnGgQACCCCAAAIIIIBA+QuUZOBHlT+aNGliGzdu3GyGdthhB3vllVfsyCOPLJmZU2Wh9u3bu443jgo/5VAtZerUqU7FF1ViiqPCj1dlglIMjZXMxR5woAR+AkKVwWZx39tlQMIplKBAZQz8lMO3RQleagwZgZIQIPBTEtPEIBFAAIFKKUDgp1JOOyeNAAIIIIAAAggggAACCCCAAAIlJDDUzPpmjTftgZ9+ZjashHwZKgIIIIAAAggggAACCJSuQEkGfoYNG2b9+uk/Om3e9tlnH5s3b57VrFmzZGbkL3/5i7Vt29Z1vHEEfko9PPH9999bhw4dbPLkyY4RgZ+SubQjD3TDhg1OCG7KlCmufVDhJzJtqnZM4t5O1QkymEojUBkDP6X+bVFpLk5OFIEtIEDgZwugc0gEEEAAgUACBH4CMbERAggggAACCCCAAAIIIIAAAgggsMUEcgM/aaugk1uBiMDPFrtUODACCCCAAAIIIIAAApVOoOQCP6ry0qVLFxs7dmyFySLwU/H6LfVFuTNmzLCWLVvazz//7JwcgZ/K8Yw677zz7LHHHnM9WQI/5XENJHFvl4cMZ1FqAgR+Ks4Yz+lSu4oZLwLxCRD4ic+SnhBAAAEE4hUg8BOvJ70hgAACCCCAAAIIIIAAAggggAACcQuoWs4VWZ2mPfCjakR3xY1AfwgggAACCCCAAAIIIICAi0DJBX68AiwEfirOcCkHflatWmWnnnqqvfnmm5tOjMBP5XiOEfgp73lO6t4ubzXOLq0CBH4qzgyBn7RerYwLgeQFCPwkb8wREEAAAQSiCRD4iebGXggggAACCCCAAAIIIIAAAggggECxBAj8FEua4yCAAAIIIIAAAggggECpCZRc4OfLL7+0+vXr2+eff17BmsBPxcuvVAM/quR044032i233LLZSRH4KbVHTLTxEviJ5lYKeyV5b5fC+TPG8hMg8FNxTgn8lN91zhkhEFSAwE9QKbZDAAEEECi2AIGfYotzPAQQQAABBBBAAAEEEEAAAQQQQCCcgKrlXJ61Sz8zUwgoLW2omamqT6apGtHdaRkc40AAAQQQQAABBBBAAIGyFii5wM+yZcucwM8XX3xRYWII/FS8Vks18DNhwgTr0KGD/fzzz5udFIGfsn4ebTo5Aj/lO89J3tvlq8aZpVmAwE/F2SHwk+YrlrEhkKwAgZ9kfekdAQQQQCC6AIGf6HbsiQACCCCAAAIIIIAAAggggAACCBRDgMBPMZQ5BgIIIIAAAggggAACCJSiQMkFft566y078cQTbf369RW8CfxUvARLMfDzxhtvWIsWLeybb76pcEIEfkrxMRN+zAR+wpuVwh5J39ulYMAYy0+AwE/FOSXwU37XOWeEQFABAj9BpdgOAQQQQKDYAgR+ii3O8RBAAAEEEEAAAQQQQAABBBBAAIFwArmBH1XT0b+lpanakKr6ZJqqEd2TlsExDgQQQAABBBBAAAEEEChrAQI/W3h6//KXv1jbtm1dR9G4cWObPHmyVa9ePfIoSy3ws2jRImvdurUtWbLE9ZwJ/ES+FEpqRwI/JTVdgQZbjHs70EDYCIGYBQj8VAQl8BPzRUZ3CJSQAIGfEposhooAAghUMgECP5VswjldBBBAAAEEEEAAAQQQQAABBBAoOYG7zeyyrFET+Cm5KWTACCCAAAIIIIAAAgggkJAAgZ+EYIN2S+Dn/6TeeecdJ/y0dOnSvHwEfoJeWaW9HYGf0p6/3NEX694uLzXOplQECPxUnCkCP6Vy9TJOBOIXIPATvyk9IoAAAgjEI0DgJx5HekEAAQQQQAABBBBAAAEEEEAAAQSSEsgN/Kiajv4tLS23AhEVftIyM4wDAQQQQAABBBBAAIHyFyDwE3COf/nlF1OFCi3sffzxx+3nn3+2OBa0Evgxk60cOnXqZOvXr/eckTQEfn766SebP3++PfDAAzZjxgz7xz/+4Yx5q622ssMOO8wUVunWrZvtsssuAa+uwjdbu3atTZ8+3Z599lmbO3euff755841mmm77babHXHEEXbWWWdZq1atbO+99y78oAn2UEjgR4GxcePGOffp+++/v8lhp512sqOPPtq5zn7/+98XdX5ElZY50v322Wef2fjx423s2LG2ePFiW7du3aZreJ999jFVF2vfvr2deOKJVqNGjU0zrX11D95yyy02Z86Tc01pAAAgAElEQVQcq1u3rudVUOx7O8FLclPXP/74o02dOtVuvvlme/PNN01e8+bNs5o1a+Y9vBw++ugjGz16tE2cONGpYJa5P3/zm99Ys2bN7KKLLrJ69erZ1ltvHfo0dG3pGfrII4/YX//6V1uzZs0WfyZpACtWrHCekXouyejLL7+s8Fw64IADrF27dtamTRs7+OCDI51/aLA8O2i8qqonyzfeeMMZb6ZVrVrV6tSpY6eddprzjK9du7ZlFrVvicDPhg0b7KWXXrJJkybZyy+/7FxTujYzTc87ecpWz7vs8cbhVWrVA+M45y3dR2bOdZ/r+Zt9fWbPt9u99Omnn1rTpk3thBNOsEcffbTgU8l8B+k5qOfhdtttF+idEOTAq1atcp6Vd955p3399dfOO6d///6eu2ofPWcefPBB5xmYuRfk0rx5c+vTp0/k52uQMeduI5+///3v9uSTT9q0adOc+1Pnkmn6XtS7o0GDBs79qTFmv2ujHDNN+xD4SdNsMBYEEEAAgWwBAj9cDwgggAACCCCAAAIIIIAAAggggEC6Be4xsz5ZQ0x74EfViO5NNymjQwABBBBAAAEEEEAAgTIRSF3gx28RaRzuYRYm5i7uzj4+gZ/CZ+Pbb7+13r1722OPPVZ4Z//u4dxzz/Vc0KpFsvXr13dCMbnN69rQAk6FJC677LLNFm66DVyLwxWK0Lltu+22sZ1bdkcKEWhR+uWXX+4spg/Tjj32WGcxbaNGjTYtWg+zf9LbRgn8LFu2zFnUqwXwQZpCWVqsXKtWrSCbR9ombXO0cOFCu+CCC0JdLwqknHnmmXb88cfb//zP/9gdd9xhur79Aj9b4t6ONEkBd8osQh88eLDp3DLNK/Cj+X/llVecZ4aqHPk13ZdazK9gSZCma/6GG25w9gnS9Dy69dZbbfvttw+yeaRt9JxUAGDQoEFOICpM07NSY7z66quLFsjTeBWYueaaa0KN95BDDrH77rvPmjRpYrfffruzv1vzex+F8dG2H374oV177bWBn3OZ/g888EAbMmSIE+SLEirLHafft1oc30dhbbS9V4jaq7+g4/V6N+XrXwFKBcmqV68e5ZTs+++/txEjRtgf/vAH538P0hQo0XH17FaQ5J577nGu70KvR4VDn376aef75uOPP940lDDf1W7jzw0QZW/jFfjRs/j666937sXskLPbMXQPKAys52xSTT4PPfSQ6T2RHfAJcryWLVvawIED7bjjjkvld1mQc8hsQ+AnjBbbIoAAAggUU4DATzG1ORYCCCCAAAIIIIAAAggggAACCCAQXiDtgZ/cCkQEfsLPMXsggAACCCCAAAIIIIBANAECP3ncVCXk7rvvtvvvvz/vAsugC0S9pqayVvjZuHGjs/BcgYvsqgTRLuPN9/Jb0Bol8LN8+XLr0qWLzZo1K9QQtdhWiz/j/uV2/XK8xhN2QX3u4M844wz705/+ZHvuuWeo80p64zCBHy0U1mLfK6+8MvS1pEXKqiRw9tlnx77ANk1zJCMtGO/bt+9mi6IV3FHVI1V/Uvvqq6+cIE+mQky+efZa3L0l7+24r0uvReiZY+UL/Kxevdp69OjhLI4P0zQnTzzxhLNQ32XRtNOVxqUqHeo/7PNTIT8FF+O+5xVumj17tlOpKDsIkDl3VdpQ4EGL8nMr/eT6FCMwqWOq6knnzp3t9ddfrzBFCrqpGoqe3bovZs6cuakSVvbGV1xxhbONFuq7Nb/3UdBrQ++gSy+9NHTQJ7d/hR1U/UzVfwppaQ38KFind5ruEb0fs6u8eZ1v0O85vS/0jFSVv9yqSvn6LyTwo2tUlfkWLFiwWffZ12eYc41yPbpVuMw916iBn0yASGEmtxC2juMW+NGY9BzT8yY7gOl3TevZoqo7qnwVZ/Maj4I8und/97vfOWE7XZNjxozZVC3U7bvs3nvvTTSMHOe5u/VF4CdpYfpHAAEEEIgqQOAnqhz7IYAAAggggAACCCCAAAIIIIAAAsURULWc3lmHutzMFAJKS8sN/Kga0fC0DI5xIIAAAggggAACCCCAQFkLEPjJmt6wlQmCLhD1uoIqa+DHb7FwIXed34LWsIEfLRpWVQSFwKI0LcofPny4ValSJcrum+2jRaVaKNq9e/fNFvo3a9bMCXNogboW1eta1nmOHTvW+aV5rwWxe++9t+laPuqoowoeX1wdBA38qNqBFtyPGjWqoEP369fPCaBpMXChLW1zpECIKoIMHTp006lpznVNtm7d2rXax4oVK5wKUKoK4RYo8VrcvSXv7ULnLrN/ppqPDPyqNLgFfhYtWuQsKP/ggw8iDUnVObSYXc+d3KYF8r169Qpc1cdtAE2bNrUJEybEFkTUmFSVR0GL7Lbbbrs591Wmykjmb7pHPvvsM6da1MiRI/NW5jjmmGOcwNR+++0XyTHfTjq+3r2dOnWy9evXb7aZKn/deOONtv/++2/275nwlyqq5QYttbhdfbo1v/dRkBN78cUXnVDiypUrN22u5/V1111nJ598slMNScfXtTplyhSnEky+8IQ60P2r6+u0004LcnjXbfzu8zi+jyIPLmtHvSN0ncnEq0UZr66JuXPnOqETr3s9auBH4aW2bdtu9u1x4YUXOtWzatasWeF09KxWGEnh13wVxcJcj7LT/XfTTTe5hviyBxAm8BMkQJTdd27gR+MaMGCA3XXXXZEukR133NGmTZvmVNKJo+Ubj6qAPfXUU5sCtbnHUoW2nj17Ot9fhTQ56LmUpkbgJ02zwVgQQAABBLIFCPxwPSCAAAIIIIAAAggggAACCCCAAALpFiDwk+75YXQIIIAAAggggAACCCCw5QRSF/jxo3jrrbfsxBNPrLBIV/vlq7Tg16fCEFp0HGRxd3ZfURaI5o6lsgZ+vObkj3/8o11zzTWum7j90rvf/Ob+PUzgR1Ud9Ov633zzTdjDbNpei/enTp1qCuUU0rSYV+EdLfbNNAU3HnnkEWvSpEneaiBajKoF7Lq+87Vdd93VXnjhBdMC+zS0IIGftWvXOsGnZ555JpYhK5ilX9UvJPSTtjnSwmotdu/fv/8mozAVXvJVlwizuDt7cpK+twu9ED788EMbMmRI3soLbv3nvndUiePUU0/dLJwRZVwHHHCAU1EsO+yia75jx47O86TQpueBgm6FNlWe6dChg73yyiubdaVnjp7j2267rech8l1jmZ30bNK79vjjjy90qM7+uieGDRvmhCKym0IAqvzRvHlzz2pf+apl5RtcmIBFbh8aqyo5XXDBBZtCUbr3HnzwQScApGohbi1I1bNCK52USuAnM+f6dlBAKl8r5Htu8eLFznepvi3cWpTAjwJx+mb46KOPnC71HaHqQno35qv8lTm21zUa5HrUeej54FXhMvc8g7wTwgSIsvvP/u5T5TQF9aZPn17Q80C2EydOdALShTSFHfXtoKpZ2a127do2Y8YM23fffT27l0nv3r2duY3agsxp1L6j7kfgJ6oc+yGAAAIIJC1A4CdpYfpHAAEEEEAAAQQQQAABBBBAAAEEChNQtZxeWV1cZmYKAaWlqdqQqvpkmqoRjUjL4BgHAggggAACCCCAAAIIlLUAgR8ze/311+2kk06yf/3rX5t+NT3fws3sq6GQBaKZfgj8VLy/kg4FBA38PP/8885C9kwFCC0I1yJrVas47LDDnCo6b7/9tlPVwm8BfosWLWzSpEm+i9/zPW10rNtvv32zBcthghtuC8dzjxV0gWoxnoh+gZ+WLVs6v4yvhe9xNl17V111le+CardjpnGOdH2qAkgmsKaqEKoAcdBBBwVmcwt0BFnc7XaApO/twCeVZ8OBAwc6gTqFIfbcc09TqGHNmjWe3WYHft544w3TvZ7xVthFi7FznxmPPfZYoKCaqpJoTGoK+6jij0JAmaYQgMIE6n/33Xd3/nnJkiU2bty4vBU+MvvutddeTkgnt5JNGMN8YZ+w95FfkCmuihxeYZ+wFT9UIUnvh59//tmTLOpifI1VVXg6d+686RgKgU2ePNkOPfTQQNPkF1gtxLWUAj+Z+6Jhw4ama9atFfI9p7k6//zz81bdChv42bhxoxMCURA9066//nqn0o5f2Cezfb53fpDrUcE3hWr0fNE7Q9/GfpXOgrwTdJ/r+Th//nzbaaednLCN5sOtilz2HGUCPwr76Fk3e/bsTX/Ws7pVq1bWoEED0/3xww8/OEEb3TsK03g1PScVoIzaNG637xBZqCpXvXr1AnX91VdfOe/p999/P9D2uRsFmdNIHRewE4GfAvDYFQEEEEAgUQECP4ny0jkCCCCAAAIIIIAAAggggAACCCBQsACBn4IJ6QABBBBAAAEEEEAAAQTKVIDAj5mz2FBVBlRJIVPdQ7/YrkWEmV9Xd5v/QhaIZvoj8FNRNulQQJDAT2Yhu8I+v/71r51QjxZ356v+8uabbzqL8ZcuXer6qNhmm23spZdeilylYujQoZtVpIgSztECYL8qB926dbMHHnigoCo3cTwrvQI/zz33nH3wwQebVa3RwmQtBNb/HHfccSbvVatWOZVBHn74Yfv4448DDUv9KJjVtm3bQNtnb5S2OdKicVUeyK4coAoXqhIVtuUGWYIs7nY7RtL3dtjzyt1eC8p1zysMowXLbqGL3H0ygR/d+5mwT5Bnxt/+9jcnQKhrOV875JBDnOdGtWrVNgv7qH9VqdFi9e233951d79nknbKDhSFtXMLIKmPqM+QfP1lxqVn3pQpU0KF1XLPyS2ko3te4QA9v8M0XRtXXHGF3XOPfscpf4u6GF/PrjPOOGNT2CdqOOepp55ywhsar1tTcFTfITVq1Ahz+k4YrnXr1vbyyy+77hfH91GoAfls/N133znfdK+++moi49X9mK9iVtjAT24lS4UPX3vtNSfQEqa5BVKCXI+qWrNixQqnOk2mitTcuXPttNNOy1vtMOg7Qd/aCvtkrrcgFW703aJ3WXbg8cADD3SqEGlMbt9lqtx5ySWX2NixY/OSFRrEViBLx8htqsilv1WpUiXwdKnakL5f3O7TTPBK/29uk/tdd93lVJVLUyPwk6bZYCwIIIAAAtkCBH64HhBAAAEEEEAAAQQQQAABBBBAAIF0C+QGflRNR/+WlqZqQ6rqk2lU+EnLzDAOBBBAAAEEEEAAAQTKX4DAj8ccP/HEE9alS5e8W8SxoJXAT0XepEMBfoEfVdLRr+mrSke7du2cKjI777yz79NA1TJOOeUU59fw3VpcYQuFWVS5QQu1wza/X5LXIs1nnnnGOe8t2bwCPwpJPP30085CeC30VdUDVUPIF3zQAlpVBLjooosCBX9UvUm/zp+pmBLEITcQk4Y5UqWX3IoWCjxEmVsZ3njjjXbLLbc4HEEXd+faJX1vB5mrsNtoQbqCF6oA49YU+FHY68ILL3SeGb169XJCVQrl+LXPPvvMmjVr5hksVRhFFSsy1ay0YH/48OGB+leYSJUj8lWsUwUKnVfYsIeuhzvuuGOz0J3ONUoFqWyj3Pso169p06amazjseNWPQrwnnnhiBYvLLrvMWTAftHJK9pgU8pKv+s7XggQscvd1uy7GjBnj+T2S7/i6fhVWVWWgfC1TQcXves3+e6kFfpIeb5zfcgMGDLAhQ4Zs4j7hhBOcsNsOO+wQZoqcbXOv+yjXY+aguePKHkzUd4L6eO+995zvmUxltNyT1PeYgkKPP/64U3VIz1fdt6qg5tU053rf6fnp1goZc77niZ4j06dPd74FwzSv90whQeQwY4hzWwI/cWrSFwIIIIBAnAIEfuLUpC8EEEAAAQQQQAABBBBAAAEEEEAgfoERZtYzq9u0B356mdl98TPQIwIIIIAAAggggAACCCBQQYDAj8dF8e677zqLEPXL8G6NwE8yd1TSoQCvwE/2Gan6hRa45qvqk3v2bhVVsrfRYnVVp8kXTHHTdFuwGuXX47P7HjFihBOQydcK/dX7OK4Kr8BPpv+jjjrKVL3i4IMPDnRIVW9RKEO/pO/XwiyAT+scuQUWtWD6nHPO8Tt9179/8sknzvPwiy++qFSBH2F4PZP0dy1u1uLzcePGWZs2bUKFR5588kmnAku+pmoYa9ascZ5DDz30kHXt2jVU/173uwIECioeeeSRoa6J+fPnO0EXVUPKblqYrwBelPCM+glShSzKMfKFXg466CAn3Lf33nuHOv/sjQcOHGiDBg3Ku3/YgIXeI3o+q0JIpoWtEJM7mKlTpzrVbfJV+clUktpjjz0COyQdoAk8kIAbJj3euAI/utebN29uCxYs2HRmxxxzjBMi0bMgSsu+RsNej9nHe+GFF5zryK0VEp7xq76Uqba26667Ou98PXuCttdff91OOumkvEHsKO9Er+peqg43b948q1WrVtAhbtpu1KhRTiUjtxY1nBl6EDHtQOAnJki6QQABBBCIXYDAT+ykdIgAAggggAACCCCAAAIIIIAAAgjEKpAb+ElbBZ3cCkQEfmKdfjpDAAEEEEAAAQQQQAABDwECPx44fsEQAj/J3FtpCPzo1/Wvvvpq23rrrUOdpK6J008/3XUfVQLRQlBVwQjacsMAqhzz0ksv2fHHHx+0iwrb+QXZ4jhG5MH9e0e/wE+YykvZY9HCfy2mHz16tOcQwyyAT+scuVVjiFplSlha5Cy7++67r9IFfrwW88tGgRHd+wqhhW0rVqxwFqSrGk++FmWhe6Yvt0pP2cdR5ZBTTz018LDzhWcKWfCffXA/jyjH0aJ+BaVym0KdCkMU0vyqk4QNWLgFFBQk69ixY+RhyrRBgwamayFfC3uMpAM0kU82z45JjzeuwI/b/brnnnvaa6+9ZgcccEAkluxrNOz1mH3At956y6mSlRv00zZR7stM33q3qJrm2LFj856fzl1Vqg499NBQBmvXrjWFmBVSdGt6p917772h+swOv+buWEg4b9GiRaZqTgon5zYFaPSsbtmyZaixbqmNCfxsKXmOiwACCCDgJ0Dgx0+IvyOAAAIIIIAAAggggAACCCCAAAJbVkDVci7NGkLaAz+qRvSnLUvG0RFAAAEEEEAAAQQQQKCSCBD48Zhov0WyBH6SuUu2dOBHx7/qqqsiVanwWrAZtpqG20LVQn/pXzO2cuVK06LUhQsX5p3AQoIhcVwVXoEfVTgaPny4U1ElSpNr+/btbdasWZ67B1kAn+Y5cjP83e9+ZzNmzLBddtklCp3NnDnTqT4h+zlz5ljdunVD9ZP0vR1qMCE29lrMr4XuqhKjCgxRmt9idwUEtdD96KOPjtK9U6FOVTleffVV1/2HDh1qffv2Ddy3KmSdeeaZFarFFLLQPffgflXIFH4ZM2aMValSxXfcS5cudSqCLF68eLNtd9xxR6e60eGHH+7bh9cGfkGSMAELVfdRMEkhwkwrNOyhfjZs2OA88xQYyNf0dx03iKn68DvvOL6PCpqYnJ2THm9cgZ98oZr//u//tm7dukUiyZ7/MNdj7sG8wsKFBH50HK93ftSwT2b8ffr0cb4Z3Frnzp1NgcAwVcm8gt2F+Po9qzX/Dz/8cKixRrpgYtiJwE8MiHSBAAIIIJCIAIGfRFjpFAEEEEAAAQQQQAABBBBAAAEEEIhNgMBPbJR0hAACCCCAAAIIIIAAAmUmQODHY0KTXiCqQ8e1SDTfaRTjHOK+J5IOBXhVbip00apXSCxs35lwhQIBmRbl1+hz52fdunVOFSKvwEuci/ejXB9ei3/jWEj+9ttvOyGAb775Ju/wgoQK0jxH+QwLCbRlwmKffvpppQr8KCzTpEkTUyAjt0Wp3JXbh9czL4570et+uu2226x///6BblNV9znjjDNs2rRpFbaPMyToVUFDBw5ThSyfrUJQEyZMsGrVqgU6d6+NunfvnrdqWJgAgFtgNK5xeo1R57bvvvs6VWT22muvQB6l9m2R9Hjj+pbLF/ipXbu2E9bUPEVpo0aNsh49eliY6zH3OEl+O8X1jHKzyZy729+iPF+9AkSF+Gp8Xg5xBL6jXDtR9iHwE0WNfRBAAAEEiiFA4KcYyhwDAQQQQAABBBBAAAEEEEAAAQQQiC6gajmXZO3ey8wUAkpLG2FmquqTaapGdH9aBsc4EEAAAQQQQAABBBBAoKwFCPx4TG/SC0R16LgWieY7jWKcQ9x3SCkHfuL0dltUql+iP+eccwom91pUqs616HvevHlWq1atgo8VpYOkAz8KUd144412yy235B2eqgrMnTvX9thjj7zbpHmO8hlutdVWNn78eKfiR5Smcx49enSlCvzkW4QvvzgCP0m/B7wWqKti1kMPPRToUnj99dftpJNOsn/9618Vtld4pl27doH68dtI9+f5559vjzzySN5Ng4QfFcDUeD/44IMK/YQJOvmN1+udFSYA4BZMiCtI5TVGnZ+qdr388st27LHH+p2u8/c433WBDljgRkmPN6572OtZ07RpUyekVqNGjdAamTBZ69at7dFHHw29v3ZIMvAzZMgQGzBggOu4Cr1X45obDc6vWlaY+93tZL3u0ziqfUWa+Ag7EfiJgMYuCCCAAAJFESDwUxRmDoIAAggggAACCCCAAAIIIIAAAghEFiDwE5mOHRFAAAEEEEAAAQQQQKDMBQj8eExw0gtEdeg4FyK6nUoxziHue4TAj1mmksrChQs38WoB5fTp0+2UU04pmNyv2kPYxd8FDying6QDPzrce++9Z40aNcpb5adKlSo2e/ZsO+GEE1xPL+1z5LWAWqGfW2+91a644gqrWrVqqOmbOHGide3alcDPv9VKIfATRyBFIRyFbO67r+JvKCXxvFAlL1Uiy9fq1KnjBFR23XXXvNs8+eST1qlTpwp/j/NZqs7j8M0XJBg5cqRdfPHFoe5Rt42HDRtm/fr18+wnTGir1L4tkh5vXN9yy5Yts/r169sXX3zhOldHHXWUPfXUU3bwwQeHuia+++47U7UoBVnTGPhJ8rvPK0Sl9/uUKVNshx12COTpdx0VGvh54oknrEuXLq5jCVslMtAJJbQRgZ+EYOkWAQQQQKBgAQI/BRPSAQIIIIAAAggggAACCCCAAAIIIJCoQG7gR9V09G9pafpvylXVJ9NUjWhkWgbHOBBAAAEEEEAAAQQQQKCsBQj8eEyv38I+LUhu06ZNQRdIXItE8w2iGOdQEIDLzkku/NThkvyVer9ffw96zXgtUI3bO19/QceaxHiKEfjZuHGjdezY0amYkK95VVRK+xz5BSZ0zqrmoSoqCk8UoyV9byd1DqVe4SeOQIpbwC3jvfPOO9urr75qhx56aGxTsGTJEmvYsKEtX77ctU+/QJ7Xszju8cbhq4CHzvezzz6LzTBsR2EqqZTat0XS443rW85vnJpThTRVnU4BPIXtitWS/HZK8t0Q5/Pbb34KDfx4XUcEfpK70n+VXNf0jAACCCCQMgECPymbEIaDAAIIIIAAAggggAACCCCAAAII5Ajcb2Y9sv6NwA+XCAIIIIAAAggggAACCCDwvwIEfjyuBL+FfXEEIuJaJJrvNIpxDnHfTEku/NRYk1y0qv7jCKt4/cp73N75+ovj+o461jgMgxx71KhR1qNH9v/JaPO9Bg8ebNddd51rV2mfozABgrZt29rtt99uv/3tb4OwRd4m6Xs78sB8doxzwbjboZJ+D8QRSFGgp0mTJqagXG6Lo8pRbp+ZiiQ6br42dOhQ69u3r+ufvQJDcY83ad+kruvcfgn8RA9wx3kPe11P2XP261//2u666y6nilUxgj9Jfjsl+W6I8/nt903dtGlTe+6552z77bePdNsS+InEVvBOBH4KJqQDBBBAoGQECPyUzFQxUAQQQAABBBBAAAEEEEAAAQQQqKQCuYEfVdPRv6Wl5VYgosJPWmaGcSCAAAIIIIAAAgggUP4CBH485thvYV8cgYg4F4m6nUoxziHu2yTJhZ8aa5KLVtW/V1jFa4F6tuOQIUNswIABm9H+6le/stNPP9122223uMld+7v00kvtqKOOKsqxcg9SrMDPm2++aY0bN7bvv//e9Ty9fq2/FOZo4MCBNmjQoMBz2KxZM7v77rsTq/iT9L0d+ERDbhjngnG3Qyf9HogjkDJs2DDr16+fq1zcAZrMQbp3726jR4/OO1sXXHCBPfTQQ65/96pwpXt+8uTJVr169ZBXgvvmcfhOnDjR2rdvX+EAuif322+/WMbp18kZZ5xhp556qt9mzt9L7dsi6fHGeQ9/8skn1qhRI1NoM0hT8EcVf3S/JBn8SfLbKcl3Q5zP719++cW6dOliY8eOdZ2aY445xqZPn2477bRTkKmrsI3XdRR3ZbJIAwy4k75Xc1qqMzWpHlxAczZDAAEEEAgmQOAnmBNbIYAAAggggAACCCCAAAIIIIAAAltKYOT/X89zcdbB0x740U/LjtpSWBwXAQQQQAABBBBAAAEEKpUAgR+P6U56gagOHeciUbdTKcY5xH3HJLnwU2NNctGq+vcKqwStoODWx3bbbWdz5syxunXrxk2euv6KFfjxuhaE0rlzZ3v88cfNZfGq6zynbY5WrVrlLOBXsClMU8jgzjvvtP/8z/90PfcwfWVvm/S9HXVcfvvFuWDc7VhJvwcKDaT4LXJPKvDjFTKSo1c1DQUmFcpza2kM/OSboziCxX7Xd5S/l9q3RdLjjfse1nuna9euoaZGwZ+bbrrJCf5ErTDjdcAkv52SfDfE/fz2GmuhoZx8wT/NS6FholAXU4EbE/gpEJDdEUAAAQQSEyDwkxgtHSOAAAIIIIAAAggggAACCCCAAAKxCKQ98JNbgYjATyzTTicIIIAAAggggAACCCAQQIDAjwdS0gtEdei4F4nmnk4xziHAdRZqkyQXfmogSS5aVf+FBn7WrVvnVPKZNWvWZm5aQKlfjj/llFNCeZbixsUK/PjdH/mCAaU0R5999pkpwPPRRx+FvhTq16/vVPw57rjjYgn+JH1vhz7BgDvEvWA891dUzA4AACAASURBVLBJvwcKDfz43SdJBX68XGSY7/7csGGDUy1nypQprjOcxsBPvmpGI0eOtIsvzv4dq4AXbcKb+V0TaQsqJT3euO9hhezuuOMO69+/f+iZVJWf6667zvr06WMKAcXVkvx2SvLdEPfz+9VXX7UmTZrYxo0bXWmfe+45a9u2bSR2L4eePXva8OHDY3kXRxpciJ0I/ITAYlMEEEAAgaIKEPgpKjcHQwABBBBAAAEEEEAAAQQQQAABBEILqFrORVl7XWJmCgGlpeUGfvTf4j6QlsExDgQQQAABBBBAAAEEEChrAQI/HtOb9AJRHTruRaK5p1OMc4j7Dkly4afGmuSiVfVfaODHa87Stog67rnP9FeswI8W7Hbs2NEmTJjgeir5ggGlNkfLly+3Ll26VAiRBZ0/BX9Gjx5tderUCbqL63ZJ39sFDc5j57gXjOceKun3QKGBnxUrVliDBg1syZIlrkpJBX5UmUr34Pfffx/quGvWrLHmzZvbggULQt3XUa+fQn293htBq8JFHXvU/Urt2yLp8SZxDyv0M2bMGKdiz48//hh6qhT8GTRokPXq1cv0vxfakvx2SvLdEPfze+3atdaiRQubP3++K2m3bt3s4YcfDh3M8aqkpgCNAowtW7YsdBqLsj+Bn6IwcxAEEEAAgQgCBH4ioLELAggggAACCCCAAAIIIIAAAgggUEQBAj9FxOZQCCCAAAIIIIAAAgggUFICBH48pivpBaI6dBKLRLNPqRjnEPcVn+TCT401yUWr6j/JwE9aqz3EfQ0UK/DjN19RAj9pnSOFJlQd4Prrr4+0eFxWWjx+1VVXRV48nvS9Hfd1mOkv7gXjueNM+j1QaCDF65mpc0kq8OPl7nVcv/GmscJPvmde79697d57703q0o7cb6l9WyQ93iTv4YULF5pCJArARWmHHHKIPfXUU3bEEUdE2X3TPkl+OyX5bkji+f34449b165dXT1r1qxpc+bMsYMOOiiU98qVK52Ao+Y7tylgNGnSpMjv3lADiWFjAj8xINIFAggggEAiAgR+EmGlUwQQQAABBBBAAAEEEEAAAQQQQCA2gdzATw8z07+lpanakKr6ZJqqET2YlsExDgQQQAABBBBAAAEEEChrAQI/HtOb9AJRHTrJRaLqvxjnEPcdkuTCT401yUWr6j/JwE9aF3/HfQ2kJfBz7rnn2qOPPlrh9Lzuq7TP0bJly6xPnz7O4uEorWnTpqbFznvuuWfo3ZO+t0MPKOAOSSwYzz500u+BpAM/2223nbPAvW7dugFFg222aNEiO+GEE2z16tWuO6ji1Msvv2y77rrrZn8vp8BPq1atnApk1apVC4ZWpK1K7dsi6fEmfQ//9NNPNn78eOvRo4d9++23oWe5atWq9tBDDzkhFZcwRqD+kvx2SvLdkMTzW9dTu3btbMaMGa52CtbedNNNoaynTp1qut9V6Se7bbPNNjZz5kxr1KhRoHlKw0YEftIwC4wBAQQQQMBNgMAP1wUCCCCAAAIIIIAAAggggAACCCCQboEHzOzCrCES+En3fDE6BBBAAAEEEEAAAQQQKJ4AgR8P66QXiOrQSS8SLcY5xH25JrnwU2NNctGq+k8y8JPWxd9xXwOlHPgphTnSguLZs2dbz5497YMPPgg9fYcddpg9//zztu+++4baN+l7O9RgQmycxILx7MMn/R5IOvBTpUoV53pSOCfOFjW447dfvqBQ1LEX6uv13oh7rFHPMXe/Uvu2SHq8Sd/DGX+FfRQmue++++znn38OPZ133nmn9e3bN1QQJXOQJL+dknw3JPX8fvvtt+3kk0+2b775psI8KAT54osvWr169QLNkVeASDaqrBc1qBVoADFvROAnZlC6QwABBBCITYDAT2yUdIQAAggggAACCCCAAAIIIIAAAggkIpAb+FE1Hf1bWlpuBSIq/KRlZhgHAggggAACCCCAAALlL0Dgx2OOk14gqkMnvUi0GOcQ922S5MJPjTXJRavqP8nAz1577WXz5s2zWrVqxc2eqv7SEvi57bbbrH///hVsvO6rUpojVY3QomRV/Akb/FGlH1UeqVGjRuBrJ+l7O/BAQm6Y1ILxzDCSfg8UGkhZsWKFNWjQwJYsWZJXTteCKl7E2fyCO507d3aqTeUuLvfbL+57tFBfr/fGtttu61QxOvbYY+OkLbivUvu2SHq8Sd/DuRO2atUqGzRoUOjgz1ZbbeVUCmrfvn3oayDJb6ck3w1JPr9Veeess85yDf3Url3bqQDkF4zVe/j222+36667rsKc9OvXz2699VZThaZSagR+Smm2GCsCCCBQuQQI/FSu+eZsEUAAAQQQQAABBBBAAAEEEECg9AQeNLPuWcNOe+BH1YgeKj1mRowAAggggAACCCCAAAIlKEDgx2PSkl4gqkMnvUi0GOcQ93Wf5MJPjTXJRavqv9DAz4YNG5zFuFOmTHGlfe6556xt27Zxs6eqv2IFfjZu3GgdO3Z0gituLV+IodzmSAuOda6qIvD5558HvhZUaeKmm24KXHkg6Xs78MBDbpjkgvFivAcKDaT4vUd0DoMHD3ZdsB6SerPN/YI7WiCv4+Y2v/3iDtEU6qvxK3Q3fPhwV658wcNCbAvd1++a+POf/2xt2rQp9DCx7Z/0eJP+lssHsWzZMrvhhhvskUceCWxVs2ZNmzNnjh100EGB90n62ynJd0PSz+8333zT+WZbunRpBc+9997bebfmC+ypYtM111xj999/f4V9b775ZidwXGphH50IgZ9QtxYbI4AAAggUUYDATxGxORQCCCCAAAIIIIAAAggggAACCCAQQSDtgZ/cCkQEfiJMMrsggAACCCCAAAIIIIBAJAECPx5sSS8Q1aGTXiRajHOIdOV57JTkwk8dNu2BH43RK/CigMqYMWOsSpUqcdM7/b3//vt29913mxab7rnnnokcw6/TYgV+vO6PHXbYwV555RU78sgjXYdbjnP0/fffO6EDBXl+/PFHv2myHXfc0TE6/PDDfbfVBknf24EGEWGjpBeMJ/0eiCOQ4nW9i1QL3p988slYn0uqKNSwYUNbvny566zlCz+uXLnSGjdubAsXLsw726oMdM4550S4GiruEoevVx/16tWzadOmhaqmFebEVMHp6quvtgEDBtjBBx8caNdS+7ZIerxJ38N+k6JrvVu3bqbwSZDWs2dP51nvEszIu3uS305JvhuSfn4LTMEd3T8jRoxw9TvppJPsggsusEaNGtk222zjhIMUBBo5cqSzb3Y78MAD7YEHHrAmTZqEmp8g816sbQj8FEua4yCAAAIIhBUg8BNWjO0RQAABBBBAAAEEEEAAAQQQQACB4gqoWs4FWYe8yMwUAkpLyw38qBrR6LQMjnEggAACCCCAAAIIIIBAWQsQ+PGY3qQXiOrQSS8SLcY5xH2HJLnwU2NNctGq+i+0wo/68DIIG7IIOz+ZY6vC0Kmnnhp291i2L1bgRwvdGzRoYAoW5LZjjjnGpk+fbjvttJPrOZXzHKlqhCqOTJo0yXc+//CHP9jAgQN9t/O7rtNYxSRzUkkvGE/6PRBHIGXYsGHWr1+/vPN8wAEH2Ny5c22PPfYIdC0E2cjLfeedd7ZXX33VDj300Apd+b33tEPv3r3t3nvvDTIM323i8PW6BrR4Xs/jli1b+o4lygaqxnP66afb0KFDrW/fvoG68DNOW4Ufv2puhY436Xs4yKSoUtv48eOtR48eFUIkufvvtddeTlhz//33D9K1s02S305Jfvcl/fzOACowq1DPuHHjAptmb/ib3/zGCVp36tTJVIWslBuBn1KePcaOAAIIlLcAgZ/ynl/ODgEEEEAAAQQQQAABBBBAAAEESl+AwE/pzyFngAACCCCAAAIIIIAAAskIEPjxcC3GgtakF4kW4xzivjSTXPipsSa5aFX9xxH4eeGFF6xVq1Z5aS+77DK76667Yv/1dwVg9Ev0X331Vd7F9HHPt1t/xQr8LFq0yE444QRbvXp1hWH4BQLKfY60ePzRRx91Fo97VfuRn8IIqojk15K+t/2OH/XvSS8YT/o9EEcgReEaVZxQcMKtqeLY7NmznfsprqZqJarUo4X0uU3PR1XIqFatmuvhunfvbqNH5/89Jb9AX5hziMP33Xffdap/fPfdd66Hbt26tRPmiDsIINszzjjDCTfqf0455ZRAp16K3xZJvleSvocDTcq/N1JgU9V+Zs2a5bmb7p927doF7jrJb6ck3w1JP78FqG8IBXV0D2233XbOu3Offfax559/3qnO9fe//93WrFmzyXqrrbaymjVrmp5DCla3aNHC9t1339i/6QJPbswbEviJGZTuEEAAAQRiEyDwExslHSGAAAIIIIAAAggggAACCCCAAAKJCOQGfi40M/1bWpqqDamqT6apGtHDaRkc40AAAQQQQAABBBBAAIGyFiDw4zG9xVjQmvQi0WKcQ9x3SJILPzXWJBetqv84Aj+qONOwYUNbvny5K+8222xjM2fOdBaIx9lGjhxpl1xyibPIfvLkyVa9evU4uw/cV5ILs7MHkalskTuwIOGFtM+R7qP777/fXnvtNVM1h6hN19lZZ51l33zzjWsX6nvevHlWq1Yt30MkfW/7DiDiBkkvGE/6PRBHIGXlypXOc2HhwoV5Fa+77jobPHhwROWKu3m5DB8+3Hr16pX3WKNGjXLCavlanFVz4vBVGKB58+a2YMGCvGMeM2aMdenSJTZfdTRjxgynctDee+8d6llRit8WSb5X4rqHM98nl156qfXv3z/yXK9bt865/h9//PG8fehe1T0btCX57ZTkuyHp57e+0zp06OBUTFKQR8G89u3bB2Uty+0I/JTltHJSCCCAQFkIEPgpi2nkJBBAAAEEEEAAAQQQQAABBBBAoIwF9HOO52edH4GfMp5sTg0BBBBAAAEEEEAAAQRCCRD48eAqxoLWuBaJ5juNYpxDqCsuwMZJLvzU4ZNctKr+4wj8bNiwwVkwqsop+Vrt2rWdxdr6Vfg42tKlS+3kk0+2xYsX2x/+8AcbOHBgHN1G6iPJhdnZAxowYIANGTKkwhj1a/uTJk3yrKaR9jnSfXTttdeGqtqRb7K0aLxr166uf1Y1gzlz5ljdunV95zrpe9t3ABE3SHrBeNLvgTgCKaLTM2HQoEF5FeOsmqODDBs2zPr161fheAqZaXH9/vvvn3csXnOW2aljx46mEI0CfoW0uHz79OljCjLlazvuuKNTLeS4444rZLib9s3+PghrUYrfFl7vlaFDh1rfvn0ju8Z1D2e+Tw4//HDPClZBBrpq1SqneowqZbm1c88916lEE7Ql+e2U5Lshyee3qimpQlYmqKfzuOqqq8qmUk/QayN3OwI/UeXYDwEEEEAgaQECP0kL0z8CCCCAAAIIIIAAAggggAACCCBQmEBu4EfVdPRvaWm5FYio8JOWmWEcCCCAAAIIIIAAAgiUvwCBH485LsaC1rgWieY7jWKcQ9y3SZILPzXWJBetqv84Aj/qZ8SIEda7d29P3qZNmzqLgmvUqFHQNPz444/Ws2dPe/DBBy1MgKOgg3rsXIzAT76KGlqo+swzz1i7du18Ty/Nc5S5j+KouvL99987i5oVNshtYa6XpO9t3wmLuEGSC8Y1pKTfA3EFUt577z2nqli+ak9xVs2RS/fu3W306Ir/J1w9qxSMcVlUvmmG/d592jDMtet16cTlO3XqVGvVqpX98kvuUsT/O3pcQU8d44477thURea5556ztm3bBr5D/HxVPa1NmzaB+yvGhvmuJx07bLWb3PHGdQ9nvk/+9a9/ORWXDjjggIJovK4pAj9m++yzj1OhrmbNmqGd165d6wSzZ82a5ex77LHH2gsvvGC77LJL6L7KbQcCP+U2o5wPAgggUD4CBH7KZy45EwQQQAABBBBAAAEEEEAAAQQQKE+Bh83sv7JOLe2BH1Uj+u/ynArOCgEEEEAAAQQQQAABBFImQODHY0KKsaA1rkWi+U6jGOcQ9zWddCigVAI/n3zyibO4/osvvvAkbt68uY0bN8523nnnSFORu/D7rLPOsieeeMKqVq0aqb84dipG4CffQuhmzZrZxIkTrXr16r6nkuY5ytxHhxxyiL300ku2xx57+J6P1wajRo2yHj16VNhkzz33DLwwPel7u6AT9NiZwM//4mzcuNG5BtxCOBm+1q1b2/jx4z2rYwWZp3yBvDAhnSCBvDD3e75xe13XCvAolFmtWjXf01aAQNXF5s+f77ntYYcdZs8++6wddNBBvn3m20Bj6tChg/3888+Rggrl9m3RuXNnUyUzrxBZPsvVq1fbmWeeabNnz3bdpHHjxjZ58uRA75Ts7xOF2nr16hV5jrXjypUrTcdfuHBhhX7ChkGT/HZK8t2QxPM7OySdgQ3rWdDEpnxnAj8pnyCGhwACCFRiAQI/lXjyOXUEEEAAAQQQQAABBBBAAAEEECgJgdzAT9oq6ORWICLwUxKXFYNEAAEEEEAAAQQQQKAsBAj8eExjMRa0EvipOAFxVUvIN7VJLlrVMeOq8KMgzo033mi33HKL78NGoY6nnnrKjjjiCN9tszf46aefnEpCffv2dRZ+b7PNNjZz5kwnaLQlW9KBH1Ws0WJ3LcLObgoTvPjii1avXr1Ap5/mOcq+j8aMGWNdunQJdE75NtJ1oXBZbvWRY445xqZPn2477bSTb/9J39u+A4i4QRILxrOHkvR7IE73t99+204++eS8VX622morU5hOQZpC2uuvv24nnXSSqdJJdrvgggts5MiRVqVKFd/uly5d6ox18eLFntvK56qrrooU9lDHXr5hwh7qS6GTrl27+p7brrvuamPHjrVTTjkl1Lh1/+p669Spk61fv945TpTnQzG+j3wRQm6gIKcqsri1OnXq2Msvv2xyDdOWLVvmVD9bsGBB3t1UpWfu3LmBQpfZ3ydxVIzZsGGDc85TpkypMD5da+ecc07g003y26nUAj8zZsywli1bOt9NmUbg5/8uJQI/gW8rNkQAAQQQKLIAgZ8ig3M4BBBAAAEEEEAAAQQQQAABBBBAIKSAquV0y9on7YEfVSN6JOQ5sjkCCCCAAAIIIIAAAgggEEWgrAI/qnDy6quv2qGHHhrFosI+xVjQmvRC72KcQyzYWZ0UUi1Bv7o+Z84c23rrre2EE05wXRSe5KJVnUZcgR/19emnn1rTpk1tyZIlvsyqyHPZZZfZDTfcYL/+9a99t9dC5T59+tikSZM2bdutWzd74IEHtmh1Hz/DP//5z9amTRvf8/PaQOEoLXjPDa9EWfif1jnKvo9UEURBpt133z2yW77Qi66Zhx9+OFDoIOl7O/LJ+exI4Of/gHTP3HbbbabF7fla2JBLbj/5gnQ1a9Z0nu9hKtsMHTrUrrzySs8ZVkhJ4RmFAMNWeNE756KLLrJHHnH/P+WGDZKoyo+eb6+88kqgy1n3380332y1atXy3f7bb7+1AQMGOCHPTFO4U98hNWrU8N0/e4NS/LZ48803nWo3CnzmNs37M888Y+3atQvssGjRIlNFK72ftX/u+yTTUZgqaLnfJ/fff79rZbXAg8zzTRKmUlbmWEl+Ow0ZMsS5Nt3a4MGDPZ83fhZxP791/SjkNW3atM0OveOOO9rzzz9vDRo08BtS2f+dwE/ZTzEniAACCJSsAIGfkp06Bo4AAggggAACCCCAAAIIIIAAApVEgMBPJZloThMBBBBAAAEEEEAAAQRCC5Rc4McrILPttts6v9CuX0WPo3333XfWqlUrJ0Tk1sL+OrpbH6NGjcq7mLPQRdM63sqVK50FrgsXLnQ9hzjCE3FYZ/fxxBNP5K1GstdeezkLoffff3/Xw2Z+dV2hl4EDB7puo6BL/fr17Ysvvqjw9yiLYHM7iTPwo76DVnzIjEOL188880zHUNVXFPJQAEqLkb/++mubP3++/elPf3KqcGS3KIvp4577TH9ehloYfM0114RemJ/p+7PPPnOqj3z00UebDf/CCy+0++67L1LYKY1zlBuuURjsrrvuiuz2wgsvOM/D7KZFvaocoUoHQVrS93aQMUTZRu+AJk2a2MaNGyvsvs8++9i8efNM90/UlnTw0yto1blzZ+cZEyboolCKqobMmjUr7ylHCc9lOlNFnhNPPNEUMMhuUSrRBA3Q6Lk5evRoJ7AZ1GLdunXO+1t++Zqqpr300kt2/PHHB7489I5T5Z7c6kZeHWh7jV1uuhYVAFX75ptvnOozstM4syuSFFLRrRS/LVasWOGEMfIFaGvXrm36hth3330950qV8R599FFn7hX40rPh3HPPtf/6L/2Gl3sbN26cdezY0fcayA3VqOKQrh+FNqM0XaOnn356hXu1RYsWTthX381Bm9e3kypuzZ492wlaR2le73zZyjtqizvwo6CXznP16tWuQ/rtb3/rvCuPO+44q1atmjN31atXr7DtDjvs4PrvUc8zTfsR+EnTbDAWBBBAAIFsAQI/XA8IIIAAAggggAACCCCAAAIIIIBAugX0E4vnZQ3xfDNTCCgt7WEzy/5vBFWNKPp/i5WWs2IcCCCAAAIIIIAAAgggUAoCJRf4GTZsmPXr1y+vbRwhnEznXr9mrm1U5aB///4FzbPXr5ofcMABNnfuXNtjjz0iH8NrgaY6VfWDvn37Ru4/iR1nzpxpzZs3z/tr+fkCH5lf29evr3tVgfBa/KnzUYDh1FNPjXRq+RbXZjq74IIL7KGHHgrVtxYU9+zZ0x588MFQ+4XZWIvdx48f7yziT0PzWvyr8amihe69zKL2oGPWAl2FobQwObspsPLkk0+GrnKR6SONc5Qb8ogSaMicn8JiClndfvvtm7mFDSUmfW8HvQ7CbucVyImjspxX/3EEilQ5Q89NtxZ2DjN9vPHGG6bQgAIlbi3qMyVfxZxCAnl+Y80e/yWXXOK82/2qpClEe84559g777zjeznpeaZKLZlwhe6nVatWmSqCKCiR2/T3O+64o+DvC7+BFRLKKsVvC7mef/75easxyevAAw90qtwpxJMbWlDQR4HZyy+/3FQtSE2hWgVn3n77bWvbtm1e8iOPPNImT568qRKT+lq6dKnz/8++Bty+O1WFSe9nVQoK2xRsbdiwoRP2zbQo1Yy0r9+3U9QA+YYNG5xvD317ubUoocTsfrwCmwrdKGCn+Qna/N5jQftx22777bc3vVPUjj76aDv44IOda1FBtbBVuAoZR6H7EvgpVJD9EUAAAQSSEiDwk5Qs/SKAAAIIIIAAAggggAACCCCAAALxCBD4iceRXhBAAAEEEEAAAQQQQKD8BEoq8KMgxxlnnGHTpk3LOxPdunWzhx9+OPAv9HtNqdciQe2nBYoKCbgt2A1yqahahH7xfcKECa6bx1Ftxu8c4vQKcs5BttGv72uB6vLly/NurrDHVVddZbvssovpV/tVKemWW25xfm3/+uuvt5tuuinvNTBx4kTPYMvIkSPt4osvDjLUCttoLCeddJJ98MEHrvtHXVwfpKJGpAH/e6dCFn4Xctx8+/oFfrSfFlerIo8WTAdpup46dOjgLO7NbgoAKYRV6GLatM2RW1UXhTAUmuzVq5dT9Sloe//9953rWlU9Mk1hBT2LVcUgaEv63g46jrDbeQVmtLB5+vTpTkWWqM2r/0IDRX6L6VXN5LXXXjNVTwvbnn/+eeeeWr9+veuuukaefvrpwDZ6fl977bVOEDXue1TvWY01u8JNvvNV2EdzoudQduBWgREFSxUIUsUcNd1TegZ9/vnnnnwKbukaUdBHgQFVbvFyTzpEWEiASidait8WGnemCqDfdaAqLfrG+93vfmc//PCDs99zzz23WcAtE/bR/HuF9jIXhgKqCm4oJKfAmMIdeh8dfvjhm66dfEFzHUv30n777Rf4NtX1esUVV9g999yz2T5R596rQpsOcN1119ngwYMDjy+zoaot6ptP1ffcms5dz9iddtopdN/aYcSIEda7d++8+2pevcJauTu+++67phCWqoAWs6l66Z133ukcO2gVsmKOL/tYBH62lDzHRQABBBDwEyDw4yfE3xFAAAEEEEAAAQQQQAABBBBAAIEtK5Ab+FE1Hf1bWpqqDamqT6apGtFjaRkc40AAAQQQQAABBBBAAIGyFiiZwI8WLuoX8lXpxKspJPPiiy9avXr1Cpo4hXF69Ohho0ePzttPocfy+7V0Hfiyyy6zu+66K9LiviDnoEXHL730kh122GEFecW5s8bdtWtXJ0wVtmlB5AsvvOAEgdyaQmNa9K1f2s/XtJhSi3ejBEBUYUpjz9e22WYbZ7G3jhG2KVCigNjUqVPD7uq5fdTFv7EOIqczLYZWGC1TRSHfsbSAWuEuLebV4mm3pmeHKvqoP1VUyG5aDK0FypnKG4WeU5rmyC3wkzk/BSfvvffeQGEpt6BU1OotSd7bhc5dvv0//fRTa9q0qSmslK+dddZZpsXwYStOqb8g/eerahbknBUoUNDkX//6V97NFV7p0qVLkO4qbOMX+pGJqtVceumlnj6qvqVnkQKZ2U3jUggz3/0ddNB6Djz66KOmKmt+YY/sPjV+VVbRPgpjZO+bqZqle0RBpaBtt912sxtuuMG6d+/u+exR6KdPnz7O+cfZdD0rABXlHadxlOq3hcYuU1VmUnimkJZbdSdI4Cf7eLoGbr31Vuednn1te1WWVBBN14K+YfwCm/mu96hz/89//tNat25tL7/8cl42VaWcNWtWqFCSOvP7blJ4ZNy4cXb22WeHnjIF7FSx0etbIuzzO65rKPTJ/HsHjVfXQaYSUNR+ktyPwE+SuvSNAAIIIFCIAIGfQvTYFwEEEEAAAQQQQAABBBBAAAEEEEhe4FEzOzfrMAR+kjfnCAgggAACCCCAAAIIIFAaAiUR+Fm3bp3zq9YDBw4MpKogzoMPPugsDvRbFOnW4U8//eRUGFAVGb+mBY6TJk2yI444cYsevQAAIABJREFUwm/Tzf6uRd5atLdgwQLf/W688Ua75pprQoUSdA76VfO+ffv6Lm6Oeg6+Ay9gg6C/wp99CIWXFPbRr8G7NS2k7devn7Nw1K9pUayuof33399vU+fvWlyrBb+dOnXKW+0i01Eh3roXVJ3lkUfi+R0TVTJSoCyuwEsgrIAb6RoeP368E7z79ttvPffSwnuFGjp37uxUUKhevbppgbLCf8OHDzdVqMluWjj9wAMPOAun4/6l/LTMkVfgRxYKMuhaUuhp7733ruArf/kpIJEdlNJ+CreoMlIUuyTu7YCXVOjNli1b5lxTuVWh3DqKEh5TsE3hg3feecd3bHr/XXnllYGDL5o/WSuAmF2Zye1AmlMFas8999xIoSUtplc1lNxAXfaxVOFGFUBOO+00q1mzpvNuVvWhxYsXO/eiFrBrIX2m6Z5WIEKuUYJUbucZ5jntNyH6ztC7pE2bNnb77bc772i/1rJlSyfoo0By0G8Tmehe1n5xtObNmzvjjhoWKPVvCxmqkkyzZs3so48+ikTqVhUuaODH7xrwCvxkBnvUUUc5QVf15XZvKOSi60X3dHaLOvcKSus+VCVFv6Yg1NixYwOFSXU/qnKPQk+qeuTVVC1MIXCdQ9D3zldffWWXXHJJhRCh23EUrlf4N2iwMF/FQD+fuP6eGziLq9+4+iHwE5ck/SCAAAIIxC1A4CduUfpDAAEEEEAAAQQQQAABBBBAAAEE4hXIDfyomo7+LS0ttwIRFX7SMjOMAwEEEEAAAQQQQACB8hdIZeBHoQ2FaNTeffddJxQT5hf5M9OmBYJaHJj9K/Za5KqFufpbpmnRsUIBWvz5t7/9zf76179utvA4yGWgX2tX0GD33Xd3KhloQWZ2U8BHwQotEpw3b559/vnnQbrdtI0WPysoomNo7Fp8ud9++23Wh6oRzZ8/3zmH9957zxQ8CNN22mknO/roo53jaEGyFvpvqaaFoKoKESR0pTEqsPDnP/95M3ctIL3tttvsgw8+sLlz59rXX38d+nRkcuKJJzrzqqoo+qV4tUzfqkqhyh+a07DeftdMvsHKRkGYiy66yDcIk68PLRJWiE4Vs4IuPA+NF9MOcn3ooYdMwTe/4E+QQypAdPPNN5sCYkm1NMxRduCnSpUqTlWOfE2LnOvXr+/c+2q6pufMmVPhOagKWqrGcPDBB0emi+Pejnxwnx3jfE7/x3/8R4V3QeYZLV+9Z9asWRP6VBSc0Vyp6kz2eyD7PRb1maTngt4BCrBmP++CDFL35oABA5ygaaFN15lCjXXq1Cm0K9f9//73vzsVjfwqiOU7+PHHH++EGjLvYK9wncKUCjopeJCv8lyQk1RlFb2TP/744yCbu26jwJiCImEDnuX0bZGBUciubdu2niE1N0S9O/Rdkhu08Qr8yFtV6K6++mrfayA78JMJTeiZma8deOCB1rBhQ9Pz5ocffnAq8CjQlN00VoVZLr/88kDhucz3jb6ZdI8oMBv2Gzzfcyrzfa9qeKouqVBOmKZ31eGHH+48o3K/5zN9y+G1114Lfa/oO1vVLvX80fdZ7n9WyB2nvk1U2Uv/+WFLNFUtVFgyrkBknOdA4CdOTfpCAAEEEIhTgMBPnJr0hQACCCCAAAIIIIAAAggggAACCMQv8JiZdc3qNu2BH1UjGhM/Az0igAACCCCAAAIIIIAAAhUEUhn48atMUcg8ahGiwhmqMJBpqgTSunVrZ6FkHE3BE/3qf3Z76623nODI+vXrCz6EKgtoMX7dunU36+u8886zxx7TfwQuvKnSw6OPbtnfylAlgfvuu8+papFd+SH37FQpSdUhcisWBPml/DBSCg9lAkhx9+12zfiNTQvs7733XhsyZIjpF/iDNi0S1aLlWrVqBd0lFdvpGpg6dapzvrqHwzQt5NV5X3/99YGrNoXpP9+2W3KO9BzV4n5VUNCCcN1PCjqoSoPubb+KCtnnpMXP99xzj1MRKY6AWKH3dhxz49ZHnM9p9Z97X8f5jM59D8T9Hst+3oXx/vDDD517VMGwsCEBVSxRJaPjjjsucBWPMGPL3jZTQUyVPYKGQfX9oCCqqhll3wdu3ywKDajKSr4qLFHGree8qvMoiBB0zDqOqtncfffdkQNUcV63afi2yNgrgK2AdiZg7jUnfiE0t8BPlGsg823RpEkTp0KPwkIKx+g5PmzYsNDvPn0fab8w7/s4v29yn1Nxft/nfs8n2Xe+a0NhLAXiFMDW/77DDjvYd999F+X2Dr2PQjXPPPOMtWvXLvS+Se9A4CdpYfpHAAEEEIgqQOAnqhz7IYAAAggggAACCCCAAAIIIIAAAsURSHvgJ7cCEYGf4lwXHAUBBBBAAAEEEEAAAQTMUhn4YWIQyBZYtWqVE2xRSCHzy/W/+c1vnFCVKlz89re/rdRgCsIoqKCqPy+++KItXrx4s2pDCmsobHb22WdXqHhVqnCqZvLqq6/alClTXM9ZVQAOOuggO/nkk52QisJxW/JX8NM2R1qYrEXdul5UFUEVsFR1LBPQkJWq/bRo0cI6d+5sxxxzTCxBn9zrjXu7VO9A/3HrHlUFD4UpFKZdtmzZZs8l3aMKITRu3NgJ3OoZlV2Nz/8I8Wyh4I+qCKpiz7Rp05zqVpmAafZ90L17dycw4xZ4ywQNFCxUBTEFclR1LqmWCe89+eSTzpgV5MuuFpWp1tepUyfHdo899khqKCXfr56FixYtcr4xFNr5xz/+4ZxTpqqiwhSqrFS7dm3PEFom8KP9VD1K4eBDDz009uCa7itVcXz++edd517ve1W/0dz//ve/960oVPITuIVP4I033nDekwrQKuioKk56RiiAqeCP3nGqMqmmZ4u+zzJN1Y1U6S23KYjmFXLP3r5Vq1Y2YcIEq1at2haW2PzwBH5SNR0MBgEEEEAgS4DAD5cDAggggAACCCCAAAIIIIAAAgggkG4BVcvpkjXE88wsnp88jue8cwM/qkb0eDxd0wsCCCCAAAIIIIAAAggg4ClA4IcLBAEEEEAAAQQQQAABBBAIKPDOO+9Y27ZtbenSpU6wTqFrVWSKqyn0s3r1aieQplCuKniqglp222uvvZyqT2EqOMU1Pq9+CPwUQ5ljIIAAAghEESDwE0WNfRBAAAEEEEAAAQQQQAABBBBAAIHiCRD4KZ41R0IAAQQQQAABBBBAAIHSEiDwU1rzxWgRQAABBBBAAAEEEEBgCwmoUo+q63z00UdONbxZs2bZfvvtl+hoVI1q5syZTtW9lStXOsfabrvtbM6cOU4VwzQ1Aj9pmg3GggACCCCQLUDgh+sBAQQQQAABBBBAAAEEEEAAAQQQSLdAbuDnXDPTv6WlqdqQqvpkmqoRPZGWwTEOBBBAAAEEEEAAAQQQKGsBAj9lPb2cHAIIIIAAAggggAACCMQh8Nlnn1mzZs2csI/amDFjrEsX/dc5xWlTp051wkYKABH4icf8V/F0Qy8IIIAAAiUgQOCnBCaJISKAAAIIIIAAAggggAACCCCAQKUWeNzMzskSIPBTqS8HTh4BBBBAAAEEEEAAAQSyBAj8cDkggAACCCCAAAIIIIAAAh4Ca9eutfbt2zsVfdTq1atn06ZNsxo1ahTNbcWKFdagQQNbsmQJgZ+Y1An8xARJNwgggEAJCBD4KYFJYogIIIAAAggggAACCCCAAAIIIFCpBXIDP6qmo39LS8utQESFn7TMDONAAAEEEEAAAQQQQKD8BQj8lP8cc4YIIIAAAggggAACCCAQUUAVda644gq75557NvUwfPhw69WrV8Qeo+22cuVKa9y4sS1cuND22msvmzdvntWqVStaZwnt9atfVYjQpDpTk+rBJTRHdIsAAghUVgECP5V15jlvBBBAAAEEEEAAAQQQQAABBBAoFYEnzKxz1mDTHvhRNaKxpYLLOBFAAAEEEEAAAQQQQKCkBQj8lPT0MXgEEEAAAQQQQAABBBBIUmDChAnWoUMH+/nnn53DbLvttvbyyy/bsccem+RhK/Styj4NGza05cuXW6tWrUzjqlatWlHH4HcwAj9+QvwdAQQQQGBLCRD42VLyHBcBBBBAAAEEEEAAAQQQQAABBBAIJpD2wE9uBSICP8Hmla0QQAABBBBAAAEEEECgcAECP4Ub0gMCCCCAAAIIIIAAAgiUocCyZcusWbNm9sEHH2w6u+22287mzJljdevWLeoZjxgxwnr37u0cc9y4cdaxY8eiHj/IwQj8BFFiGwQQQACBLSFA4GdLqHNMBBBAAAEEEEAAAQQQQAABBBBAILiAquV0ytq8i5kpBJSWlhv4UTWicWkZHONAAAEEEEAAAQQQQACBshYg8FPW08vJIYAAAggggAACCCCAQFSBP/7xj3bNNddstrtCLdOnT7dTTjklareh9/v000+tadOmpio/hx12mL344ou2++67h+4n6R0I/CQtTP8IIIAAAlEFCPxElWM/BBBAAAEEEEAAAQQQQAABBBBAoDgCBH6K48xREEAAAQQQQAABBBBAoPQECPyU3pwxYgQQQAABBBBAAAEEEEhYYM2aNda8eXNbsGBBhSO1atXKnnrqKatevXrCozBbu3attW/f3mbNmmUK1Ki6z9lnn534caMcgMBPFDX2QQABBBAohgCBn2IocwwEEEAAAQQQQAABBBBAAAEEEEAgukBu4OccM9O/paWp2pCq+mSaqhE9mZbBMQ4EEEAAAQQQQAABBBAoawECP2U9vZwcAggggAACCCCAAAIIRBH48ssvrX79+vb555+77t6lSxcbOXKkbb/99lG6D7TP8uXLTcdR2EftwgsvtPvuu8+qVq0aaP9ib0Tgp9jiHA8BBBBAIKgAgZ+gUmyHAAIIIIAAAggggAACCCCAAAIIbBmBcWbWMevQBH62zDxwVAQQQAABBBBAAAEEEEifAIGf9M0JI0IAAQQQQAABBBBAAIEtLLBy5Upr3LixLVy4MO9IDjzwQBs6dKi1bt3att5669hG/Msvv9js2bOtW7dutnTpUqffpk2b2oQJE6xGjRqxHSfujgj8xC1KfwgggAACcQkQ+IlLkn4QQAABBBBAAAEEEEAAAQQQQACBZARyAz+qpqN/S0vLrUBEhZ+0zAzjQAABBBBAAAEEEECg/AUI/JT/HHOGCCCAAAIIIIAAAgggEEFg4MCBNmjQIN89d9ttN7vyyiudajw1a9Y0l+CLbx/aYMOGDTZt2jTTcd95551N+7Rs2dKefPLJVId9NFgCP4GmmY0QQAABBLaAAIGfLYDOIRFAAAEEEEAAAQQQQAABBBBAAIEQAk+a2dlZ26c98KNqRE+FOD82RQABBBBAAAEEEEAAAQSiChD4iSrHfggggAACCCCAAAIIIFDWAmvXrrX27dvbrFmzAp/n9ttvb/Xr17eGDRvaf/7nf9o+++xje++9t+v+H374oX3xxRc2Z84c5xgff/xxhe1U5WfEiBGmftPeCPykfYYYHwIIIFB5BQj8VN6558wRQAABBBBAAAEEEEAAAQQQQKA0BNIe+MmtQETgpzSuK0aJAAIIIIAAAggggEA5CBD4KYdZ5BwQQAABBBBAAAEEEEAgEYHVq1fbhRdeaBMnTkyk/3ydVq1a1e68807r2bOnbb311kU9dtSDEfiJKsd+CCCAAAJJCxD4SVqY/hFAAAEEEEAAAQQQQAABBBBAAIHCBFQtp0NWF53MTCGgtLTcwI+qEY1Py+AYBwIIIIAAAggggAACCJS1AIGfsp5eTg4BBBBAAAEEEEAAAQQKFfjpp59s/Pjx1qNHD/v2228L7c53/2OPPdYeeeQRq1Onju+2adqAwE+aZoOxIIAAAghkCxD44XpAAAEEEEAAAQQQQAABBBBAAAEE0i1A4Cfd88PoEEAAAQQQQAABBBBAYMsJEPjZcvYcGQEEEEAAAQQQQAABBEpIQGGfwYMH2/Dhw+3777+PfeQK+qiqT6NGjcwlPBP78eLukMBP3KL0hwACCCAQlwCBn7gk6QcBBBBAAAEEEEAAAQQQQAABBBBIRkDVcs7K6rqjmSkElJamakOq6pNpqkb0dFoGxzgQQAABBBBAAAEEEECgrAUI/JT19HJyCCCAAAIIIIAAAgggELfAunXrbMqUKTZs2DCbN29eQd3vuOOOdt5559mll15qtWvXLsmgTwaAwE9BlwI7I4AAAggkKEDgJ0FcukYAAQQQQAABBBBAAAEEEEAAAQRiECDwEwMiXSCAAAIIIIAAAggggEBZChD4Kctp5aQQQAABBBBAAAEEEECgGAIbNmywv/3tb/bSSy/Z3Llz7a9//autXr3aFArKbltttZXVrFnTatWqZccdd5w1a9bMGjRoYLvssksxhlmUYxD4KQozB0EAAQQQiCBA4CcCGrsggAACCCCAAAIIIIAAAggggAACRRTIDfyomo7+LS1N1YZU1SfTVI3ombQMjnEggAACCCCAAAIIIIBAWQsQ+Cnr6eXkEEAAAQQQQAABBBBAAIHiCBD4KY4zR0EAAQQQCC9A4Ce8GXsggAACCCCAAAIIIIAAAggggAACxRR42szOzDoggZ9i6nMsBBBAAAEEEEAAAQQQSLMAgZ80zw5jQwABBBBAAAEEEEAAAQRKRIDAT4lMFMNEAAEEKqEAgZ9KOOmcMgIIIIAAAggggAACCCCAAAIIlJRAbuBH1XT0b2lpuRWIqPCTlplhHAgggAACCCCAAAIIlL8AgZ/yn2POEAEEEEAAAQQQQAABBBBIXIDAT+LEHAABBBBAIKIAgZ+IcOyGAAIIIIAAAggggAACCCCAAAIIFEngGTNrn3WstAd+VI1oQpFsOAwCCCCAAAIIIIAAAghUbgECP5V7/jl7BBBAAAEEEEAAAQQQQCAWAQI/sTDSCQIIIIBAAgIEfhJApUsEEEAAAQQQQAABBBBAAAEEEEAgRoG0B35yKxAR+Ilx8ukKAQQQQAABBBBAAAEEPAUI/HCBIIAAAggggAACCCCAAAIIFCxA4KdgQjpAAAEEEEhIgMBPQrB0iwACCCCAAAIIIIAAAggggAACCMQkoGo57bL6OsvMFAJKS8sN/Kga0cS0DI5xIIAAAggggAACCCCAQFkLEPgp6+nl5BBAAAEEEEAAAQQQQACB4ggQ+CmOM0dBAAEEEAgvQOAnvBl7IIAAAggggAACCCCAAAIIIIAAAsUUIPBTTG2OhQACCCCAAAIIIIAAAqUkQOCnlGaLsSKAAAIIIIAAAggggAACKRUg8JPSiWFYCCCAAAJG4IeLAAEEEEAAAQQQQAABBBBAAAEEEEi3QG7g50wz07+lpanakKr6ZJqqEU1Ky+AYBwIIIIAAAggggAACCJS1AIGfsp5eTg4BBBBAAAEEEEAAAQQQKI4AgZ/iOHMUBBBAAIHwAgR+wpuxBwIIIIAAAggggAACCCCAAAIIIFBMgYlmdkbWAQn8FFOfYyGAAAIIIIAAAggggECaBQj8pHl2GBsCCCCAAAIIIIAAAgggUCICBH5KZKIYJgIIIFAJBQj8VMJJ55QRQAABBBBAAAEEEEAAAQQQQKCkBHIDP6qmo39LS8utQESFn7TMDONAAAEEEEAAAQQQQKD8BQj8lP8cc4YIIIAAAggggAACCCCAQOICBH4SJ+YACCCAAAIRBQj8RIRjNwQQQAABBBBAAAEEEEAAAQQQQKBIApPM7PdZx0p74EfViJ4tkg2HQQABBBBAAAEEEEAAgcotQOCncs8/Z48AAggggAACCCCAAAIIxCJA4CcWRjpBAAEEEEhAgMBPAqh0iQACCCCAAAIIIIAAAggggAACCMQokPbAT24FIgI/MU4+XSGAAAIIIIAAAggggICnAIEfLhAEEEAAAQQQQAABBBBAAIGCBQj8FExIBwgggAACCQkQ+EkIlm4RQAABBBBAAAEEEEAAAQQQQACBmARULef0rL7amZlCQGlpuYEfVSN6Li2DYxwIIIAAAggggAACCCBQ1gIEfsp6ejk5BBBAAAEEEEAAAQQQQKA4AgR+iuPMURBAAAEEwgsQ+Alvxh4IIIAAAggggAACCCCAAAIIIIBAMQUI/BRTm2MhgAACCCCAAAIIIIBAKQkQ+Cml2WKsCCCAAAIIIIAAAggggEBKBQj8pHRiGBYCCCCAgBH44SJAAAEEEEAAAQQQQAABBBBAAAEE0i2QG/g5w8z0b2lpqjakqj6ZpmpEf07L4BgHAggggAACCCCAAAIIlLUAgZ+ynl5ODgEEEEAAAQQQQAABBBAojgCBn+I4cxQEEEAAgfACBH7Cm7EHAggggAACCCCAAAIIIIAAAgggUEyB58ysbdYBCfwUU59jIYAAAggggAACCCCAQJoFCPykeXYYGwIIIIAAAggggAACCCBQIgIEfkpkohgmAgggUAkFCPxUwknnlBFAAAEEEEAAAQQQQAABBBBAoKQEcgM/qqajf0tLy61ARIWftMwM40AAAQQQQAABBBBAoPwFCPyU/xxzhggggAACCCCAAAIIIIBA4gIEfhIn5gAIIIAAAhEFCPxEhGM3BBBAAAEEEEAAAQQQQAABBBBAoEgCfzazNlnHSnvgR9WI/lIkGw6DAAIIIIAAAggggAAClVuAwE/lnn/OHgEEEEAAAQQQQAABBBCIRYDATyyMdIIAAgggkIAAgZ8EUOkSAQQQQAABBBBAAAEEEEAAAQQQiFEg7YGf3ApEBH5inHy6QgABBBBAAAEEEEAAAU8BAj9cIAgggAACCCCAAAIIIIAAAgULEPgpmJAOEEAAAQQSEiDwkxAs3SKAAAIIIIAAAggggAACCCCAAAIxCahaTuusvk43M4WA0tJyAz+qRjQ5LYNjHAgggAACCCCAAAIIIFDWAgR+ynp6OTkEEEAAAQQQQAABBBBAoDgCBH6K48xREEAAAQTCCxD4CW/GHggggAACCCCAAAIIIIAAAggggEAxBQj8FFObYyGAAAIIIIAAAggggEApCRD4KaXZYqwIIIAAAggggAACCCCAQEoFCPykdGIYFgIIIICAEfjhIkAAAQQQQAABBBBAAAEEEEAAAQTSLZAb+GlrZvq3tDRVG1JVn0xTNaLn0zI4xoEAAggggAACCCCAAAJlLUDgp6ynl5NDAAEEEEAAAQQQQAABBIojQOCnOM4cBQEEEEAgvACBn/Bm7IEAAggggAACCCCAAAIIIIAAAggUU2CymZ2WdUACP8XU51gIIIAAAggggAACCCCQZgECP2meHcaGAAIIIIAAAggggAACCJSIAIGfEpkohokAAghUQgECP5Vw0jllBBBAAAEEEEAAAQQQQAABBBAoKYHcwI+q6ejf0tJyKxApnDQlLYNjHAgggAACCCCAAAIIIFDWAgR+ynp6OTkEEEAAAQQQQAABBBBAoDgCBH6K48xREEAAAQTCCxD4CW/GHggggAACCCCAAAIIIIAAAggggEAxBZ43s1ZZByTwU0x9joUAAggggAACCCCAAAJpFiDwk+bZYWwIIIAAAggggAACCCCAQIkIEPgpkYlimAgggEAlFCDwUwknnVNGAAEEEEAAAQQQQAABBBBAAIGSEkh74Ce3AhEVfkrq8mKwCCCAAAIIIIAAAgiUtACBn5KePgaPAAIIIIAAAggggAACCKRDgMBPOuaBUSCAAAIIVBQg8MNVgQACCCCAAAIIIIAAAggggAACCKRbYIqZnZo1xNZmphBQWlpu4EfViF5Iy+AYBwIIIIAAAggggAACCJS1AIGfsp5eTg4BBBBAAAEEEEAAAQQQKI4AgZ/iOHMUBBBAAIHwAgR+wpuxBwIIIIAAAggggAACCCCAAAIIIFBMgbQHfnIrEBH4KebVwbEQQAABBBBAAAEEEKjcAgR+Kvf8c/YIIIAAAggggAACCCCAQCwCBH5iYaQTBBBAAIEEBAj8JIBKlwgggAACCCCAAAIIIIAAAggggECMAqqW0zKrv9PMTCGgtLTcwI+qEU1Ny+AYBwIIIIAAAggggAACCJS1AIGfsp5eTg4BBBCIR2DFihU2Y8YMe/bZZ23u3Ln25Zdfbuq4atWqVqdOHTvttNOsS5cudvDBB9vWW2+d98A//fSTzZ8/326++WabOnWqbbfddjZnzhyrW7duPIOlF0+BdevW2dNPP2233HKLffzxx9a4cWObPHmyVa9eHTkEEEAAAQQKEiDwUxAfOyOAAAIIJChA4CdBXLpGAAEEEEAAAQQQQAABBBBAAAEEYhAg8BMDIl0ggAACCCCAAAIIIIBAWQoQ+CnLaeWkEEAAgcIFfvnlF3vjjTfs8ssvt3nz5gXucJ999rE77rjD2rdvv1nwZ9WqVTZ69Gi788477euvv97UH4GfwLQFbbh06VK76667bMSIEfbjjz9u6ovAT0Gs7IwAAgggkCVA4IfLAQEEEEAgrQIEftI6M4wLAQQQQAABBBBAAAEEEEAAAQQQ+F+B3MBPq3//W1p8VG1IVX0yTdWIpqVlcIwDAQQQQAABBBBAAAEEylqAwE9ZTy8nhwACCEQTWLZsmfXp08cmTZoUrYP//3/cOv744+2JJ56w7777zvr37+9U83FrBH4iE/vuqGCP3FVN6c0333TdnsCPLyMbIIAAAggEFCDwExCKzRBAAAEEii5A4Kfo5BwQAQQQQAABBBBAAAEEEEAAAQQQCCWg1QQtsvYg8BOKj40RQAABBBBAAAEEEECgjAUI/JTx5HJqCCCAQFgBVfX5y1/+Yp06dbL169c7ux911FE2cOBAa9GihVWrVu3/sXfv4XZV5b2AvxPI0RAuAQThoEShHLlYRCGQAxKECAhiLEQCIkIfEUUDqPUSFKTFci1eSkMUi+0RxRsaVBKREBIEjHJViwpYboLQYEUaaEiQQDiODclZe+7r2llrZsw53/k8/aNrzznG973f+Av5MeKpp57qCY+kEMn8+fMH3WLUqFGxcuXKQd8R+Gl3SkO/v3jx4p6blL7whS/E8uXLB/1A4GdoT2/7CphkAAAgAElEQVQQIECAwPAEBH6G5+QtAgQIEChfQOCnfHM7EiBAgAABAgQIECBAgAABAgTaESgGftJtOv3/J0XbWbVz7xZvIHLDT+dsrUSAAAECBAgQIECAwOACAj9OCAECBAj0CKSwz6xZs+IDH/jA6pDOcccdFzNnzowxY8b0Uerv/ZFQCvyMRK3/b2699db45Cc/OeBtSv19JfDTOX8rESBAoOkCAj9NPwH6J0CAQL4CAj/5zkZlBAgQIECAAAECBAgQIECAAIEkMC8iDmihyD3wk24jutroCBAgQIAAAQIECBAgUIKAwE8JyLYgQIBAFQRmz54d06ZNWx322WmnnWLhwoWx+eabD1h+Cv2cf/75MWPGjBG3KPAzYro+H1500UXx/ve/P3bcccfYY4894tFHH425c+cOesuSwE/n/K1EgACBpgsI/DT9BOifAAEC+QoI/OQ7G5URIECAAAECBAgQIECAAAECBJJA7oGf4g1EAj/OLQECBAgQIECAAAECZQkI/JQlbR8CBAhkLHDzzTfHgQceGEuWLFldZbrZ58QTTxyy6hUrVsT06dPj4osvHvDdDTfcMJ544ol+/y7wMyTxsF9Is3j66adj7Nixq79ZtGhRHHDAAbFs2bJ+1xH4GTavFwkQIEBgCAGBH0eEAAECBHIVEPjJdTLqIkCAAAECBAgQIECAAAECBAg8L5Buy9m/BeNNL4SAcvEpBn7SbUTzcylOHQQIECBAgAABAgQI1FpA4KfW49UcAQIEhhZYunRpHHLIIXHdddetfnnMmDE9//+ECROGXiAiHn/88Zg6dWosWLCg3/f33HPP+MlPftLv3wR+hkU84peeeeaZOPLIIyPd4NTfI/AzYlofEiBAgEBBQODHkSBAgACBXAUEfnKdjLoIECBAgAABAgQIECBAgAABAs8LCPw4CQQIECBAgAABAgQIEOhfQODHySBAgEDDBS699NJ45zvf2Uth6623jhtvvDG23HLLYes89NBDceihh8att97a65vtttsu/vZv/7Znj+eeK/5rVhECP8MmHvGL5513Xpxyyin9fi/wM2JWHxIgQIBAQUDgx5EgQIAAgVwFBH5ynYy6CBAgQIAAAQIECBAgQIAAAQLPCxQDPwe+8FsuPvMiIt3qs+pJtxFdk0tx6iBAgAABAgQIECBAoNYCAj+1Hq/mCBAgMLhAupnnwAMPjJtuuqnXi69//evjyiuvjA022KAtwieffDL+/u//Pr74xS/GkiVLem4OmjlzZvzxj3+MSZMmxbJly/qsJ/DTFvGIXr788st7bmDq7xH4GRGpjwgQIECgHwGBH8eCAAECBHIVEPjJdTLqIkCAAAECBAgQIECAAAECBAg8LzA/It7YgiHw42QQIECAAAECBAgQIEDgeQGBHyeBAAECDRb48Y9/HPvuu28888wzvRQ6HQK57bbbBH7W4jmbM2dOTJkypd8KOj3rtdimrQkQIEBgLQsI/KzlAdieAAECBAYUEPhxOAgQIECAAAECBAgQIECAAAECeQsUAz/pNp30Wy5P8QaiFE5akEtx6iBAgAABAgQIECBAoNYCAj+1Hq/mCBAgMLjAqaeeGmeffXaflyZPnhzf//73Y+zYsR0hfOihh2LixInx8MMP91nPDT8dIR50EYGf7hvbgQABAgQiBH6cAgIECBDIVUDgJ9fJqIsAAQIECBAgQIAAAQIECBAg8LzANRExuQVD4MfJIECAAAECBAgQIECAwPMCAj9OAgECBBoq8OSTT8Zb3/rWWLCg73935phjjolLLrmkYzKLFy/uCfw8+OCDfdYU+OkY84ALCfx039gOBAgQICDw4wwQIECAQL4CAj/5zkZlBAgQIECAAAECBAgQIECAAIEkkHvgp3gDkRt+nFsCBAgQIECAAAECBMoSEPgpS9o+BAgQyExgsFt3BH4yG9YalvPDH/4wDj744H5X2WeffWLu3Lmx/vrrr+EuPidAgACBpgu44afpJ0D/BAgQyFdA4Cff2aiMAAECBAgQIECAAAECBAgQIJAE0n+mdL8Wiv1fCAHlolMM/KTbiBbmUpw6CBAgQIAAAQIECBCotYDAT63HqzkCBAgMLHDbbbfFpEmTYtmyZX1eEvip18kZbNYCP/WatW4IECCwNgUEftamvr0JECBAYDABgR/ngwABAgQIECBAgAABAgQIECCQt0DugZ/iDUQCP3mfJ9URIECAAAECBAgQqJOAwE+dpqkXAgQItCEwZ86cmDJlSr9fCPy0AVmBVwV+KjAkJRIgQKAGAgI/NRiiFggQIFBTAYGfmg5WWwQIECBAgAABAgQIECBAgEBtBIqBnze+cOtPLg0WAz/pNqJrcylOHQQIECBAgAABAgQI1FpA4KfW49UcAQIEBha4/PLLY+rUqf2+IPBTr5Mj8FOveeqGAAECuQoI/OQ6GXURIECAgMCPM0CAAAECBAgQIECAAAECBAgQyFtgYUTs21KiwE/e81IdAQIECBAgQIAAAQLlCQj8lGdtJwIECGQlcN5558Upp5zSb00CP1mNao2LEfhZY0ILECBAgMAwBAR+hoHkFQIECBBYKwICP2uF3aYECBAgQIAAAQIECBAgQIAAgWELFAM/kyMi/ZbLU7yBKIWTfpRLceogQIAAAQIECBAgQKDWAgI/tR6v5ggQIDCwgMBPc06HwE9zZq1TAgQIrE0BgZ+1qW9vAgQIEBhMQODH+SBAgAABAgQIECBAgAABAgQI5C1w7Z8DNG9oKVHgJ+95qY4AAQIECBAgQIAAgfIEBH7Ks7YTAQIEshIQ+MlqHF0tRuCnq7wWJ0CAAIEXBAR+HAUCBAgQyFVA4CfXyaiLAAECBAgQIECAAAECBAgQIPC8QO6Bn+INRG74cXIJECBAgAABAgQIEChLQOCnLGn7ECBAIDOBOgd+VqxYEf/2b/8Wc+bMiXnz5sWDDz4Yixcv7jWB0aNHxxZbbBGve93r4qCDDooDDzwwxo8fH/38y8odm9zjjz8eV199dfzLv/xL/OxnP4s//OEPq9febLPNYuedd47DDz+831puuumm2G+//eL000+PGTNmtFWTwE9bXF4mQIAAgREKCPyMEM5nBAgQINB1AYGfrhPbgAABAgQIECBAgAABAgQIECCwRgI/+nPoZ5+WFfZ7IQS0Rot28ONi4CfdRnRdB9e3FAECBAgQIECAAAECBAYSEPhxNggQIFBTgcFCHp1qeZ999om5c+fG+uuvP+iSKWwzceLEnuBN8VlvvfXi+uuvj1133XWNy0r7fPrTn44vfOELsXz58rbX23bbbXsCNSl0M2bMmLa/H+iDJ554Ik477bSYNWtWrFy5cljrpkDSlClTesJIzz77bPzDP/xD3HvvvXHuueeutcBPJ87U1ltvHTfeeGNsueWWw3LwEgECBAhUR0DgpzqzUikBAgSaJiDw07SJ65cAAQIECBAgQIAAAQIECBComkDugZ/iDUQCP1U7YeolQIAAAQIECBAgUF0BgZ/qzk7lBAgQGFSgE+GMoYhzCfykQEwK03zkIx+JdLtP6zNq1KjYbbfd4jWveU3Pz/fdd19P4OTJJ58csL3tt98+Lr/88thhhx2GIhjy77fccktMnTo1fve73/V6N4WL9tprr3jRi14Uf/rTn2LRokU9gZ6hnrUZ+Pntb38bZ5xxRnzve9+LJUuWDFXq6r+nGaSAT5pDsj3llFNi3Lhxw/7eiwQIECBQDQGBn2rMSZUECBBoooDATxOnrmcCBAgQIECAAAECBAgQIECgSgLptpxJLQXvGxEpBJTLUwz8pNuIrs+lOHUQIECAAAECBAgQIFBrAYGfWo9XcwQINFmgKYGfFNw54YQT4tJLL+017hQyOfPMM+Pkk0+OsWPH9vpbCggtXLgw3ve+9w0YskmBlHnz5sXuu+8+4mP0gx/8IKZNmxbLli3rWSPVlG4Q+tCHPhQbbrhhn3Wfeuqp+O53v9sTiOnvNqT0wdoM/KwqOIWqPvWpT/X4DvSk/mbMmBFHHXVUjB8/Pvr5l8BH7OpDAgQIEMhTQOAnz7moigABAgQiBH6cAgIECBAgQIAAAQIECBAgQIBA3gICP3nPR3UECBAgQIAAAQIECKw9AYGftWdvZwIECKxVgfPOO68nWNLfc8wxx8Qll1zSsfoWL14cEydO7DfEst5668X1118fu+66a9v7Pf744/Hud787vvOd7/T6NgVrLrvssp6bdQZ7HnvssXjb294W116b/ns8fZ8JEybED3/4w9h0003bru3mm2+OAw88cPVNOClA9O1vfzve+MY3DrnW8uXL49RTT43Pfe5zfd7NIfCTiko3JaUbih555JFeNY4ePbonCHTSSSfFmDFjhuzVCwQIECBQHwGBn/rMUicECBCom4DAT90mqh8CBAgQIECAAAECBAgQIECgbgLFwM8bIiL9lsuTbhtKt/qsetJtRDfkUpw6CBAgQIAAAQIECBCotYDAT63HqzkCBAgMLFD1wM9zzz3Xc1tOf7fMTJ8+PWbOnDmsW2XuueeemDRpUqRQUn9PWufEE09s6ygtXbo0DjvssJg/f/7q77761a/G0UcfPex10i06Z511Vpxxxhm9vskl8HPDDTf0hJeefvrp1fVtv/328a1vfSt23nnnYffpRQIECBCoj4DAT31mqRMCBAjUTUDgp24T1Q8BAgQIECBAgAABAgQIECBQN4HrI2LvlqYEfuo2Yf0QIECAAAECBAgQIDBSAYGfkcr5jgABAhUXqHrg57bbbusJ6ixbtqzXJNZdd92eG3te//rXD3tC6Tads88+u9/399hjj5g3b15stNFGw17v8ssv77k5KIWS0rPbbrvF1VdfHRtvvPGw10gvphuM0i1FCxYsWP1dDoGfBx54IPbff/+4++67V9eVAk4XX3xxbLLJJm316GUCBAgQqI+AwE99ZqkTAgQI1E1A4KduE9UPAQIECBAgQIAAAQIECBAgUDeBYuAn3aaTfsvlKd5A5IafXCajDgIECBAgQIAAAQL1FxD4qf+MdUiAAIF+Baoc+ElBmpNOOilmzZrVp7f11lsvrr/++th1112HPfkf//jHse+++8YzzzzT55sUYEl/32GHHYa1XlrjyCOPjNmzZ69+/6ijjopLL710WDcOFTcp3qSztgM/Dz30UBx66KFx6623ri71ve99b3zuc5+LMWPGDMvISwQIECBQTwGBn3rOVVcECBCog4DATx2mqAcCBAgQIECAAAECBAgQIECgzgI3RETrf9Iz98BPuo3ox3UeiN4IECBAgAABAgQIEMhGQOAnm1EohAABAuUKVDnw81//9V9xwAEH9AqdrNIbSeAnhVgmTpwYDz/8cJ8htHtj0H333Rd77bVXPPLII6vXSrf0fPOb34y0VrtPChC9853v7Pk+PWsz8JNu9nnzm98cv/71r1e38eEPfzjOOeecGD16dLuteZ8AAQIEaiYg8FOzgWqHAAECNRIQ+KnRMLVCgAABAgQIECBAgAABAgQI1FIg98BP8QYigZ9aHkNNESBAgAABAgQIEMhSQOAny7EoigABAt0XqHLgZ/HixT0BnQcffLAP1EgCP0uXLo1DDjkkrrsuXcTd97niiiviLW95y7CG0t9tQbvttltcffXVsfHGGw9rjeJLV111VRx88MGRbjZaW4GfO++8s8coBZpWPWeffXZ87GMfi3XWWWdEffmIAAECBOolIPBTr3nqhgABAnUSEPip0zT1QoAAAQIECBAgQIAAAQIECNRRIN2Ws1dLY5MiIoWAcnmKgZ90G9GiXIpTBwECBAgQIECAAAECtRYQ+Kn1eDVHgACBgQUEfv6/TbpF58gjj4zZs2f3C5Z+P+yww4Z1nObMmRNTpkzp9W662ScFfvbdd99hrVF86dFHH4199tkn7rjjjrUS+Ln11lvjoIMOilRHekaNGhUXXHBBTJ8+Pfr5l7tH1KOPCBAgQKD6AgI/1Z+hDggQIFBXAYGfuk5WXwQIECBAgAABAgQIECBAgEBdBAR+6jJJfRAgQIAAAQIECBAg0GkBgZ9Oi1qPAAECFRGocuDnqaeeiqlTp8aVV17ZR3urrbaKG264IV75yle2NYljjz02vvKVr/T7TTu36vQX+EmLTp48uSdQtNFGG7VV16qXTz755Jg5c2bpgZ9rrrkmDj/88FiyZElPKSns8/Wvfz2mTZsm7DOiSfqIAAEC9RUQ+KnvbHVGgACBqgsI/FR9guonQIAAAQIECBAgQIAAAQIE6i5QDPzsHRHpt1yedNtQutVn1ZNuI/pJLsWpgwABAgQIECBAgACBWgsI/NR6vJojQIDAwAJVDvykrq644oo49NBDY+XKlb2aPO200+JTn/pU22GUbgd+UpHHH398zJo1K0aPHt320UzBmwMOOCDOOeecmDFjRlvf33bbbTFp0qRYtmxZn+/SzUFz586N9ddfv9ffnnvuufjOd74T73jHO2LFihU9f1tvvfXisssuize/+c1t7e9lAgQIEGiGgMBPM+asSwIECFRRQOCnilNTMwECBAgQIECAAAECBAgQINAkgUURsWdLwwI/TZq+XgkQIECAAAECBAgQGExA4Mf5IECAQEMFqh74SYGUq666Kk466aS49957Y9y4cZHCPukmnJEEajoV+LnlllsihWiWL1/e78maMmVKfPGLX4wtttiirZP30EMPxcSJE3v67XbgJ9mmYNIHPvCB1YGq5PuDH/wg9tyz9R+zttWClwkQIECg5gICPzUfsPYIECBQYQGBnwoPT+kECBAgQIAAAQIECBAgQIBAIwSKgZ90m076LZeneANR+l/Nf5pLceogQIAAAQIECBAgQKDWAgI/tR6v5ggQIDCwQNUDP52ebacCPw8//HDstdde8cADDwxY4oYbbhgXXXRRTJs2LdZZZ51Ot9JnvXZu+Hn22WfjM5/5TK9Q0ctf/vKeG5V22WWXrtdqAwIECBCoroDAT3Vnp3ICBAjUXUDgp+4T1h8BAgQIECBAgAABAgQIECBQdYGfRMT/aWlC4KfqE1U/AQIECBAgQIAAAQKdEhD46ZSkdQgQIFAxAYGfiBRuuemmm+Kss87quS1o5cqV/U7x3HPPHfatOul2nHe9613x5S9/ecgTse222/aEaw455JCuBn+GG/hZsWJFfPzjH++padWzzTbbxNy5c2OHHXYYsh8vECBAgECzBQR+mj1/3RMgQCBnAYGfnKejNgIECBAgQIAAAQIECBAgQIBARO6Bn+INRG74cWoJECBAgAABAgQIEChLQOCnLGn7ECBAIDOBJgd+fve738U//uM/xr/+67/GkiVLhpxMO4GftNhPf/rTeMMb3hBPP/30kGunF7beeus4//zzY+rUqV0J/gwn8JP+Je0TTjghLr300tU1b7LJJrFo0aLYfvvth9WHlwgQIECg2QICP82ev+4JECCQs4DAT87TURsBAgQIECBAgAABAgQIECBAIOKnETGxBWKveD4ElMtTDPyk24huzKU4dRAgQIAAAQIECBAgUGsBgZ9aj1dzBAgQGFigaYGfdJtPusXnjDPOiFtuuaUXzJgxY2L06NHxxBNP9AvWbuAn3fJz+umnx5lnntnWEUzBnzSXFPxJ9XTqGSrwk0I+xx9/fI9P8Um/z5o1q6P1dKov6xAgQIBAXgICP3nNQzUECBAg8P8FBH6cBgIECBAgQIAAAQIECBAgQIBA3gK5B36KNxAJ/OR9nlRHgAABAgQIECBAoE4CAj91mqZeCBAg0IZAUwI/KcRz0UUXxac//en4wx/+0EtowoQJ8clPfjLe9KY3xbvf/e74yle+0q9gu4GftMiKFSti+vTpcfHFF7cxledf3WyzzSLt+fa3vz1SGGlNn8ECP6961at69vjFL34x4DbJ7sMf/vCaluF7AgQIEKi5gMBPzQesPQIECFRYQOCnwsNTOgECBAgQIECAAAECBAgQINAIgWLgZ894/tafXJ5i4CfdRnRTLsWpgwABAgQIECBAgACBWgsI/NR6vJojQIDAwAJ1D/wsXry454adFPZZuXLlaohRo0bFX//1X8dpp50Wr3zlK1f/fuyxx3Y08JMWTqGf5JxCRSN5UvDnggsuiGnTpsU666wzkiV6vhks8LP33nvHpEmT4qyzzhpw/XHjxsW8efNi9913H3ENPiRAgACB+gsI/NR/xjokQIBAVQUEfqo6OXUTIECAAAECBAgQIECAAAECTRG4MSL2aGlW4Kcpk9cnAQIECBAgQIAAAQJDCQj8DCXk7wQIEKipQF0DP3/84x/jjDPOiFmzZvUK+qRbbD7xiU/EySefHBtuuGGfqXYj8JM2ee655+Laa6+N97znPXHvvfeO6DRNnjw5vvzlL8fLXvayEX0/WOBnn332idmzZ8f73ve++Pa3vz3g+tttt13Mnz8/xo8fP6IafESAAAEC9RcQ+Kn/jHVIgACBqgoI/FR1cuomQIAAAQIECBAgQIAAAQIEmiJQDPz8n4hIv+XyFG8gSuGkm3MpTh0ECBAgQIAAAQIECNRaQOCn1uPVHAECBAYWqFvgZ/ny5TFz5syem3vSzTqtz4knnthzg01/QZ9V73Ur8LNq/cHqG845fclLXhLf+ta3Yr/99hvO673eGSrwM3fu3EhBqf333z/uvvvuAddPf7/88stj/fXXb7sGHxAgQIBA/QUEfuo/Yx0SIECgqgICP1WdnLoJECBAgAABAgQIECBAgACBpgjcFBG7tzQr8NOUyeuTAAECBAgQIECAAIGhBAR+hhLydwIECNRUoE6Bn3//93+Po48+Om655ZZe09p+++17QjI777zzkFPsduBnVQEPPfRQ/M3f/M2gt+kMVOzo0aPjm9/8Zhx22GFD9tP6wnACPynEc/PNN8eBBx4YS5YsGXD9dG4++tGPRj//UndbNXmZAAECBOonIPBTv5nqiAABAnUREPipyyT1QYAAAQIECBAgQIAAAQIECNRVIPfAT/EGIjf81PUk6osAAQIECBAgQIBAfgICP/nNREUECBAoRaAOgZ/nnnsu5syZE29/+9tj2bJlvdze9ra3xZe+9KXYaKONhuVZVuBnVTH3339/zJgxo+3gz7hx42LevHmx++6t/32jwVscbuAnrfKZz3wmPvKRjwy44KhRo+Kyyy6LqVOnDsvVSwQIECDQHAGBn+bMWqcECBComoDAT9Umpl4CBAgQIECAAAECBAgQIECgaQI3R8SElqYnRkQKAeXyFAM/6X+t7/2fI82lUnUQIECAAAECBAgQIFA3AYGfuk1UPwQIEBimQNUDPynsc8kll8Rxxx0XK1eu7NV1uu3noosuirFjxw5TI6LswM+qwu6444744Ac/GPPnzx92rRMmTIgf/vCHsemmmw7rm3YCPytWrIjp06fHxRdfPODaKXS0cOHCeO1rXzus/b1EgAABAs0QEPhpxpx1SYAAgSoKCPxUcWpqJkCAAAECBAgQIECAAAECBJokkHvgp3gDkcBPk06nXgkQIECAAAECBAisXQGBn7Xrb3cCBAisNYGqB35mz54d06ZN6xP22W677XrCM+PHj2/Ldm0FflKRKbx07bXXxnve85649957h1X3zJkz48QTTxzWu+0EftKCjz/+eM8NPgsWLBhw/cmTJ0eawXBvUBpWoV4iQIAAgUoLCPxUenyKJ0CAQK0FBH5qPV7NESBAgAABAgQIECBAgAABAjUQKAZ+9oiI9FsuTzHwk24jujWX4tRBgAABAgQIECBAgECtBQR+aj1ezREgQGBggSoHfu65556YNGlSLF68uE+DX/jCF+KEE05oe/RrM/Czqtjly5dHCvKcdtppkW7aGezZY489Yt68ecMK3LQb+En73nzzzXHggQfGkiVLBizj+OOPj1mzZsXo0aPb9vYBAQIECNRPQOCnfjPVEQECBOoiIPBTl0nqgwABAgQIECBAgAABAgQIEKirwC0RsVtLcwI/dZ20vggQIECAAAECBAgQaFdA4KddMe8TIECgJgJVDfyk23A+9KEPxQUXXNBnEltssUUsWrQottlmm7anlEPgZ1XRt99+exxxxBFx1113DdjHmDFj4rrrrosJE9J/O2jwZySBn7TiQLcote6WztFHP/rR6Odf8h6qLH8nQIAAgZoJCPzUbKDaIUCAQI0EBH5qNEytECBAgAABAgQIECBAgAABArUUKAZ+do+I9FsuT/EGohROui2X4tRBgAABAgQIECBAgECtBQR+aj1ezREgQGBggaoGfu6///7Ye++94+GHH+7T3OTJk+P73/9+jB07tu3Rdyrwk8I1++67b1x66aUxZcqUtutY9cEjjzwS06ZNixtuuGHANVIg57DDDhtyj5EGflK46vTTT48zzzxzwD3GjRvXc9PQ7runf+TqIUCAAIEmCwj8NHn6eidAgEDeAgI/ec9HdQQIECBAgAABAgQIECBAgACBWyNi1xYGgR9nggABAgQIECBAgAABAs8LCPw4CQQIEGioQFUDP9dcc00ccMABkcIoxeeYY46JSy65ZEQT7WTgZ9KkSXHcccfFP/3TP42ollUf3XPPPZHWWrx4cb/rnHvuuTFjxowh9xhp4Cct/Pjjj8fUqVNjwYIFA+6z3Xbbxfz582P8+PFD1uIFAgQIEKivgMBPfWerMwIECFRdQOCn6hNUPwECBAgQIECAAAECBAgQIFB3gdwDP8UbiNzwU/cTqT8CBAgQIECAAAEC+QgI/OQzC5UQIECgVIGqBn4++9nPxoc//OF+rY466qiem3X6+ReOh7TtdOBnxx13jKuvvjo23njjIfce7IULL7wwTjrppH5fKSPwkzZ+4IEHYv/994+77757wFLT7UrpxqGNNtpojfr1MQECBAhUV0Dgp7qzUzkBAgTqLiDwU/cJ648AAQIECBAgQIAAAQIECBCousBtEfG6liYmREQKAeXyFAM/6Tain+VSnH2fyN0AACAASURBVDoIECBAgAABAgQIEKi1gMBPrcerOQIECAwsUNXAz2B1v/71r48rr7wyNthgg7ZH3+nAz/Lly3tqedOb3tR2La0f3HnnnZH6euyxx/qsk8JN73jHO4Zcf01u+Fm1eLrBJ/WycuXKAfc77bTT4lOf+tSIAldDNuEFAgQIEMheQOAn+xEpkAABAo0VEPhp7Og1ToAAAQIECBAgQIAAAQIECFREIPfAT/EGIoGfihwsZRIgQIAAAQIECBCogYDATw2GqAUCBAiMRKCOgZ9x48bFDTfcEK9+9avbInnuuefi6KOPjq9//ev9fjfcm3TSx63hmsMPPzy+9rWvxejRo9uqp/XlRx99NPbZZ5+44447eq2x7rrrxrXXXtsTBhrq6UTgJxmdf/75MWPGjAG3GzVqVFx22WUxderUoUrydwIECBCooYDATw2HqiUCBAjUREDgpyaD1AYBAgQIECBAgAABAgQIECBQW4F0W85rW7rbLf1v7xl1Wwz8pNuIfp5RfUohQIAAAQIECBAgQKC+AgI/9Z2tzggQIDCowGCBn4MPPjhmz54dL37xizuiuHjx4pg4cWI8+OCDfdZbb7314vrrr49dd03/DZyhny9+8YtxwgknDPhiu7fMPPnkk/Gxj30sPv/5zw+45nHHHRdf+tKX+vz9rrvu6gnzbLvttqv/1hquSQGYq666Kvbff/+hGxvgjaVLl8YhhxwS1113Xa83xo8fH4sWLYqtttpqyLWvueaaOOCAAyKFdorPbrvtFldffXVsvPHGQ66zYsWKmD59elx88cUDvptCV/PmzYvdd999yPW8QIAAAQL1EhD4qdc8dUOAAIE6CQj81GmaeiFAgAABAgQIECBAgAABAgTqKCDwU8ep6okAAQIECBAgQIAAgU4ICPx0QtEaBAgQqKDAscceG1/5ylf6rTzdGnPllVfGBhts0JHO7rzzzp6baB577LE+67Ub+BksvJIWbydwcvvtt8cRRxwRKbgz2HPUUUfFpZdeGq3/IvOtt94a6fdvfOMbvcJKxdt0dtppp1i4cGFsvvnmI7L8/e9/H3vuuWfcd999vb5PwZuZM2f2qmmgDebMmRNTpkzp989bb7113HjjjbHlllsOq74HHnigJ8B09913D/j+dtttF/Pnz48USvIQIECAQHMEBH6aM2udEiBAoGoCAj9Vm5h6CRAgQIAAAQIECBAgQIAAgaYJFAM/6T8Xmn7L5Um3DaVbfVY96TaiX+RSnDoIECBAgAABAgQIEKi1gMBPrcerOQIECPQvkG61eetb3xoLFizo94Utttii5/aYbbbZpiOEt9xyS+yzzz6xfPnyftdL4aKDDjpoWHs9/PDDsddee0UKngz0vPzlL48rrrgidtlll35feeKJJ+LUU0+NCy+8sOfv6SaedJvRsmXL+n1/++23jx/96Efx0pe+tOfvKXR0+OGHx7PPPhs33HBDvOY1r1n9XTHwk/5w9NFHx0UXXRRjx44dVo+tL1177bU9t/M888wzq39uNyQ12K1II5l16vmNb3xjPP300wP2s/fee8dll10WaX0PAQIECDRDQOCnGXPWJQECBKooIPBTxampmQABAgQIECBAgAABAgQIEGiSwM8jovV/3Rf4adL09UqAAAECBAgQIECAwGACAj/OBwECBBoo8Ktf/SpSIGPJkiUDdv/9739/wFth2iX72te+1hN6Geg599xzY8aMGcNa9rnnnouTTjopZs2aNej7o0ePjtNOOy3e/e5399xekwIzd9xxR3z2s5/tua1n5cqVPd+ncNBXv/rVmD17ds+NOQM9EyZMiA984AM9wZ8vfelLPa+dd9558dGPfrTXLTv9BX7Su4cddlhcfPHFsckmmwyrz/RSCkhNmzYt5s6d2+ub/vYdbNGTTz55wN7WXXfdSKGidAPTcJ/hzmDfffeN73znO231PNwavEeAAAEC+QkI/OQ3ExURIECAwPMCAj9OAgECBAgQIECAAAECBAgQIEAgb4Fi4CfdppN+y+Up3kCUwkn/lktx6iBAgAABAgQIECBAoNYCAj+1Hq/mCBAg0Fcg3e5zxBFHxA9+8INBeVIgaM6cObHRRhutEePSpUvjkEMOieuuu27AdXbaaadYuHBhbL755sPa6+c//3nst99+gwaWhrPQlClTIt1+k26hSSGaU045ZTif9bxz/PHH94SOUrCo9Rko8JPe2XbbbeOf//mfIwVh+vmXonuts2LFijjrrLPijDPO6PX7QPsOVPhvf/vbmDx5ctx3330D9nbcccf13ECUwj/DfdLZSH5DPbvttlt8+9vfjle84hVDvervBAgQIFBxAYGfig9Q+QQIEKixgMBPjYerNQIECBAgQIAAAQIECBAgQKAWAr+IiNe0dCLwU4uxaoIAAQIECBAgQIAAgQ4ICPx0ANESBAgQqIrA/fff3xNUWbBgwbBK3mWXXSLdzrPjjjsO6/3iS+mGmlNPPTU+97nPDfl9Chh9/etfj5e97GVDvptumDn//POHfStQccFRo0bFOeecEx/60IdWB3auueaaOOCAAyKtPdSTbitKAZmxY8f2eXWwwM+ql/fff//4u7/7u9hjjz1inXXW6bNGmtMHP/jBuOKKK3r97b3vfW+P5ZgxY4YqsaePX/7yl3HsscfGL36R/vHowE/y+PSnPx0nnnhinwBTf1+ltU8//fQ488wzh6wjvbDhhhvG5z//+Z7biooBqWEt4CUCBAgQqISAwE8lxqRIAgQINFJA4KeRY9c0AQIECBAgQIAAAQIECBAgUCGB3AM/xRuI3PBTocOlVAIECBAgQIAAAQIVFxD4qfgAlU+AAIGBBJ566qmYOXNm3H333fGnP/2p54adBx54YERgr3rVq2KvvfbqFU5JYZV0M0zrs2rPu+66K1Lw5Y477oh0U007z2abbRZ77rlnz20/hx56aBx00EH9fj7QDThD7ZVu2fnGN74REyZM6PXq73//+3jDG94QqfbBnqFCN62BnxSkWbly5YDLpb+n241SLSn48/jjj8ePfvSj+M///M9e36TATLoZKAVmBroZqHXet99+e/zqV7+KdJtTO08K42yzzTY9QaQXvehF8f73vz9S6GvVk24LOvfcc+Oqq64a0VlK66fw2K677hppzulGpXHjxrVToncJECBAIGMBgZ+Mh6M0AgQINFxA4KfhB0D7BAgQIECAAAECBAgQIECAQPYC/xYRO7dU+dqIGPw/a1luS8XAT7qN6PZyS7AbAQIECBAgQIAAAQINFRD4aejgtU2AQP0Fli5dGoccckhP0KcbzzHHHBOXXHJJr6U7vWcKl8yYMWPA8tNNM5dddlm85z3viSeeeGLINk866aSem336u5knfTx79uyeUE1/IZ0Uukm3+qS/93crz6rNVwV+Pv7xj0f6v/RuChN973vf67md5ze/+c2Qda56IQWCpk+f3nOTTtp/sKfT9mmvdMPQW97yltXbDuf2ouE2t/XWW8eNN94YW2655XA/8R4BAgQIZC4g8JP5gJRHgACBBgsI/DR4+FonQIAAAQIECBAgQIAAAQIEKiGQe+CneAORwE8ljpUiCRAgQIAAAQIECNRCQOCnFmPUBAECBJotkG6y+e53vxsXXnhh/OxnP1t9q1AK9kycODHe/va3x1/91V/FpptuOiTUokWL4iMf+UhPGCU948eP77np5oQTThgydDPk4hGRgjlp7SuvvDIWLlwY99xzT6+beFIAJt1wdMQRR8TBBx88YDhpOHt5hwABAgQIlCkg8FOmtr0IECBAoB0BgZ92tLxLgAABAgQIECBAgAABAgQIEChfoBj42SUi0m+5PMXAT7qN6Je5FKcOAgQIECBAgAABAgRqLSDwU+vxao4AAQIECBAgQIAAAQLlCAj8lONsFwIECBBoX0Dgp30zXxAgQIAAAQIECBAgQIAAAQIEyhS4PSL+smVDgZ8y9e1FgAABAgQIECBAgEDOAgI/OU9HbQQIECBAgAABAgQIEKiIgMBPRQalTAIECDRQQOCngUPXMgECBAgQIECAAAECBAgQIFApgWLg5zURkX7L5SneQJTCSb/KpTh1ECBAgAABAgQIECBQawGBn1qPV3MECBAgQIAAAQIECBAoR0DgpxxnuxAgQIBA+wICP+2b+YIAAQIECBAgQIAAAQIECBAgUKbALyPi1S0bCvyUqW8vAgQIECBAgAABAgRyFhD4yXk6aiNAgAABAgQIECBAgEBFBAR+KjIoZRIgQKCBAgI/DRy6lgkQIECAAAECBAgQIECAAIFKCeQe+CneQOSGn0odL8USIECAAAECBAgQqLSAwE+lx6d4AgQIECBAgAABAgQI5CEg8JPHHFRBgAABAn0FBH6cCgIECBAgQIAAAQIECBAgQIBA3gK/ioidWkrcOSJSCCiXpxj4SbcR/TqX4tRBgAABAgQIECBAgECtBQR+aj1ezREgQIAAAQIECBAgQKAcAYGfcpztQoAAAQLtCwj8tG/mCwIECBAgQIAAAQIECBAgQIBAmQK5B36KNxAJ/JR5OuxFgAABAgQIECBAoNkCAj/Nnr/uCRAgQIAAAQIECBAg0BEBgZ+OMFqEAAECBLogIPDTBVRLEiBAgAABAgQIECBAgAABAgQ6KFAM/PxlRKTfcnmKgZ90G9EduRSnDgIECBAgQIAAAQIEai0g8FPr8WqOAAECBAgQIECAAAEC5QgI/JTjbBcCBAgQaF9A4Kd9M18QIECAAAECBAgQIECAAAECBMoU+HVE7NiyocBPmfr2IkCAAAECBAgQIEAgZwGBn5ynozYCBAgQIECAAAECBAhUREDgpyKDUiYBAgQaKCDw08Cha5kAAQIECBAgQIAAAQIECBColEAx8PPqiEi/5fIUbyBK4aQ7cylOHQQIECBAgAABAgQI1FpA4KfW49UcAQIECBAgQIAAAQIEyhEQ+CnH2S4ECBAg0L6AwE/7Zr4gQIAAAQIECBAgQIAAAQIECJQpcEdE7NCyocBPmfr2IkCAAAECBAgQIEAgZwGBn5ynozYCBAgQIECAAAECBAhUREDgpyKDUiYBAgQaKCDw08Cha5kAAQIECBAgQIAAAQIECBColEDugZ/iDUQpnHRXpYQVS4AAAQIECBAgQIBAVQUEfqo6OXUTIECAAAECBAgQIEAgIwGBn4yGoRQCBAgQ6CUg8ONAECBAgAABAgQIECBAgAABAgTyFrgzIrZvKXGniEghoFwegZ9cJqEOAgQIECBAgAABAs0TEPhp3sx1TIAAAQIECBAgQIAAgY4LCPx0nNSCBAgQINAhAYGfDkFahgABAgQIECBAgAABAgQIECDQJYHcAz/FG4jc8NOlg2BZAgQIECBAgAABAgT6CAj8OBQECBAgQIAAAQIECBAgsMYCAj9rTGgBAgQIEOiSgMBPl2AtS4AAAQIECBAgQIAAAQIECBDokMBdEfGqlrV2jIgUAsrlKQZ+0m1Ev8mlOHUQIECAAAECBAgQIFBrAYGfWo9XcwQIECBAgAABAgQIEChHQOCnHGe7ECBAgED7AgI/7Zv5ggABAgQIECBAgAABAgQIECBQpkDugZ/iDUQCP2WeDnsRIECAAAECBAgQaLaAwE+z5697AgQIECBAgAABAgQIdERA4KcjjBYhQIAAgS4ICPx0AdWSBAgQIECAAAECBAgQIECAAIEOChQDPztERPotl6cY+Em3Ef17LsWpgwABAgQIECBAgACBWgsI/NR6vJojQIAAAQIECBAgQIBAOQICP+U424UAAQIE2hcQ+GnfzBcECBAgQIAAAQIECBAgQIAAgTIFfhMR/7tlQ4GfMvXtRYAAAQIECBAgQIBAzgICPzlPR20ECBAgQIAAAQIECBCoiIDAT0UGpUwCBAg0UEDgp4FD1zIBAgQIECBAgAABAgQIECBQKYFi4Gf7iEi/5fIUbyBK4aS7cylOHQQIECBAgAABAgQI1FpA4KfW49UcAQIECBAgQIAAAQIEyhEQ+CnH2S4ECBAg0L6AwE/7Zr4gQIAAAQIECBAgQIAAAQIECJQp8O8RsV3LhgI/ZerbiwABAgQIECBAgACBnAUEfnKejtoIECBAgAABAgQIECBQEQGBn4oMSpkECBBooIDATwOHrmUCBAgQIECAAAECBAgQIECgUgK5B36KNxC54adSx0uxBAgQIECAAAECBCotIPBT6fEpngABAgQIECBAgAABAnkICPzkMQdVECBAgEBfAYEfp4IAAQIECBAgQIAAAQIECBAgkLfA3RHxFy0lvioiUggol6cY+Em3Ed2TS3HqIECAAAECBAgQIECg1gICP7Uer+YIECBAgAABAgQIECBQjoDATznOdiFAgACB9gUEfto38wUBAgQIECBAgAABAgQIECBAoEyB3AM/xRuIBH7KPB32IkCAAAECBAgQINBsAYGfZs9f9wQIECBAgAABAgQIEOiIgMBPRxgtQoAAAQJdEBD46QKqJQkQIECAAAECBAgQIECAAAECHRQoBn7+d0Sk33J5ioGfdBvRvbkUpw4CBAgQIECAAAECBGotIPBT6/FqjgABAgQIECBAgAABAuUICPyU42wXAgQIEGhfQOCnfTNfECBAgAABAgQIECBAgAABAgTKFLgnIrZt2VDgp0x9exEgQIAAAQIECBAgkLOAwE/O01EbAQIECBAgQIAAAQIEKiIg8FORQSmTAAECDRQQ+Gng0LVMgAABAgQIECBAgAABAgQIVEqgGPjZLiLSb7k8xRuIUjjpvlyKUwcBAgQIECBAgAABArUWEPip9Xg1R4AAAQIECBAgQIAAgXIEBH7KcbYLAQIECLQvIPDTvpkvCBAgQIAAAQIECBAgQIAAAQJlCtwbEdu0bCjwU6a+vQgQIECAAAECBAgQyFlA4Cfn6aiNAAECBAgQIECAAAECFREQ+KnIoJRJgACBBgoI/DRw6FomQIAAAQIECBAgQIAAAQIEKiWQe+CneAORG34qdbwUS4AAAQIECBAgQKDSAgI/lR6f4gkQIECAAAECBAgQIJCHgMBPHnNQBQECBAj0FRD4cSoIECBAgAABAgQIECBAgAABAnkL3BcRr2wp8S8iIoWAcnmKgZ90G9H9uRSnDgIECBAgQIAAAQIEai0g8FPr8WqOAAECBAgQIECAAAEC5QgI/JTjbBcCBAgQaF9A4Kd9M18QIECAAAECBAgQIECAAAECBMoUyD3wU7yBSOCnzNNhLwIECBAgQIAAAQLNFhD4afb8dU+AAAECBAgQIECAAIGOCAj8dITRIgQIECDQBQGBny6gWpIAAQIECBAgQIAAAQIECBAg0EGBYuBn24hIv+XyFAM/6Tai3+ZSnDoIECBAgAABAgQIEKi1gMBPrcerOQIECBAgQIAAAQIECJQjIPBTjrNdCBAgQKB9AYGf9s18QYAAAQIECBAgQIAAAQIECBAoU+D+iHhFy4YCP2Xq24sAAQIECBAgQIAAgZwFBH5yno7aCBAgQIAAAQIECBAgUBEBgZ+KDEqZBAgQaKCAwE8Dh65lAgQIECBAgAABAgQIECBAoFICxcDPNhGRfsvlKd5AlMJJD+RSnDoIECBAgAABAgQIEKi1gMBPrcerOQIECBAgQIAAAQIECJQjIPBTjrNdCBAgQKB9AYGf9s18QYAAAQIECBAgQIAAAQIECBAoU+C3ETG+ZUOBnzL17UWAAAECBAgQIECAQM4CAj85T0dtBAgQIECAAAECBAgQqIiAwE9FBqVMAgQINFBA4KeBQ9cyAQIECBAgQIAAAQIECBAgUCmB3AM/xRuIUjjpwUoJK5YAAQIECBAgQIAAgaoKCPxUdXLqJkCAAAECBAgQIECAQEYCAj8ZDUMpBAgQINBLQODHgSBAgAABAgQIECBAgAABAgQI5C3wQERs3VLiKyMihYByeQR+cpmEOggQIECAAAECBAg0T0Dgp3kz1zEBAgQIECBAgAABAgQ6LiDw03FSCxIgQIBAhwQEfjoEaRkCBAgQIECAAAECBAgQIECAQJcEcg/8FG8gcsNPlw6CZQkQIECAAAECBAgQ6CMg8ONQECBAgAABAgQIECBAgMAaCwj8rDGhBQgQIECgSwICP12CtSwBAgQIECBAgAABAgQIECBAoEMCxcDPKyIi/ZbLUwz8pNuIfpdLceogQIAAAQIECBAgQKDWAgI/tR6v5ggQIECAAAECBAgQIFCOgMBPOc52IUCAAIH2BQR+2jfzBQECBAgQIECAAAECBAgQIECgTIEHI+LlLRvmFvgpBpIEfso8HfYiQIAAAQIECBAg0GwBgZ9mz1/3BAgQIECAAAECBAgQ6IiAwE9HGC1CgAABAl0QEPjpAqolCRAgQIAAAQIECBAgQIAAAQIdFCgGfsZHRPotl6cY+EnhpIdyKU4dBAgQIECAAAECBAjUWkDgp9bj1RwBAgQIECBAgAABAgTKERD4KcfZLgQIECDQvoDAT/tmviBAgAABAgQIECBAgAABAgQIlCnwu4h4WcuGAj9l6tuLAAECBAgQIECAAIGcBQR+cp6O2ggQIECAAAECBAgQIFARAYGfigxKmQQIEGiggMBPA4euZQIECBAgQIAAAQIECBAgQKBSArkHfoo3EKVw0sOVElYsAQIECBAgQIAAAQJVFRD4qerk1E2AAAECBAgQIECAAIGMBAR+MhqGUggQIECgl4DAjwNBgAABAgQIECBAgAABAgQIEMhb4KGI2KqlxK0jIoWAcnkEfnKZhDoIECBAgAABAgQINE9A4Kd5M9cxAQIECBAgQIAAAQIEOi4g8NNxUgsSIECAQIcEBH46BGkZAgQIECBAgAABAgQIECBAgECXBHIP/BRvIHLDT5cOgmUJECBAgAABAgQIEOgjIPDjUBAgQIAAAQIECBAgQIDAGgsI/KwxoQUIECBAoEsCAj9dgrUsAQIECBAgQIAAAQIECBAgQKBDAg9HxP9qWevlEZFCQLk8xcBPuo3oP3IpTh0ECBAgQIAAAQIECNRaQOCn1uPVHAECBAgQIECAAAECBMoREPgpx9kuBAgQINC+gMBP+2a+IECAAAECBAgQIECAAAECBAiUKZB74Kd4A5HAT5mnw14ECBAgQIAAAQIEmi0g8NPs+eueAAECBAgQIECAAAECHREQ+OkIo0UIECBAoAsCAj9dQLUkAQIECBAgQIAAAQIECBAgQKCDAsXAz8siIv2Wy1MM/KTbiBbnUpw6CBAgQIAAAQIECBCotYDAT63HqzkCBAgQIECAAAECBAiUIyDwU46zXQgQIECgfQGBn/bNfEGAAAECBAgQIECAAAECBAgQKFPgPyJiy5YNBX7K1LcXAQIECBAgQIAAAQI5Cwj85DwdtREgQIAAAQIECBAgQKAiAgI/FRmUMgkQINBAAYGfBg5dywQIECBAgAABAgQIECBAgEClBIqBn60iIv2Wy1O8gSiFkx7JpTh1ECBAgAABAgQIECBQawGBn1qPV3MECBAgQIAAAQIECBAoR0DgpxxnuxAgQIBA+wICP+2b+YIAAQIECBAgQIAAAQIECBAgUKbA4ojYomVDgZ8y9e1FgAABAgQIECBAgEDOAgI/OU9HbQQIECBAgAABAgQIEKiIgMBPRQalTAIECDRQQOCngUPXMgECBAgQIECAAAECBAgQIFApgdwDP8UbiNzwU6njpVgCBAgQIECAAAEClRYQ+Kn0+BRPgAABAgQIECBAgACBPAQEfvKYgyoIECBAoK+AwI9TQYAAAQIECBAgQIAAAQIECBDIW+CRiHhpS4n/KyJSCCiXpxj4SbcR/T6X4tRBgAABAgQIECBAgECtBQR+aj1ezREgQIAAAQIECBAgQKAcAYGfcpztQoAAAQLtCwj8tG/mCwIECBAgQIAAAQIECBAgQIBAmQK5B36KNxAJ/JR5OuxFgAABAgQIECBAoNkCAj/Nnr/uCRAgQIAAAQIECBAg0BEBgZ+OMFqEAAECBLogIPDTBVRLEiBAgAABAgQIECBAgAABAgQ6KFAM/GwZEem3XJ5i4CfdRvSfuRSnDgIECBAgQIAAAQIEai0g8FPr8WqOAAECBAgQIECAAAEC5QgI/JTjbBcCBAgQaF9A4Kd9M18QIECAAAECBAgQIECAAAECBMoU+H1EbN6yocBPmfr2IkCAAAECBAgQIEAgZwGBn5ynozYCBAgQIECAAAECBAhUREDgpyKDUiYBAgQaKCDw08Cha5kAAQIECBAgQIAAAQIECBColEAx8LNFRKTfcnmKNxClcNIfcilOHQQIECBAgAABAgQI1FpA4KfW49UcAQIECBAgQIAAAQIEyhEQ+CnH2S4ECBAg0L6AwE/7Zr4gQIAAAQIECBAgQIAAAQIECJQp8J8RsVnLhgI/ZerbiwABAgQIECBAgACBnAUEfnKejtoIECBAgAABAgQIECBQEQGBn4oMSpkECBBooIDATwOHrmUCBAgQIECAAAECBAgQIECgUgK5B36KNxClcNKjlRJWLAECBAgQIECAAAECVRUQ+Knq5NRNgAABAgQIECBAgACBjAQEfjIahlIIECBAoJeAwI8DQYAAAQIECBAgQIAAAQIECBDIW+APEfGSlhJfGhEpBJTLI/CTyyTUQYAAAQIECBAgQKB5AgI/zZu5jgkQIECAAAECBAgQINBxAYGfjpNakAABAgQ6JCDw0yFIyxAgQIAAAQIECBAgQIAAAQIEuiSQe+CneAORG366dBAsS4AAAQIECBAgQIBAHwGBH4eCAAECBAgQIECAAAECBNZYQOBnjQktQIAAAQJdEhD46RKsZQkQIECAAAECBAgQIECAAAECHRIoBn42j4j0Wy5PMfCTbiP6Yy7FqYMAAQIECBAgQIAAgVoLCPzUeryaI0CAAAECBAgQIECAQDkCAj/lONuFAAECBNoXEPhp38wXBAgQIECAAAECBAgQIECAAIEyBR6NiE1bNswtSQb+IwAAIABJREFU8FMMJAn8lHk67EWAAAECBAgQIECg2QICP82ev+4JECBAgAABAgQIECDQEQGBn44wWoQAAQIEuiAg8NMFVEsSIECAAAECBAgQIECAAAECBDooUAz8bBYR6bdcnmLgJ4WTHsulOHUQIECAAAECBAgQIFBrAYGfWo9XcwQIECBAgAABAgQIEChHQOCnHGe7ECBAgED7AgI/7Zv5ggABAgQIECBAgAABAgQIECBQpsAfI2KTlg0FfsrUtxcBAgQIECBAgAABAjkLCPzkPB21ESBAgAABAgQIECBAoCICAj8VGZQyCRAg0EABgZ8GDl3LBAgQIECAAAECBAgQIECAQKUEcg/8FG8gSuGk/6qUsGIJECBAgAABAgQIEKiqgMBPVSenbgIECBAgQIAAAQIECGQkIPCT0TCUQoAAAQK9BAR+HAgCBAgQIECAAAECBAgQIECAQN4Cj0XExi0lviQiUggol0fgJ5dJqIMAAQIECBAgQIBA8wQEfpo3cx0TIECAAAECBAgQIECg4wICPx0ntSABAgQIdEhA4KdDkJYhQIAAAQIECBAgQIAAAQIECHRJIPfAT/EGIjf8dOkgWJYAAQIECBAgQIAAgT4CAj8OBQECBAgQIECAAAECBAissYDAzxoTWoAAAQIEuiQg8NMlWMsSIECAAAECBAgQIECAAAECBDok8F8RMa5lrU0jIoWAcnmKgZ90G9GSXIpTBwECBAgQIECAAAECtRYQ+Kn1eDVHgAABAgQIECBAgACBcgQEfspxtgsBAgQItC8g8NO+mS8IECBAgAABAgQIECBAgAABAmUK5B74Kd5AJPBT5umwFwECBAgQIECAAIFmCwj8NHv+uidAgAABAgQIECBAgEBHBAR+OsJoEQIECBDogoDATxdQLUmAAAECBAgQIECAAAECBAgQ6KBAMfCzSUSk33J5ioGfdBvR47kUpw4CBAgQIECAAAECBGotIPBT6/FqjgABAgQIECBAgAABAuUICPyU42wXAgQIEGhfQOCnfTNfECBAgAABAgQIECBAgAABAgTKFFgSERu1bCjwU6a+vQgQIECAAAECBAgQyFlA4Cfn6aiNAAECBAgQIECAAAECFREQ+KnIoJRJgACBBgoI/DRw6FomQIAAAQIECBAgQIAAAQIEKiVQDPxsHBHpt1ye4g1EKZz0RC7FqYMAAQIECBAgQIAAgVoLCPzUeryaI0CAAAECBAgQIECAQDkCAj/lONuFAAECBNoXEPhp38wXBAgQIECAAAECBAgQIECAAIEyBR6PiA1bNhT4KVPfXgQIECBAgAABAgQI5Cwg8JPzdNRGgAABAgQIECBAgACBiggI/FRkUMokQIBAAwUEfho4dC0TIECAAAECBAgQIECAAAEClRLIPfBTvIEohZP+u1LCiiVAgAABAgQIECBAoKoCAj9VnZy6CRAgQIAAAQIECBAgkJGAwE9Gw1AKAQIECPQSEPhxIAgQIECAAAECBAgQIECAAAECeQs8EREbtJQ4LiJSCCiXR+Anl0mogwABAgQIECBAgEDzBAR+mjdzHRMgQIAAAQIECBAgQKDjAgI/HSe1IAECBAh0SEDgp0OQliFAgAABAgQIECBAgAABAgQIdEkg98BP8QYiN/x06SBYlgABAgQIECBAgACBPgICPw4FAQIECBAgQIAAAQIECKyxgMDPGhNagAABAgS6JCDw0yVYyxIgQIAAAQIECBAgQIAAAQIEOiRQDPxsFBHpt1yeYuAn3Ua0NJfi1EGAAAECBAgQIECAQK0FBH5qPV7NESBAgAABAgQIECBAoBwBgZ9ynO1CgAABAu0LCPy0b+YLAgQIECBAgAABAgQIECBAgECZAv8dEeu3bCjwU6a+vQgQIECAAAECBAgQyFlA4Cfn6aiNAAECBAgQIECAAAECFREQ+KnIoJRJgACBBgoI/DRw6FomQIAAAQIECBAgQIAAAQIEKiVQDPxsGBHpt1ye4g1EKZz0ZC7FqYMAAQIECBAgQIAAgVoLCPzUeryaI0CAAAECBAgQIECAQDkCAj/lONuFAAECBNoXEPhp38wXBAgQIECAAAECBAgQIECAAIEyBZZGxNiWDQV+ytS3FwECBAgQIECAAAECOQsI/OQ8HbURIECAAAECBAgQIECgIgICPxUZlDIJECDQQAGBnwYOXcsECBAgQIAAAQIECBAgQIBApQRyD/wUbyBK4aRllRJWLAECBAgQIECAAAECVRUQ+Knq5NRNgAABAgQIECBAgACBjAQEfjIahlIIECBAoJeAwI8DQYAAAQIECBAgQIAAAQIECBDIW+DJiFivpcQNIiKFgHJ5BH5ymYQ6CBAgQIAAAQIECDRPQOCneTPXMQECBAgQIECAAAECBDouIPDTcVILEiBAgECHBAR+OgRpGQIECBAgQIAAAQIECBAgQIBAlwRyD/wUbyByw0+XDoJlCRAgQIAAAQIECBDoIyDw41AQIECAAAECBAgQIECAwBoLCPysMaEFCBAgQKBLAgI/XYK1LAECBAgQIECAAAECBAgQIECgQwLFwM/6EZF+y+UpBn7SbUTLcylOHQQIECBAgAABAgQI1Fqg+L9317pZzREgQIAAAQIECBAgQIBAaQL/o7SdRrBR1sWNoB+fECBAgMDAAgI/TgcBAgQIECBAgAABAgQIECBAIG+BZRExpqXE3AI/xUCSwE/e50l1BAgQIECAAAECBOokIPBTp2nqhQABAgQIECBAgAABAvkIZJ2pybq4fGaoEgIECNRCQOCnFmPUBAECBAgQIECAAAECBAgQIFBjgWLgZ2xEpN9yeYqBnxROeiqX4tRBgAABAgQIECBAgECtBQR+aj1ezREgQIAAAQIECBAgQGCtCWSdqcm6uLU2MhsTIECgngICP/Wcq64IECBAgAABAgQIECBAgACB+ggsj4gXt7Qj8FOf2eqEAAECBAgQIECAAIE1ExD4WTM/XxMgQIAAAQIECBAgQIBA/wJZZ2qyLs6JIkCAAIGOCgj8dJTTYgQIECBAgAABAgQIECBAgACBjgvkHvgp3kCUwkl/6riCBQkQIECAAAECBAgQIECAAAECBAgQIECAAAECBAgQCIEfh4AAAQLNERD4ac6sdUqAAAECBAgQIECAAAECBAhUU+CpiHhRS+nrRUQKAeXyCPzkMgl1ECBAgAABAgQIECBAgAABAgQIECBAgAABAgQI1F5A4Kf2I9YgAQIEVgsI/DgMBAgQIECAAAECBAgQIECAAIG8BXIP/BRvIHLDT97nSXUECBAgQIAAAQIECBAgQIAAAQIECBAgQIAAAQIVFhD4qfDwlE6AAIE2BQR+2gTzOgECBAgQIECAAAECBAgQIECgZIFi4GdMRKTfcnmKgZ90G9HTuRSnDgIECBAgQIAAAQIECBAgQIAAAQIECBAgQIAAAQJ1EhD4qdM09UKAAIHBBQR+nBACBAgQIECAAAECBAgQIECAQN4Cf4qI/9lSYm6Bn2IgSeAn7/OkOgIECBAgQIAAAQIECBAgQIAAAQIECBAgQIAAgQoLCPxUeHhKJ0CAQJsCAj9tgnmdAAECBAgQIECAAAECBAgQIFCyQDHw8+KISL/l8hQDPymctCKX4tRBgAABAgQIECBAgAABAgQIECBAgAABAgQIECBAoE4CAj91mqZeCBAgMLiAwI8TQoAAAQIECBAgQIAAAQIECBDIW+DpiBjdUqLAT97zUh0BAgQIECBAgAABAgQIECBAgAABAgQIECBAgACBrgkI/HSN1sIECBDITkDgJ7uRKIgAAQIECBAgQIAAAQIECBAg0Esg98BP8QaiFE56xgwJECBAgAABAgQIECBAgAABAgQIECBAgAABAgQIEOi8gMBP502tSIAAgVwFBH5ynYy6CBAgQIAAAQIECBAgQIAAAQLPC6yIiHVbMF4UESkElMsj8JPLJNRBgAABAgQIECBAgAABAgQIECBAgAABAgQIECBQewGBn9qPWIMECBBYLSDw4zAQIECAAAECBAgQIECAAAECBPIWyD3wU7yBKIWTns2bVHUECBAgQIAAAQIECBAgQIAAAQIECBAgQIAAAQIEqikg8FPNuamaAAECIxEQ+BmJmm8IECBAgAABAgQIECBAgAABAuUJPBMR67Rs9z9fuPWnvAoG30ngJ5dJqIMAAQIECBAgQIAAAQIECBAgQIAAAQIECBAgQKD2AgI/tR+xBgkQILBaQODHYSBAgAABAgQIECBAgAABAgQI5C2Qe+CneAORG37yPk+qI0CAAAECBAgQIECAAAECBAgQIECAAAECBAgQqLCAwE+Fh6d0AgQItCkg8NMmmNcJECBAgAABAgQIECBAgAABAiULFAM/oyMi/ZbLUwz8pNuIVuZSnDoIECBAgAABAgQIECBAgAABAgQIECBAgAABAgQI1ElA4KdO09QLAQIEBhcQ+HFCCBAgQIAAAQIECBAgQIAAAQJ5CzwbEaNaSswt8FMMJAn85H2eVEeAAAECBAgQIECAAAECBAgQIECAAAECBAgQIFBhAYGfCg9P6QQIEGhTQOCnTTCvEyBAgAABAgQIECBAgAABAgRKFigGftaNiPRbLk8x8JPCScV/5pRLreogQIAAAQIECBAgQIAAAQIECBAgQIAAAQIECBAgUGkBgZ9Kj0/xBAgQaEtA4KctLi8TIECAAAECBAgQIECAAAECBEoXWBkRrf/cXuCn9BHYkAABAgQIECBAgAABAgQIECBAgAABAgQIECBAgEAeAgI/ecxBFQQIEChDQOCnDGV7ECBAgAABAgQIECBAgAABAgRGLpB74Kd4A5H/jWHks/YlAQIECBAgQIAAAQIECBAgQIAAAQIECBAgQIAAgUEF/I9xDggBAgSaIyDw05xZ65QAAQIECBAgQIAAAQIECBCopkDxn9+sExEpBJTLI/CTyyTUQYAAAQIECBAgQIAAAQIECBAgQIAAAQIECBAgUHsBgZ/aj1iDBAgQWC0g8OMwECBAgAABAgQIECBAgAABAk0TuDAiple46dwCP8UbiKpEe3NE7FGlgtVKgAABAgQIECBAgAABAgQIECBAgAABAgQIECDQbAGBn2bPX/cECDRLQOCnWfPWLQECBAgQIECAAAECBAgQIPC8wDURMbmiGKMiovjPdNZmK1UN/DwRETtExH+sTTx7EyBAgAABAgQIECBAgAABAgQIECBAgAABAgQIEGhHQOCnHS3vEiBAoNoCAj/Vnp/qCRAgQIAAAQIECBAgQIAAgZEJbBARd0bEViP7fK1+lVvgJ6fwUTuD2S8irm3nA+8SIECAAAECBAgQIECAAAECBAgQIECAAAECBAgQWNsCAj9rewL2J0CAQHkCAj/lWduJAAECBAgQIECAAAECBAgQyEtg94i4Ka+ShlVNbv8Mv4qBn/dHxBeGpe0lAgQIECBAgAABAgQIECBAgAABAgQIECBAgAABAhkJ5PY/FmZEoxQCBAjUTkDgp3Yj1RABAgQIECBAgAABAgQIECDQhsAxEXFJ4f0rIuKtbazh1XwFzoqITxTK+6eI+EC+JauMAAECBAgQIECAAAECBAgQIECAAAECBAgQIECAwMACAj9OBwECBJojIPDTnFnrlAABAgQIECBAgAABAgQIEOhf4OyI+HjhTxdExAeBVVrg+Ij450IH8yLiTZXuSvEECBAgQIAAAQIECBAgQIAAAQIECBAgQIAAAQKNFhD4afT4NU+AQMMEBH4aNnDtEiBAgAABAgQIECBAgAABAv0KXB4Rhxb+kgI/KfjjqZ7AGyMi3dQ0pqX0ByJih4hYXr12VEyAAAECBAgQIECAAAECBAgQIECAAAECBAgQIEDgeQGBHyeBAAECzREQ+GnOrHVKgAABAgQIECBAgAABAgQIDCyQ/rn4HRGxfeGVt74QHGFXHYG/iIjvR8SOhZJfGxG/qE4bKiVAgAABAgQIECBAgAABAgQIECBAgAABAgQIECDQV0Dgx6kgQIBAcwQEfpoza50SIECAAAECBAgQIECAAAECgwuksM+dhVfuj4gU+vklvEoIrPNCQOvgQrVv/3OY65uV6ECRBAgQIECAAAECBAgQIECAAAECBAgQIECAAAECBAYREPhxPAgQINAcAYGf5sxapwQIECBAgAABAgQIECBAgMDQAodGxOWF1xa+EPpZOvTn3ljLAhdGxPRCDWf8+f//u7Vcl+0JECBAgAABAgQIECBAgAABAgQIECBAgAABAgQIdERA4KcjjBYhQIBAJQQEfioxJkUSIECAAAECBAgQIECAAAECJQp8PCLOLuz3LxHx7hJrsFX7Ah+JiPMLn30rIo5sfylfECBAgAABAgQIECBAgAABAgQIECBAgAABAgQIEMhTQOAnz7moigABAt0QEPjphqo1CRAgQIAAAQIECBAgQIAAgaoLXBIRxxSaOC0izqp6YzWtf2pEfKfQ2y8i4rU17VdbBAgQIECAAAECBAgQIECAAAECBAgQIECAAAECDRUQ+Gno4LVNgEAjBQR+Gjl2TRMgQIAAAQIECBAgQIAAAQLDELgpInYvvPeOiPj6ML71SnkCr4uIKyJiq5Ytn4qIHSLit+WVYScCBAgQIECAAAECBAgQIECAAAECBAgQIECAAAEC3RcQ+Om+sR0IECCQi4DATy6TUAcBAgQIECBAgAABAgQIECCQm0AKkNwZERu0FPaHiJgSETfmVmxD69nkhbDPXoX+3xQR8xpqom0CBAgQIECAAAECBAgQIECAAAECBAgQIECAAIEaCwj81Hi4WiNAgEBBQODHkSBAgAABAgQIECBAgAABAgQIDCwwOSKuKfz55hdCP78Ht9YFvhoRRxeq+GBEXLDWK1MAAQIECBAgQIAAAQIECBAgQIAAAQIECBAgQIAAgS4ICPx0AdWSBAgQyFRA4CfTwSiLAAECBAgQIECAAAECBAgQyEZgekRcWKjmWxFxZDYVNrOQT0XEJwutXxQR72smh64JECBAgAABAgQIECBAgAABAgQIECBAgAABAgSaICDw04Qp65EAAQLPCwj8OAkECBAgQIAAAQIECBAgQIAAgaEFUuAnBX9an3Mi4hNDf+qNLgi8KyL+pbDutRGxXxf2siQBAgQIECBAgAABAgQIECBAgAABAgQIECBAgACBbAQEfrIZhUIIECDQdQGBn64T24AAAQIECBAgQIAAAQIECBCoicA1ETG50Mt7IuLimvRXlTb2jYgrImL9loIXR8SOEbGkKk2okwABAgQIECBAgAABAgQIECBAgAABAgQIECBAgMBIBAR+RqLmGwIECFRTQOCnmnNTNQECBAgQIECAAAECBAgQIFC+wEYR8es/B3y2atl6eURMiYgUBvJ0X+AVL4R9/rKw1cSIuKn729uBAAECBAgQIECAAAECBAgQIECAAAECBAgQIECAwNoVEPhZu/52J0CAQJkCAj9latuLAAECBAgQIECAAAECBAgQqLrA7v0ES1II6K0RcW/Vm6tA/elmn7cU6jw2Ir5SgdqVSIAAAQIECBAgQIAAAQIECBAgQIAAAQIECBAgQGCNBQR+1pjQAgQIEKiMgMBPZUalUAIECBAgQIAAAQIECBAgQCATgWMi4pJCLXNfuOmn+M9aMim5FmVcEBEnFzo5JyI+UYvuNEGAAAECBAgQIECAAAECBAgQIECAAAECBAgQIEBgGAICP8NA8goBAgRqIiDwU5NBaoMAAQIECBAgQIAAAQIECBAoVeDsiPh4YceZ/QRSSi2qxpt9MCI+V+jvuxFxWI171hoBAgQIECBAgAABAgQIECBAgAABAgQIECBAgACBPgICPw4FAQIEmiMg8NOcWeuUAAECBAgQIECAAAECBAgQ6KzA5RFxaGHJv+knmNLZXZu32l9FRAr3tD53RMROzaPQMQECBAgQIECAAAECBAgQIECAAAECBAgQIECAQNMFBH6afgL0T4BAkwQEfpo0bb0SIECAAAECBAgQIECAAAECnRQYFRG/jojtC4umEND3OrlRg9d6TURcERFbtxisjIgdI+I3DXbROgECBAgQIECAAAECBAgQIECAAAECBAgQIECAQEMFBH4aOnhtEyDQSAGBn0aOXdMECBAgQIAAAQIECBAgQIBAhwR2iIh020zr80BETImI2zu0R1OX2TAi5kTEpAJAsk2/ewgQIECAAAECBAgQIECAAAECBAgQIECAAAECBAg0TkDgp3Ej1zABAg0WEPhp8PC1ToAAAQIECBAgQIAAAQIECHREIN3oc3lhpR+9EPr5747s0MxFvhwRxxZa/1hEnN9MDl0TIECAAAECBAgQIECAAAECBAgQIECAAAECBAgQiBD4cQoIECDQHAGBn+bMWqcECBAgQIAAAQIECBAgQIBA9wQ+HhFnF5b/vxHxru5tWeuV//bP3f1docN/jYjjat215ggQIECAAAECBAgQIECAAAECBAgQIECAAAECBAgMISDw44gQIECgOQICP82ZtU4JECBAgAABAgQIECBAgACB7gpcEhHHFLY4PSL+vrvb1m71dKtPut2n9VkUEa+vXacaIkCAAAECBAgQIECAAAECBAgQIECAAAECBAgQINCmgMBPm2BeJ0CAQIUFBH4qPDylEyBAgAABAgQIECBAgAABAtkJ3BQRuxeqOjoivpZdpXkWNCkiroiIjVrK+2NE7BQRv8+zZFURIECAAAECBAgQIECAAAECBAgQIECAAAECBAgQKE9A4Kc8azsRIEBgbQsI/KztCdifAAECBAgQIECAAAECBAgQqJPAyyPi1xGxQUtTKbAyJSJ+UqdGu9BLskthn10Ka+8TEdd3YT9LEiBAgAABAgQIECBAgAABAgQIECBAgAABAgQIEKicgMBP5UamYAIECIxYQOBnxHQ+JECAAAECBAgQIECAAAECBAj0K/DGiJhf+Mv/Y+/ugy3LyvoA/0phyi+KbiopQiY9HVJWMpgRKqWC9AUdNE5PIzMGRooPmUhid/E1o2laBNGSQQJKwCYyjI52x4SgQsgAOuB4B7CCDN2IghqcRCzUFD0StazYjTGiMLFydzyXe+7hfuxzz9l3r7X3c/6C7rXXet/n3VWzVq/z1vnwpOnnD5ltK/COJP9s5m9PJDnLjAABAgQIECBAgAABAgQIECBAgAABAgQIECBAgACBvxHQ8ONNIECAwHgENPyMp9YyJUCAAAECBAgQIECAAAECBPZP4AVJ3jCz3FuTPG3/QqhqpdNJTs5E/CNJvruqLARLgAABAgQIECBAgAABAgQIECBAgAABAgQIECBAoGMBDT8dA5ueAAECBQlo+CmoGEIhQIAAAQIECBAgQIAAAQIEBiXQNPw0jT/Tn1cnecmgslw8mZuTvH5mml9I8qTFpzYDAQIECBAgQIAAAQIECBAgQIAAAQIECBAgQIAAgWEJaPgZVj1lQ4AAgZ0ENPx4PwgQIECAAAECBAgQIECAAAEC3Qm8N8k3zkz/3CQ/0d2SVc18XZI7ZyL+3SRXJfmrqjIRLAECBAgQIECAAAECBAgQIECAAAECBAgQIECAAIF9ENDwsw/IliBAgEAhAhp+CimEMAgQIECAAAECBAgQIECAAIFBChxIcm+Sy6ey+8sk35Lk3YPMuH1STVNP0+zz8JlHHpXko+2nMZIAAQIECBAgQIAAAQIECBAgQIAAAQIECBAgQIDAeAQ0/Iyn1jIlQICAhh/vAAECBAgQIECAAAECBAgQIECgW4HHJPmVmSV+O8n1SZpfsxnj50snzT7fMJP8U9d+3eeOMYLImQABAgQIECBAgAABAgQIECBAgAABAgQIECBAgEAbAQ0/bZSMIUCAwDAENPwMo46yIECAAAECBAgQIECAAAECBMoW+PYk/2EmxLsmTT//t+zQO4nu3yX5lzMzf3+SV3aymkkJECBAgAABAgQIECBAgAABAgQIECBAgAABAgQIDERAw89ACikNAgQItBDQ8NMCyRACBAgQIECAAAECBAgQIECAwBIEXpXke2fmuS3JTUuYu6YpmsaeV8wE/NNJbqwpCbESIECAAAECBAgQIECAAAECBAgQIECAAAECBAgQ6ENAw08f6tYkQIBAPwIafvpxtyoBAgQIECBAgAABAgQIECAwToG3J3nyTOrfneRHRsLxbUma5p7pz4eTfM1I8pcmAQIECBAgQIAAAQIECBAgQIAAAQIECBAgQIAAgYUENPwsxOdhAgQIVCWg4aeqcgmWAAECBAgQIECAAAECBAgQqFzgC5Pcm+TKmTyekuQdlee2W/grSe5M8pCpgf87yVVJLuz2sL8nQIAAAQIECBAgQIAAAQIECBAgQIAAAQIECBAgQCDR8OMtIECAwHgENPyMp9YyJUCAAAECBAgQIECAAAECBMoQ+Iok/20mlPuSXJ/kN8sIcelR/N1Js89Xzcx8TZL3LH01ExIgQIAAAQIECBAgQIAAAQIECBAgQIAAAQIECBAYqICGn4EWVloECBDYQkDDj9eCAAECBAgQIECAAAECBAgQILD/As0v+rxtZtn3J7kuyZ/tfzidr3hHkhtmVrkpyW2dr2wBAgQIECBAgAABAgQIECBAgAABAgQIECBAgAABAgMS0PAzoGJKhQABArsIaPjxihAgQIAAAQIECBAgQIAAAQIE+hH43iSvmln6jUme3U84na36miTfPTP7rUm+s7MVTUyAAAECBAgQIECAAAECBAgQIECAAAECBAgQIEBgoAIafgZaWGkRIEBgCwENP14LAgQIECBAgAABAgQIECBAgEB/Ak2Dzz+fWf5lSX6wv5CWuvLzt/gVn/ckuWapq5iMAAECBAgQIECAAAECBAgQIECAAAECBAgQIECAwEgENPyMpNDSJECAQBINP14DAgQIECBAgAABAgQIECBAgEC/Ah9K8uiZEJomoDf1G9bCqx9L8s4kXzg104UkX5nkzxae3QQECBAgQIBBirzSAAAgAElEQVQAAQIECBAgQIAAAQIECBAgQIAAAQIERiig4WeERZcyAQKjFdDwM9rSS5wAAQIECBAgQIAAAQIECBAoROCKJPcmedBUPBeTXJfkXCExzhvGI5LcmeTLZx5sGpt+bd7JjCdAgAABAgQIECBAgAABAgQIECBAgAABAgQIECBA4G8ENPx4EwgQIDAeAQ0/46m1TAkQIECAAAECBAgQIECAAIFyBb4pybtnwvtIkuuT/M9yw94ysi+aNPs0OU1/npXkZyrLRbgECBAgQIAAAQIECBAgQIAAAQIECBAgQIAAAQIEihLQ8FNUOQRDgACBTgU0/HTKa3ICBAgQIECAAAECBAgQIECAQGuBm5LcOjP6jiRPbT1DGQN/MsmJmVBekeQHyghPFAQIECBAgAABAgQIECBAgAABAgQIECBAgAABAgTqFdDwU2/tRE6AAIF5BTT8zCtmPAECBAgQIECAAAECBAgQIECgO4E3JHnBzPSvSfI93S251Jm/N8mrZmZ8a5KnLXUVkxEgQIAAAQIECBAgQIAAAQIECBAgQIAAAQIECBAYqYCGn5EWXtoECIxSQMPPKMsuaQIECBAgQIAAAQIECBAgQKBggfcm+caZ+J6X5PaCY25Ce3qSN8/E+NEkjyo8buERIECAAAECBAgQIECAAAECBAgQIECAAAECBAgQqEZAw081pRIoAQIEFhbQ8LMwoQkIECBAgAABAgQIECBAgAABAksVOJjkt5JcPjXrZ5Jcn+Tupa60vMm+NsmdSf721JR/leQrk3x8ecuYiQABAgQIECBAgAABAgQIECBAgAABAgQIECBAgMC4BTT8jLv+sidAYFwCGn7GVW/ZEiBAgAABAgQIECBAgAABAnUINA00H5wJ9XeSXFdgA81DJ80+j56Jt4n1XXVwi5IAAQIECBAgQIAAAQIECBAgQIAAAQIECBAgQIBAHQIafuqokygJECCwDAENP8tQNAcBAgQIECBAgAABAgQIECBAYPkCz07y72emXZ00/dy//OX2PONbkjxt5ulTSU7veUYPEiBAgAABAgQIECBAgAABAgQIECBAgAABAgQIECCwpYCGHy8GAQIExiOg4Wc8tZYpAQIECBAgQIAAAQIECBAgUJ/ADyV5yUzYP57k+YWk8sNJXjwTy08meU4h8QmDAAECBAgQIECAAAECBAgQIECAAAECBAgQIECAwKAENPwMqpySIUCAwI4CGn68IAQIECBAgAABAgQIECBAgACBsgXenuTJMyG+KMlrew67aeq5fSaGX05ydc9xWZ4AAQIECBAgQIAAAQIECBAgQIAAAQIECBAgQIDAYAU0/Ay2tBIjQIDA5wlo+PFSECBAgAABAgQIECBAgAABAgTKFnhAkt9KcuVMmN+a5G09hX5NkncmuWxq/T9K8sgkf9JTTJYlQIAAAQIECBAgQIAAAQIECBAgQIAAAQIECBAgMHgBDT+DL7EECRAg8DkBDT9eBgIECBAgQIAAAQIECBAgQIBA+QJXTZp+piP9ZJLrkvzGPof/D5PcmeQfzaz7+CQf2OdYLEeAAAECBAgQIECAAAECBAgQIECAAAECBAgQIEBgVAIafkZVbskSIDByAQ0/I38BpE+AAAECBAgQIECAAAECBAhUI3BDkjtmom0abJ6U5FP7lMUDJ80+186s9x1JfmqfYrAMAQIECBAgQIAAAQIECBAgQIAAAQIECBAgQIAAgdEKaPgZbeklToDACAU0/Iyw6FImQIAAAQIECBAgQIAAAQIEqhV4aZJXzkT/H5N8+z5l9ONJnjuz1r9J8uJ9Wt8yBAgQIECAAAECBAgQIECAAAECBAgQIECAAAECBEYtoOFn1OWXPAECIxPQ8DOygkuXAAECBAgQIECAAAECBAgQqF6gafC5cSaLl6/9/1s6zux7krx6Zo2fS/Lkjtc1PQECBAgQIECAAAECBAgQIECAAAECBAgQIECAAAECEwENP14FAgQIjEdAw894ai1TAgQIECBAgAABAgQIECBAYDgCH0ry6Jl0ml/5aZqBuvg8NclbZyb+WJJHJvlsFwuakwABAgQIECBAgAABAgQIECBAgAABAgQIECBAgACBzxfQ8OOtIECAwHgENPyMp9YyJUCAAAECBAgQIECAAAECBIYjcDjJbyV50FRKl5Jcn+SeJaf51UnemeTvTM3b/JtS0+xz75LXMh0BAgQIECBAgAABAgQIECBAgAABAgQIECBAgAABAjsIaPjxehAgQGA8Ahp+xlNrmRIgQIAAAQIECBAgQIAAAQLDErgmyd0zKf1GkuuSfHJJqf6tJHeurfPYmfluWGv4efuS1jANAQIECBAgQIAAAQIECBAgQIAAAQIECBAgQIAAAQItBTT8tIQyjAABAgMQ0PAzgCJKgQABAgQIECBAgAABAgQIEBitwHcm+dGZ7JtGnKYhZxmfn0nyzJmJXprkh5YxuTkIECBAgAABAgQIECBAgAABAgQIECBAgAABAgQIEJhPQMPPfF5GEyBAoGYBDT81V0/sBAgQIECAAAECBAgQIECAAIHktiTPn4F4bZIXLYjzyiRNc8/0541Jnr3gvB4nQIAAAQIECBAgQIAAAQIECBAgQIAAAQIECBAgQGCPAhp+9gjnMQIECFQooOGnwqIJmQABAgQIECBAgAABAgQIECAwI/DeJN8482cvSPJje5Q6nuTMzLMfTHJkj/N5jAABAgQIECBAgAABAgQIECBAgAABAgQIECBAgACBJQho+FkCoikIECBQiYCGn0oKJUwCBAgQIECAAAECBAgQIECAwA4CD0ny0bUmncunxtyf5Lokq3PKNY1Ddyb5kqnnLiZ5ZJI/mHMuwwkQIECAAAECBAgQIECAAAECBAgQIECAAAECBAgQWKKAhp8lYpqKAAEChQto+Cm8QMIjQIAAAQIECBAgQIAAAQIECLQUaH5959zM2I9Pmn5+p+Uc/yDJO5N8xcz4f5rkl1rOYRgBAgQIECBAgAABAgQIECBAgAABAgQIECBAgAABAh0JaPjpCNa0BAgQKFBAw0+BRRESAQIECBAgQIAAAQIECBAgQGCPAv8iyU/NPHv3pOnns7vM+QWTX/b55plxz0/y43uMx2MECBAgQIAAAQIECBAgQIAAAQIECBAgQIAAAQIECCxRQMPPEjFNRYAAgcIFNPwUXiDhESBAgAABAgQIECBAgAABAgTmFPjhJC+eeeb2JM/bZZ5bk9w0M+ZHk/yrOdc3nAABAgQIECBAgAABAgQIECBAgAABAgQIECBAgACBjgQ0/HQEa1oCBAgUKKDhp8CiCIkAAQIECBAgQIAAAQIECBAgsKDAzyX5lpk5vifJa7aZ91SS18783S8meeKCcXicAAECBAgQIECAAAECBAgQIECAAAECBAgQIECAAIElCmj4WSKmqQgQIFC4gIafwgskPAIECBAgQIAAAQIECBAgQIDAHgQuS/Jfk1w58+xTk9wx82dPSfK2mT/7/SSPSvLne1jbIwQIECBAgAABAgQIECBAgAABAgQIECBAgAABAgQIdCSg4acjWNMSIECgQAENPwUWRUgECBAgQIAAAQIECBAgQIAAgSUIfGWSj87M84dJnpTk1yd//k+SvDPJ5TPjvjrJR5YQgykIECBAgAABAgQIECBAgAABAgQIECBAgAABAgQIEFiigIafJWKaigABAoULaPgpvEDCI0CAAAECBAgQIECAAAECBAgsIPCtSf7zzPPn1pp5rkvS/LtQ0+zzuJm/f2aSNy+wpkcJECBAgAABAgQIECBAgAABAgQIECBAgAABAgQIEOhIQMNPR7CmJUCAQIECGn4KLIqQCBAgQIAAAQIECBAgQIAAAQJLFPj+JK+Yme9Nk/9/48yfv3zt/9+yxLVNRYAAAQIECBAgQIAAAQIECBAgQIAAAQIECBAgQIDAEgU0/CwR01QECBAoXEDDT+EFEh4BAgQIECBAgAABAgQIECBAYAkCTYPPs3aZ5y1JnrGEtUxBgAABAgQIECBAgAABAgQIECBAgAABAgQIECBAgEBHAhp+OoI1LQECBAoU0PBTYFGERIAAAQIECBAgQIAAAQIECBDoQOBXk3zNNvP+epKv6mBNUxIgQIAAAQIECBAgQIAAAQIECBAgQIAAAQIECBAgsEQBDT9LxDQVAQIEChfQ8FN4gYRHgAABAgQIECBAgAABAgQIEFiSwN9P8tEkD5qZ7/8keVSS31vSOqYhQIAAAQIECBAgQIAAAQIECBAgQIAAAQIECBAgQKAjAQ0/HcGalgABAgUKaPgpsChCIkCAAAECBAgQIECAAAECBAh0JHBtkl+cmfubk9zV0XqmJUCAAAECBAgQIECAAAECBAgQIECAAAECBAgQIEBgiQIafpaIaSoCBAgULqDhp/ACCY8AAQIECBAgQIAAAQIECBAgsGSB70rybydznpz630texnQECBAgQIAAAQIECBAgQIAAAQIECBAgQIAAAQIECCxbQMPPskXNR4AAgXIFNPyUWxuRESBAgAABAgQIECBAgAABAgS6EvixJM1dwPO6WsC8BAgQIECAAAECBAgQIECAAAECBAgQIECAAAECBAgsX0DDz/JNzUiAAIFSBTT8lFoZcREgQIAAAQIECBAgQIAAAQIECBAgQIAAAQIECBAgQIAAAQIECBAgQIAAAQIECBAgQGBKQMOP14EAAQLjEdDwM55ay5QAAQIECBAgQIAAAQIECBAgQIAAAQIECBAgQIAAAQIECBAgQIAAAQIECBAgQIAAgYoFNPxUXDyhEyBAYE4BDT9zghlOgAABAgQIECBAgAABAgQIECBAgAABAgQIECBAgAABAgQIECBAgAABAgQIECBAgACBPgQ0/PShbk0CBAj0I6Dhpx93qxIgQIAAAQIECBAgQIAAAQIECBAgQIAAAQIECBAgQIAAAQIECBAgQIAAAQIECBAgQGAuAQ0/c3EZTIAAgaoFNPxUXT7BEyBAgAABAgQIECBAgAABAgQIECBAgAABAgQIECBAgAABAgQIECBAgAABAgQIECAwFgENP2OptDwJECCQaPjxFhAgQIAAAQIECBAgQIAAAQIECBAgQIAAAQIECBAgQIAAAQIECBAgQIAAAQIECBAgQKACAQ0/FRRJiAQIEFiSgIafJUGahgABAgQIECBAgAABAgQIECBAgAABAgQIECBAgAABAgQIECBAgAABAgQIECBAgAABAl0KaPjpUtfcBAgQKEtAw09Z9RANAQIECBAgQIAAAQIECBAgQIAAAQIECBAgQIAAAQIECBAgQIAAAQIECBAgQIAAAQIEthTQ8OPFIECAwHgENPyMp9YyJUCAAAECBAgQIECAAAECBAgQIECAAAECBAgQIECAAAECBAgQIECAAAECBAgQIECgYgENPxUXT+gECBCYU0DDz5xghhMgQIAAAQIECBAgQIAAAQIECBAgQIAAAQIECBAgQIAAAQIECBAgQIAAAQIECBAgQKAPAQ0/fahbkwABAv0IaPjpx92qBAgQIECAAAECBAgQIECAAAECBAgQIECAAAECBAgQIECAAAECBAgQIECAAAECBAgQmEtAw89cXAYTIECgagENP1WXT/AECBAgQIAAAQIECBAgQIAAAQIECBAgQIAAAQIECBAgQIAAAQIECBAgQIAAAQIECIxFQMPPWCotTwIECCQafrwFBAgQIECAAAECBAgQIECAAAECBAgQIECAAAECBAgQIECAAAECBAgQIECAAAECBAgQqEBAw08FRRIiAQIEliSg4WdJkKYhQIAAAQIECBAgQIAAAQIECBAgQIAAAQIECBAgQIAAAQIECBAgQIAAAQIECBAgQIBAlwIafrrUNTcBAgTKEtDwU1Y9REOAAAECBAgQIECAAAECBAgQIECAAAECBAgQIECAAAECBAgQIECAAAECBAgQIECAAIEtBTT8eDEIECAwHgENP+OptUwJECBAgAABAgQIECBAgAABAgQIECBAgAABAgQIECBAgAABAgQIECBAgAABAgQIEKhYQMNPxcUTOgECBOYU0PAzJ5jhBAgQIECAAAECBAgQIECAAAECBAgQIECAAAECBAgQIECAAAECBAgQIECAAAECBAgQ6ENAw08f6tYkQIBAPwIafvpxtyoBAgQIECBAgAABAgQIECBAgAABAgQIECBAgAABAgQIECBAgAABAgQIECBAgAABAgTmEtDwMxeXwQQIEKhaQMNP1eUTPAECBAgQIECAAAECBAgQIECAAAECBAgQIECAAAECBAgQIECAAAECBAgQIECAAAECYxHQ8DOWSsuTAAECiYYfbwEBAgQIECBAgAABAgQIECBAgAABAgQIECBAgAABAgQIECBAgAABAgQIECBAgAABAgQqENDwU0GRhEiAAIElCWj4WRKkaQgQIECAAAECBAgQIECAAAECBAgQIECAAAECBAgQIECAAAECBAgQIECAAAECBAgQINClgIafLnXNTYAAgbIENPyUVQ/RECBAgAABAgQIECBAgAABAgQIECBAgAABAgQIECBAgAABAgQIECBAgAABAgQIECBAYEsBDT9eDAIECIxHQMPPeGotUwIECBAgQIAAAQIECBAgQIAAAQIECBAgQIAAAQIECBAgQIAAAQIECBAgQIAAAQIEKhbQ8FNx8YROgACBOQU0/MwJZjgBAgQIECBAgAABAgQIECBAgAABAgQIECBAgAABAgQIECBAgAABAgQIECBAgAABAgT6ENDw04e6NQkQINCPgIafftytSoAAAQIECBAgQIAAAQIECBAgQIAAAQIECBAgQIAAAQIECBAgQIAAAQIECBAgQIAAgbkENPzMxWUwAQIEqhbQ8FN1+QRPgAABAgQIECBAgAABAgQIECBAgAABAgQIECBAgAABAgQIECBAgAABAgQIECBAgMBYBDT8jKXS8iRAgECi4cdbQIAAAQIECBAgQIAAAQIECBAgQIAAAQIECBAgQIAAAQIECBAgQIAAAQIECBAgQIAAgQoENPxUUCQhEiBAYEkCGn6WBGkaAgQIECBAgAABAgQIECBAgAABAgQIECBAgAABAgQIECBAgAABAgQIECBAgAABAgQIdCmg4adLXXMTIECgLAENP2XVQzQECBAgQIAAAQIECBAgQIAAAQIECBAgQIAAAQIECBAgQIAAAQIECBAgQIAAAQIECBDYUkDDjxeDAAEC4xHQ8DOeWsuUAAECBAgQIECAAAECBAgQIECAAAECBAgQIECAAAECBAgQIECAAAECBAgQIECAAIGKBTT8VFw8oRMgQGBOAQ0/c4IZToAAAQIECBAgQIAAAQIECBAgQIAAAQIECBAgQIAAAQIECBAgQIAAAQIECBAgQIAAgT4ENPz0oW5NAgQI9COg4acfd6sSIECAAAECBAgQIECAAAECBAgQIECAAAECBAgQIECAAAECBAgQIECAAAECBAgQIEBgLgENP3NxGUyAAIGqBTT8VF0+wRMgQIAAAQIECBAgQIAAAQIECBAgQIAAAQIECBAgQIAAAQIECBAgQIAAAQIECBAgMBYBDT9jqbQ8CRAgkGj48RYQIECAAAECBAgQIECAAAECBAgQIECAAAECBAgQIECAAAECBAgQIECAAAECBAgQIECgAgENPxUUSYgECBBYkoCGnyVBmoYAAQIECBAgQIAAAQIECBAgQIAAAQIECBAgQIAAAQIECBAgQIAAAQIECBAgQIAAAQJdCmj46VLX3AQIEChLQMNPWfUQDQECBAgQIECAAAECBAgQIECAAAECBAgQIECAAAECBAgQIECAAAECBAgQIECAAAECBLYU0PDjxSBAgMB4BDT8jKfWMiVAgAABAgQIECBAgAABAgQI7KfAFyW5OsnTkzwhyRVTi/9JkvcneWOS1SSf3c/ArEWAAAECBAgQIECAAAECBAgQIECAAAECBAgQIECgVgENP7VWTtwECBCYX0DDz/xmniBAgAABAgQIENi7wOz+c+8zeZIAAQIECBAgQIAAAQIECIxHwB3+eGotUwIECBAgQIAAAQIECBAgQIAAAQI7CvjHQi8IAQIExiOg4Wc8tZYpAQIECBAgQKAEAQ0/JVRBDAQIECBAgAABAgQIECBQm4A7/NoqJl4CBAgQIECAAAECBAgQIECAAAECHQn4x8KOYE1LgACBAgU0/BRYFCERIECAAAECBAYooNFngEWVEgECBAgQIECAAAECBAjsu4C7/H0ntyABAgQIECBAgAABAgQIECBAgACBsgT8I2FZ9RANAQIEuhTQ8NOlrrkJECBAgAABAgTWBTT8eBcIECBAgAABAgQIECBAgMDiAu7yFzc0AwECBAgQIECAAAECBAgQIECAAIGqBfwjYdXlEzwBAgTmEtDwMxeXwQQIECBAgAABAnsUsO/cI5zHCBAgQGAwAs2/u/9gku9vkdFdSW5I8pc7jH1wkruTPKbFfM9N8hMtxj0uyX9J8oAkNyd5Q4tnmiFNrG9dy+8LZsZ/JsnVST64zTwPT3JPksu3+PszSV6Q5LMtYzCMAAECBAgMVcB5eqiVlRcBAgQIECBAgAABAgQIECBAgACBPQpo+NkjnMcIECBQoYCLogqLJmQCBAgQIECAQIUC9p0VFk3IBAgQILB0gS9P8v615puH7TLznyZpmm9+e5dxNyW5tUWUbRqImmmek+T2JG3Xb5559KTx6MAWcfxykicl+fNtYvyiJG9L8sQt/v6vk1yb5D0t8jOEAAECBAgMWcB5esjVlRsBAgQIECBAgAABAgQIECBAgACBPQho+NkDmkcIECBQqYCLokoLJ2wCBAgQIECAQGUC9p2VFUy4BAgQINCJQPNv702DTvPLNbt92vzCztcn+aUkX7jLZJfWxj0+yb07jJtuvnlLkhvXfo3o/l3m/eLJL/s0TT1bfV619gs937fLHGeTfMc2Y9rGsZulvydAgAABAjULOE/XXD2xEyBAgAABAgQIECBAgAABAgQIEOhAQMNPB6imJECAQKECLooKLYywCBAgQIAAAQIDE7DvHFhBpUOAAAECexZ4bJL3Jblslxk+lORokk/tMO6VSV7aMpKXJHn1DmOvSnJPkuaXep6RpGm22e3zlCR3JNnuTuGGJG/fZZIXJ/nhbca0aVTaLUZ/T4AAAQIEahdwnq69guInQIAAAQIECBAgQIAAAQIECBAgsGQBDT9LBjUdAQIEChZwUVRwcYRGgAABAgQIEBiQgH3ngIopFQIECBBYSODLkrwrSfPrPDt9PrPWGHT1WtPPB7cZ9NBJ49CVLaPZrYFovfHmE0lWknxyl3mbX/d5x6Qpaauhza8DPSHJB3aZZ6eGn+bR5yb5iZY5GkaAAAECBIYo4Dw9xKrKiQABAgQIECBAgAABAgQIECBAgMACAhp+FsDzKAECBCoTcFFUWcGES4AAAQIECBCoVMC+s9LCCZsAAQIEOhG4KcmtLWa+LcnNSWb/O9o8em2Su5L8XpIvXWuKedgu8+3UgPPgJHcneUySndacXmL6F4G2Wvovknxdko/sEte3JfnpHcb8bJJnbWPQgtAQAgQIECBQvYDzdPUllAABAgQIECBAgAABAgQIECBAgACB5Qpo+Fmup9kIECBQsoCLopKrIzYCBAgQIECAwHAE7DuHU0uZECBAgMDiAo+Y/PLNQ3aZqvmVnccn+R8z4x6Q5E1Jnj5pCGqafV7aIqztmnkeO/m1oAcmuSbJe1vM9Zwkt+8wrm3Dz3VJ7txhng9PYrrYIiZDCBAgQIDAEAWcp4dYVTkRIECAAAECBAgQIECAAAECBAgQWEBAw88CeB4lQIBAZQIuiiormHAJECBAgAABApUK2HdWWjhhEyBAgEAnAtMNO7st8Iwkb5kZ9PAk9yT54rXmnMclOTBp2Llsl8k+kWQlSdNINP15/aRxqG1zTXOH0PwqzzN3WG9ZDT9NrF+b5A92g/L3BAgQIEBgoALO0wMtrLQIECBAgAABAgQIECBAgAABAgQI7FVAw89e5TxHgACB+gRcFNVXMxETIECAAAECBGoUsO+ssWpiJkCAAIEuBZpf53lziwXuTvLkJJ+eGrv+6zpNI9CNSZpf5nlHkqMt5pttIHropFnoyiQvX3v+lhZzPCjJXZNmoxbDFxrStnFooUU8TIAAAQIEChZwni64OEIjQIAAAQIECBAgQIAAAQIECBAg0IeAhp8+1K1JgACBfgRcFPXjblUCBAgQIECAwNgE7DvHVnH5EiBAgMBuAtONNjuNnW14aX7VZ725Z7p5Z70JaLd135akaTa6fzLw+iQ/n2SexpqHJfmVJFfsttgS/n6euJawnCkIECBAgEBxAs7TxZVEQAQIECBAgAABAgQIECBAgAABAgT6FdDw06+/1QkQILCfAi6K9lPbWgQIECBAgACB8QrYd4639jInQIAAge0FXp/k5hZA07+881VJ3p/kwtov81yd5I8nzz88yT1JLt9lvktJHp/k3iQPSPKmSQPQVr8ktN1Uj5qs1fzSz06fppnonS3yM4QAAQIECBDYXsB52ttBgAABAgQIECBAgAABAgQIECBAgMAmAQ0/XggCBAiMR8BF0XhqLVMCBAgQIECAQJ8C9p196lubAAECBEoVeOxa0877kly2S4Afm2ruuSXJy5LcmuQ7p55r/l3/p5I8u0WyTZPRG5JMNwmt/1mLx7PedPQluwzW8NNG0xgCBAgQILCzgPO0N4QAAQIECBAgQIAAAQIECBAgQIAAgU0CGn68EAQIEBiPgIui8dRapgQIECBAgACBPgXsO/vUtzYBAgQIlCrw4CTNL+s8ZpcAm/+OPjHJh5K8O8kjJw1AH5x57tokdyXZ7d/4m3mOTn7Z5/a1xqE/TfK4JL/dEqptw89Lkry65ZyGESBAgAABAlsLOE97MwgQIECAAAECBAgQIECAAAECBAgQ2CSw22UgLr4ro+0AACAASURBVAIECBAYjoCLouHUUiYECBAgQIAAgZIF7DtLro7YCBAgQKBPgZsmv9azWwxvSfIzSe5ca/751UnDzqdmHmrbQPSZSQPRiybzNHPfmOT+3YKY/H3bhp+fTfKstV8kmt0HtFzGMAIECBAgQGCL/466y/daECBAgAABAgQIECBAgAABAgQIEBi5gH8kHPkLIH0CBEYl4IuXoyq3ZAkQIECAAAECvQnYd/ZGb2ECBAgQKFzgEUk+kOQhu8R5ae0XeT6W5GuT3JzkDduMv2Xti8Eva5HzryS5MsmBJM9Y+99N00/bz6OS3JPkQbs88OEk1yS52HZi4wgQIECAAIHPE3Ce9lIQIECAAAECBAgQIECAAAECBAgQILBJQMOPF4IAAQLjEXBRNJ5ay5QAAQIECBAg0KeAfWef+tYmQIAAgZIFHpDkTWvNPE9vGWTT+PP4JPduM/6qSTNO08jT5vOJJCtJPtlm8GTMw5I0DUNX7PJM80tCV6/9itAH55jbUAIECBAgQGCzgPO0N4IAAQIECBAgQIAAAQIECBAgQIAAgU0CGn68EAQIEBiPgIui8dRapgQIECBAgACBPgXsO/vUtzYBAgQIlC5wfZKfbxlk80s8Nya5f5vxTQNRM+aGlvPdNvnFoNn/Vu/0ePPLPncleVyLNV6+Nqb51SEfAgQIECBAYG8CztN7c/MUAQIECBAgQIAAAQIECBAgQIAAgcEKaPgZbGklRoAAgc8TcFHkpSBAgAABAgQIENgPAfvO/VC2BgECBAjUKvDQtV/Ced9ao86VLRJ4xqShZ6ehza8FvbnFXM1/n69Za9x5b4ux00OaO4SfTvLMFs/9bpJvSHJfi7GGECBAgAABAp8v4DztrSBAgAABAgQIECBAgAABAgQIECBAYJOAhh8vBAECBMYj4KJoPLWWKQECBAgQIECgTwH7zj71rU2AAAECNQi8fvJLOzvF+rG1xqCrk/zxLgm1bSD68KTh5+IegJ6T5PaWz/3rJD+QZJ5fEWqmfsok3xcn+XTLtQwjQIAAAQJDE3CeHlpF5UOAAAECBAgQIECAAAECBAgQIEBgQQENPwsCepwAAQIVCbgoqqhYQiVAgAABAgQIVCxg31lx8YROgAABAvsi8NjJr/xctsNqt02agto0zrRpIHr52lq37DG7q5Lck+RAi+f/YvIrPx9qMXZ9yOEk70nS3Ff4haA54AwlQIAAgcEJOE8PrqQSIkCAAAECBAgQIECAAAECBAgQILCYgIafxfw8TYAAgZoEXBTVVC2xEiBAgAABAgTqFbDvrLd2IidAgACB/RH4siTvSvL12yx3f5InJPlAy3B2ayBqmnC+LslHWs43O+yLk7wjydGWz388yROT/G6L8U2zzy8k+cdrv2b0vDl+SajF1IYQIECAAIHqBJynqyuZgAkQIECAAAECBAgQIECAAAECBAh0K6Dhp1tfsxMgQKAkARdFJVVDLAQIECBAgACB4QrYdw63tjIjQIAAgeUJ3JTk1m2ma34dp2mu+VTL5XZrILo7yZOTfLrlfFsNe0qSOya/wtNmmvuS3JDk13YY/Mgk/ynJlZNxx9Z+1eh/tZncGAIECBAgMFAB5+mBFlZaBAgQIECAAAECBAgQIECAAAECBPYqoOFnr3KeI0CAQH0CLorqq5mICRAgQIAAAQI1Cth31lg1MRMgQIDAfgs8YvILPg/ZYuGbk7xhzoB2aiDay3yzyzdNRW9P8k1zxtX8MtBrk/x6kr9M8sAkX5HkVJIbJ3P9dZJrk7xnzrkNJ0CAAAECQxNwnh5aReVDgAABAgQIECBAgAABAgQIECBAYEEBDT8LAnqcAAECFQm4KKqoWEIlQIAAAQIECFQsYN9ZcfGEToAAAQL7JvCAJG9K8vSZFS8leXySe+eM5OFJ7kly+cxzf7TWSLOS5PfnnG+r4Y9O0vxa0IElzDU9xYuTvCbJ7B5iycuYjgABAgQIFC/gPF18iQRIgAABAgQIECBAgAABAgQIECBAYH8FNPzsr7fVCBAg0KeAi6I+9a1NgAABAgQIEBiPgH3neGotUwIECBBYTOD6JD8/M8XbJk1A98859XYNRG+Z/JLOvPNtt3zzyzzNL/Ys63NHkuNJPrWsCc1DgAABAgQqFnCerrh4QidAgAABAgQIECBAgAABAgQIECDQhYCGny5UzUmAAIEyBVwUlVkXUREgQIAAAQIEhiZg3zm0isqHAAECBLoSeGiS9yW5cmqBZ6z9/6ZJZy+fa5PclWT63/0XmW+rGJq5X5Tk1XsJcOaZ1Ulzk2afJWCaggABAgQGIeA8PYgySoIAAQIECBAgQIAAAQIECBAgQIDA8gQ0/CzP0kwECBAoXcBFUekVEh8BAgQIECBAYBgC9p3DqKMsCBAgQGB/BF6Z5KWTpT6RZCXJJ/e49MEk707y1ZPnP7bWUHR1kj/e43zbPdbcK9yY5GySB+5x7tcl+b4kn97j8x4jQIAAAQJDFHCeHmJV5USAAAECBAgQIECAAAECBAgQIEBgAQENPwvgeZQAAQKVCbgoqqxgwiVAgAABAgQIVCpg31lp4YRNgAABAr0IPHbyKz+XJbktyc1JZv9bOk9gt6w9/7LJA8uYb6e1/16SVyR59hwB/maS70pyz4J5zrGkoQQIECBAoBoB5+lqSiVQAgQIECBAgAABAgQIECBAgAABAvsjoOFnf5ytQoAAgRIEXBSVUAUxECBAgAABAgSGL2DfOfway5AAAQIElifwZWu/yPOuyS/7PCHJBxac+qpJM82Dk1yT5L0Lztfm8fW1nrb2C0NHkjxs6qHPJvnvSX4hyRuTfFyjTxtSYwgQIEBgpALO0yMtvLQJECBAgAABAgQIECBAgAABAgQIbCeg4ce7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UgQIDAeARcFI2n1jIlQIAAAQIECPQpYN/Zp761CRAgQIAAAQIECBAgQKBWAefpWisnbgIECBAgQIAAAQIECBAgQIAAAQIdCWj46QjWtAQIEChQwEVRgUUREgECBAgQIEBggAL2nQMsqpQIECBAgAABAgQIECBAoHMB5+nOiS1AgAABAgQIECBAgAABAgQIECBAoC4BDT911Uu0BAgQWETARdEiep4lQIAAAQIECBBoK2Df2VbKOAIECBAgQIAAAQIECBAgsCHgPO1tIECAAAECBAgQIECAAAECBAgQIEBgk4CGHy8EAQIExiPgomg8tZYpAQIECBAgQKBPAfvOPvWtTYAAAQIECBAgQIAAAQK1CjhP11o5cRMgQIAAAQIECBAgQIAAAQIECBDoSEDDT0ewpiVAgECBAi6KCiyKkAgQIECAAAECAxSw7xxgUaVEgAABAgQIECBAgAABAp0LOE93TmwBAgQIECBAgAABAgQIECBAgAABAnUJaPipq16iJUCAwCICLooW0fMsAQIECBAgQIBAWwH7zrZSxhEgQIAAAQIECBAgQIAAgQ0B52lvAwECBAgQIECAAAECBAgQIECAAAECmwQ0/HghCBAgMB4BF0XjqbVMCRAgQIAAAQJ9Cth39qlvbQIECBAgQIAAAQIECBCoVcB5utbKiZsAAQIECBAgQIAAAQIECBAgQIBARwIafjqCNS0BAgQKFHBRVGBRhESAAAECBAgQGKCAfecAiyolAgQIECBAgAABAgQIEOhcwHm6c2ILECBAgAABAgQIECBAgAABAgQIEKhLQMNPXfUSLQECBBYRcFG0iJ5nCRAgQIAAAQIE2grYd7aVMo4AAQIECBAgQIAAAQIECGwIOE97GwgQIECAAAECBAgQIECAAAECBAgQ2CSg4ccL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UgQIDAeARcFI2n1jIlQIAAAQIECPQpYN/Zp761CRAgQIAAAQIECBAgQKBWAefpWisnbgIECBAgQIAAAQIECBAgQIAAAQIdCWj46QjWtAQIEChQwEVRgUUREgECBAgQIEBggAL2nQMsqpQIECBAgAABAgQIECBAoHMB5+nOiS1AgAABAgQIECBAgAABAgQIECBAoC4BDT911Uu0BAgQWETARdEiep4lQIAAAQIECBBoK2Df2VbKOAIECBAgQIAAAQIECBAgsCHgPO1tIECAAAECBAgQIECAAAECBAgQIEBgk4CGHy8EAQIExiPgomg8tZYpAQIECBAgQKBPAfvOPvWtTYAAAQIECBAgQIAAAQK1CjhP11o5cRMgQIAAAQIECBAgQIAAAQIECBDoSEDDT0ewpiVAgECBAi6KCiyKkAgQIECAAAECAxSw7xxgUaVEgAABAgQIECBAgAABAp0LOE93TmwBAgQIECBAgAABAgQIECBAgAABAnUJaPipq16iJUCAwCICLooW0fMsAQIECBAgQIBAWwH7zrZSxhEgQIAAAQIECBAgQIAAgQ0B52lvAwECBAgQIECAAAECBAgQIECAAAECmwQ0/HghCBAgMB4BF0XjqbVMCRAgQIAAAQJ9Cth39qlvbQIECBAgQIAAAQIECBCoVcB5utbKiZsAAQIECBAgQIAAAQIECBAgQIBARwIafjqCNS0BAgQKFHBRVGBRhESAAAECBAgQGKCAfecAiyolAgQIECBAgAABAgQIEOhcwHm6c2ILECBAgAABAgQIECBAgAABAgQIEKhLQMNPXfUSLQECBBYRcFG0iJ5nCRAgQIAAAQIE2grYd7aVMo4AAQIECBAgQIAAAQIECGwIOE97GwgQIECAAAECBAgQIECAAAECBAgQ2CSg4ccL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UgQIDAeARcFI2n1jIlQIAAAQIECPQpYN/Zp761CRAgQIAAAQIECBAgQKBWAefpWisnbgIECBAgQIAAAQIECBAgQIAAAQIdCWj46QjWtAQIEChQwEVRgUUREgECBAgQIEBggAL2nQMsqpQIECBAgAABAgQIECBAoHMB5+nOiS1AgAABAgQIECBAgAABAgQIECBAoC4BDT911Uu0BAgQWETARdEiep4lQIAAAQIECBBoK2Df2VbKOAIECBAgQIAAAQIECBAgsCHgPO1tIECAAAECBAgQIECAAAECBAgQIEBgk4CGHy8EAQIExiPgomg8tZYpAQIECBAgQKBPAfvOPvWtTYAAAQIECBAgQIAAAQK1CjhP11o5cRMgQIAAAQIECBAgQIAAAQIECBDoSEDDT0ewpiVAgECBAi6KCiyKkAgQIECAAAECAxSw7xxgUaVEgAABAgQIECBAgAABAp0LOE93TmwBAgQIECBAgAABAgQIECBAgAABAnUJaPipq16iJUCAwCICLooW0fMsAQIECBAgQIBAWwH7zrZSxhEgQIAAAQIECBAgQIAAgQ0B52lvAwECBAgQIECAAAECBAgQIECAAAECmwQ0/HghCBAgMB4BF0XjqbVMCRAgQIAAAQJ9Cth39qlvbQIECBAgQIAAAQIECBCoVcB5utbKiZsAAQIECBAgQIAAAQIECBAgQIBARwIafjqCNS0BAgQKFHBRVGBRhESAAAECBAgQGKCAfecAiyolAgQIECBAgAABAgQIEOhcwHm6c2ILECBAgAABAgQIECBAgAABAgQIEKhLQMNPXfUSLQECBBYRcFG0iJ5nCRAgQIAAAQIE2grYd7aVMo4AAQIECBAgQIAAAQIECGwIOE97GwgQIECAAAECBAgQIECAAAECBAgQ2CSg4ccL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CAGLRgAAIABJREFU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XoW+BckiN9B2F9AgQIECBAoGiBY0lWi45QcAQIECAwLeALSt4HAgQIECBAgAABAgQIECAwv4Dz9PxmniBAgAABAgQIECBAgAABAgQIECAwaAENP4MubxXJXUxyoIpIBUmAAAECBAj0JXA4yYW+FrcuAQIECMwt4AtKc5N5gAABAgQIECBAgAABAgQIxHnaS0CAAAECBAgQIECAAAECBAgQIECAwCYBDT9eiD4FDvnybp/81iZAgAABAlUIXEpysIpIBUmAAAEC6wK+oORdIECAAAECBAgQIECAAAEC8ws4T89v5gkCBAgQIECAAAECBAgQIECAAAECgxbQ8DPo8haf3NEkq8VHKUACBAgQIECgT4HzSVb6DMDaBAgQIDC3gC8ozU3mAQIECBAgQIAAAQIECBAg4Bd+vAMECBAgQIAAAQIECBAgQIAAAQIECGwW0PDjjehT4GSS0+sBHD9+PGfOnOkzHmsTIECAAAECPQucPn06p06dmo7ibJITPYdleQIECBCYT0DDz3xeRhMgQIAAAQIECBAgQIAAgUbAedp7QIAAAQIECBAgQIAAAQIECBAgQIDAJgENP16IPgWa7p7j6wE0X/A9ebLpAfIhQIAAAQIExipw4sSJnD3b9Ph87vPCJK8bq4e8CRAgUKmALyhVWjhhEyBAgAABAgQIECBAgECvAs7TvfJbnAABAgQIECBAgAABAgQIECBAgEB5Ahp+yqvJmCI6l+TIesKrq6s5evTomPKXKwECBAgQIDAjsLKykvPnz0//6bVJ7gZFgAABAlUJ+IJSVeUSLAECBAgQIECAAAECBAgUIuA8XUghhEGAAAECBAgQIECAAAECBAgQIECgFAENP6VUYpxxXExyYD31Cxcu5NChQ+OUkDUBAgQIECDw/wUOHjyYS5cuTWtckeQ+PAQIECBQlYAvKFVVLsESIECAAAECBAgQIECAQCECztOFFEIYBAgQIECAAAECBAgQIECAAAECBEoR0PBTSiXGF0fT2XNhPe0DBw7k4sWm/8eHAAECBAgQGKtA0/x7+PDh6fSbzp+DY/WQNwECBCoW8AWliosndAIECBAgQIAAAQIECBDoTcB5ujd6CxMgQIAAAQIECBAgQIAAAQIECBAoU0DDT5l1GUNUR5Osrid65MiRnDt3bgx5y5EAAQIECBDYRmB1dTXHjh2b/tvzSVaAESBAgEB1Ar6gVF3JBEyAAAECBAgQIECAAAECBQg4TxdQBCEQIECAAAECBAgQIECAAAECBAgQKElAw09J1RhXLCeTnF5P+fjx4zlz5sy4BGRLgAABAgQIbBI4ffp0Tp06Nf1nZ5OcwESAAAEC1Qn4glJ1JRMwAQIECBAgQIAAAQIECBQg4DxdQBGEQIAAAQIECBAgQIAAAQIECBAgQKAkAQ0/JVVjXLE03T3H11NuvuB78mTTA+RDgAABAgQIjFXgxIkTOXu26fH53OeFSV43Vg95EyBAoGIBX1CquHhCJ0CAAAECBAgQIECAAIHeBJyne6O3MAECBAgQIECAAAECBAgQIECAAIEyBTT8lFmXMUR1LsmR9URXV1dz9OjRMeQtRwIECBAgQGAbgZWVlZw/f376b69NcjcwAgQIEKhOwBeUqiuZgAkQIECAAAECBAgQIECgAAHn6QKKIAQCBAgQIECAAAECBAgQIECAAAECJQlo+CmpGuOK5WKSA+spX7hwIYcOHRqXgGwJECBAgACBTQIHDx7MpUuXpv/siiT3YSJAgACB6gR8Qam6kgmYAAECBAgQIECAAAECBAoQcJ4uoAhCIECAAAECBAgQIECAAAECBAgQIFCSgIafkqoxnliazp4L6+keOHAgFy82/T8+BAgQIECAwFgFmubfw4cPT6ffdP4cHKuHvAkQIFC5gC8oVV5A4RMgQIAAAQIECBAgQIBALwLO072wW5QAAQIECBAgQIAAAQIECBAgQIBAuQIafsqtzZAjO5pkdT3BI0eO5Ny5c0POV24ECBAgQIDALgKrq6s5duzY9KjzSVbAESBAgECVAr6gVGXZBE2AAAECBAgQIECAAAECPQs4T/dcAMsTIECAAAECBAgQIECAAAECBAgQKE1Aw09pFRlHPCeTnF5P9fjx4zlz5sw4MpclAQIECBAgsKXA6dOnc+rUqem/O5vkBC4CBAgQqFLAF5SqLJugCRAgQIAAAQIECBAgQKBnAefpngtgeQIECBAgQIAAAQIECBAgQIAAAQKlCWj4Ka0i44in6e45vp5q8wXfkyebHiAfAgQIECBAYKwCJ06cyNmzTY/P5z4vTPK6sXrImwABApUL+IJS5QUUPgECBAgQIECAAAECBAj0IuA83Qu7RQkQIECAAAECBAgQIECAAAECBAiUK6Dhp9zaDDmyc0mOrCe4urqao0ePDjlfuREgQIAAAQK7CKysrOT8+fPTo65Ncjc4AgQIEKhSwBeUqiyboAkQIECAAAECBAgQIECgZwHn6Z4LYHkCBAgQIECAAAECBAgQIECAAAECpQlo+CmtIuOI52KSA+upXrhwIYcOHRpH5rIkQIAAAQIEthQ4ePBgLl26NP13VyS5DxcBAgQIVCngC0pVlk3QBAgQIECAAAECBAgQINCzgPN0zwWwPAECBAgQIECAAAECBAgQIECAAIHSBDT8lFaR4cfTdPZcWE/zwIEDuXix6f/xIUCAAAECBMYq0DT/Hj58eDr9pvPn4Fg95E2AAIEBCPiC0gCKKAUCBAgQIECAAAECBAgQ2HcB5+l9J7cgAQIECBAgQIAAAQIECBAgQIAAgbIFNPyUXZ8hRnc0yep6YkeOHMm5c+eGmKecCBAgQIAAgZYCq6urOXbs2PTo80lWWj5uGAECBAiUJ+ALSuXVREQECBAgQIAAAQIECBAgUL6A83T5NRIhAQIECBAgQIAAAQIECBAgQIAAgX0V0PCzr9wWS3Iyyel1iePHj+fMmTNgCBAgQIAAgRELnD59OqdOnZoWOJvkxIhJpE6AAIHaBXxBqfYKip8AAQIECBAgQIAAAQIE+hBwnu5D3ZoECBAgQIAAAQIECBAgQIAAAQIEChbQ8FNwcQYaWtPdc3w9t+YLvidPNj1APgQIECBAgMBYBU6cOJGzZ5sen899XpjkdWP1kDcBAgQGIOALSgMoohQIECBAgAABAgQIECBAYN8FnKf3ndyCBAgQIECAAAECBAgQIECAAAECBMoW0PBTdn2GGN25JEfWE1tdXc3Ro0eHmKecCBAgQIAAgZYCKysrOX/+/PToa5Pc3fJxwwgQIECgPAFfUCqvJiIiQIAAAQIECBAgQIAAgfIFnKfLr5EICRAgQIAAAQIECBAgQIAAAQIECOyrgIaffeW2WJKLSQ6sS1y4cCGHDh0CQ4AAAQIECIxY4ODBg7l06dK0wBVJ7hsxidQJECBQu4AvKNVeQfETIECAAAECBAgQIECAQB8CztN9qFuTAAECBAgQIECAAAECBAgQIECAQMECGn4KLs4AQ2s6ey6s53XgwIFcvNj0//gQIECAAAECYxVomn8PHz48nX7T+XNwrB7yJkCAwEAEfEFpIIWUBgECBAgQIECAAAECBAjsq4Dz9L5yW4wAAQIECBAgQIAAAQIECBAgQIBA+QIafsqv0ZAiPJpkdT2hI0eO5Ny5c0PKTy4ECBAgQIDAnAKrq6s5duzY9FPnk6zMOY3hBAgQIFCWgC8olVUP0RAgQIAAAQIECBAgQIBAHQLO03XUSZQECBAgQIAAAQIECBAgQIAAAQIE9k1Aw8++UVsoyckkp9cljh8/njNnzoAhQIAAAQIERixw+vTpnDp1alrgbJITIyaROgECBIYg4AtKQ6iiHAgQIECAAAECBAgQIEBgvwWcp/db3HoECBAgQIAAAQIECBAgQIAAAQIEChfQ8FN4gQYWXtPdc3w9p+YLvidPNj1APgQIECBAgMBYBU6cOJGzZ5sen899XpjkdWP1kDcBAgQGIuALSgMppDQIECBAgAABAgQIECBAYF8FnKf3ldtiBAgQIECAAAECBAgQIECAAAECBMoX0PBTfo2GFOG5JEfWE1pdXc3Ro0eHlJ9cCBAgQIAAgTkFVlZWcv78+emnrk1y95zTGE6AAAECZQn4glJZ9RANAQIECBAgQIAAAQIECNQh4DxdR51ESYAAAQIECBAgQIAAAQIECBAgQGDfBDT87Bu1hZJcTHJgXeLChQs5dOj/sXfvYbJddZ3wf14CCoxTBchN+zQGJRHwHZkgCdWCDLc+DYRXEhnul2dSDWiC2H1IghDGWyKcBKphSOTSjUPkFsTEEUaogwMMidWQAA8OEhNAAvQBIRjpVkOY5GDysurN7qdOp7urqruquvben/2PD5691/r9PmtX9dkn69t7AgwBAgQIECBQYoFqtRpra2udAvsi4nCJSbROgACBIgjYoFSEVdQDAQIECBAgQIAAAQIECIxawPP0qMXNR4AAAQIECBAgQIAAAQIECBAgQGDMBQR+xnyBClReSvasZP1UKpVYXU35HwcBAgQIECBQVoEU/p2cnOxsPyV/qmX10DcBAgQKJGCDUoEWUysECBAgQIAAAQIECBAgMDIBz9MjozYRAQIECBAgQIAAAQIECBAgQIAAgXwICPzkY52KUOV0RDSzRmq1WrRarSL0pQcCBAgQIEBghwLNZjNmZmY6r16OiKkdDucyAgQIEBgfARuUxmctVEKAAAECBAgQIECAAAEC+RHwPJ2ftVIpAQIECBAgQIAAAQIECBAgQIAAgZEICPyMhNkkETEXEY1Mol6vx+LiIhgCBAgQIECgxAKNRiMOHDjQKbAUEbMlJtE6AQIEiiJgg1JRVlIfBAgQIECAAAECBAgQIDBKAc/To9Q2FwECBAgQIECAAAECBAgQIECAAIEcCAj85GCRClJiSvfUs17SBt+5uZQBchAgQIAAAQJlFZidnY2lpZTxWT/mI2KhrB76JkCAQIEEbFAq0GJqhQABAgQIECBAgAABAgRGJuB5emTUJiJAgAABAgQIECBAgAABAgQIECCQDwGBn3ysUxGqbEVELWuk2WzG9PR0EfrSAwECBAgQILBDgampqVheXu68en9EHNrhcC4jQIAAgfERsEFpfNZCJQQIECBAgAABAgQIECCQHwHP0/lZK5USIECAAAECBAgQIECAAAECBAgQGImAwM9ImE0SEasRUckkVlZWYmJiAgwBAgQIECBQYoFqtRpra2udAvsi4nCJSbROgACBogjYoFSUldQHAQIECBAgQIAAAQIECIxSwPP0KLXNRYAAAQIECBAgQIAAAQIECBAgQCAHAgI/OVikApSYkj0rWR+VSiVWV1P+x0GAAAECBAiUVSCFfycnJzvbT8mfalk99E2AAIGCCdigVLAF1Q4BAgQIECBAgAABAgQIjETA8/RImE1CgAABAgQIECBAgAABAgQIECBAID8CAj/5Was8VzodEc2sgVqtFq1WK8/9qJ0AAQIECBDYpUCz2YyZmZnOUZYjYmqXw7qcAAECBMZDwAal8VgHVRAgQIAAAQIECBAgQIBAvgQ8T+drvVRLgAABAgQIECBAgAABAgQIECBAYOgCAj9DJzZBRMxFRCOTqNfrsbi4CIYAAQIECBAosUCj0YgDBw50CixFxGyJSbROgACBIgnYoFSk1dQLAQIECBAgQIAAAQIECIxKwPP0qKTNQ4AAAQIECBAgQIAAAQIECBAgQCAnAgI/OVmonJeZ0j31rIe0wXduLmWAHAQIECBAgEBZBWZnZ2NpKWV81o/5iFgoq4e+CRAgUDABG5QKtqDaIUCAAAECBAgQIECAAIGRCHieHgmzSQgQIECAAAECBAgQIECAAAECBAjkR0DgJz9rledKWxFRyxpoNpsxPT2d537UToAAAQIECOxSYGpqKpaXlztH2R8Rh3Y5rMsJECBAYDwEbFAaj3VQBQECBAgQIECAAAECBAjkS8DzdL7WS7UECBAgQIAAAQIECBAgQIAAAQIEhi4g8DN0YhNExGpEVDKJlZWVmJiYAEOAAAECBAiUWKBarcba2lqnwL6IOFxiEq0TIECgSAI2KBVpNfVCgAABAgQIECBAgAABAqMS8Dw9KmnzECBAgAABAgQIECBAgAABAgQIEMiJgMBPThYqx2WmZM9KVn+lUonV1ZT/cRAgQIAAAQJlFUjh38nJyc72U/KnWlYPfRMgQKCAAjYoFXBRtUSAAAECBAgQIECAAAECQxfwPD10YhMQIECAAAECBAgQIECAAAECBAgQyJeAwE++1iuP1U5HRDMrvFarRavVymMfaiZAgAABAgQGJNBsNmNmZqZztOWImBrQ8IYhQIAAgb0XsEFp79dABQQIECBAgAABAgQIECCQPwHP0/lbMxUTIECAAAECBAgQIECAAAECBAgQGKqAwM9QeQ0eEXMR0cgk6vV6LC4ugiFAgAABAgRKLNBoNOLAgQOdAksRMVtiEq0TIECgaAI2KBVtRfVDgAABAgQIECBAgAABAqMQ8Dw9CmVzECBAgAABAgQIECBAgAABAgQIEMiRgMBPjhYrp6WmdE89qz1t8J2bSxkgBwECBAgQIFBWgdnZ2VhaShmf9WM+IhbK6qFvAgQIFFDABqUCLqqWCBAgQIAAAQIECBAgQGDoAp6nh05sAgIECBAgQIAAAQIECBAgQIAAAQL5EhD4ydd65bHaVkTUssKbzWZMT0/nsQ81EyBAgAABAgMSmJqaiuXl5c7R9kfEoQENbxgCBAgQ2HsBG5T2fg1UQIAAAQIECBAgQIAAAQL5E/A8nb81UzEBAgQIECBAgAABAgQIECBAgACBoQoI/AyV1+ARsRoRlUxiZWUlJiYmwBAgQIAAAQIlFqhWq7G2ttYpsC8iDpeYROsECBAomoANSkVbUf0QIECAAAECBAgQIECAwCgEPE+PQtkcBAgQIECAAAECBAgQIECAAAECBHIkIPCTo8XKYakp2bOS1V2pVGJ1NeV/HAQIECBAgEBZBVL4d3JysrP9lPypltVD3wQIECiogA1KBV1YbREgQIAAAQIECBAgQIDAUAU8Tw+V1+AECBAgQIAAAQIECBAgQIAAAQIE8icg8JO/NctTxdMR0cwKrtVq0Wq18lS/WgkQIECAAIEBCzSbzZiZmekcdTkipgY8jeEIECBAYG8FbFDaW3+zEyBAgAABAgQIECBAgEA+BTxP53PdVE2AAAECBAgQIECAAAECBAgQIEBgaAICP0OjNXBEzEVEI5Oo1+uxuLgIhgABAgQIECixQKPRiAMHDnQKLEXEbIlJtE6AAIEiCtigVMRV1RMBAgQIECBAgAABAgQIDFvA8/SwhY1PgAABAgQIECBAgAABAgQIECBAIGcCAj85W7CclZvSPfWs5rTBd24uZYAcBAgQIECAQFkFZmdnY2kpZXzWj/mIWCirh74JECBQUAEblAq6sNoiQIAAAQIECBAgQIAAgaEKeJ4eKq/BCRAgQIAAAQIECBAgQIAAAQIECORPQOAnf2uWp4pbEVHLCm42mzE9PZ2n+tVKgAABAgQIDFhgamoqlpeXO0fdHxGHBjyN4QgQIEBgbwVsUNpbf7MTIECAAAECBAgQIECAQD4FPE/nc91UTYAAAQIECBAgQIAAAQIECBAgQGBoAgI/Q6M1cESsRkQlk1hZWYmJiQkwBAgQIECAQIkFqtVqrK2tdQrsi4jDJSbROgECBIooYINSEVdVTwQIECBAgAABAgQIECAwbAHP08MWNj4BAgQIECBAgAABAgQIECBAgACBnAkI/ORswXJUbkr2rGT1ViqVWF1N+R8HAQIECBAgUFaBFP6dnJzsbD8lf6pl9dA3AQIECixgg1KBF1drBAgQIECAAAECBAgQIDA0Ac/TQ6M1MAECBAgQIECAAAECBAgQIECAAIF8Cgj85HPd8lD1dEQ0s0JrtVq0Wq081K1GAgQIECBAYEgCzWYzZmZmOkdfjoipIU1nWAIECBDYOwEblPbO3swECBAgQIAAAQIECBAgkF8Bz9P5XTuVEyBAgAABAgQIECBAgAABAgQIEBiKgMDPUFgNGhFzEdHIJOr1eiwuLoIhQIAAAQIESizQaDTiwIEDnQJLETFbYhKtEyBAoKgCNigVdWX1RYAAAQIECBAgQIAAAQLDFPA8PUxdYxMgQIAAAQIECBAgQIAAAQIECBDIoYDATw4XLSclp3RPPas1bfCdm0sZIAcBAgQIECBQVoHZ2dlYWkoZn/VjPiIWyuqhbwIECBRYwAalAi+u1ggQIECAAAECBAgQIEBgaAKep4dGa2ACBAgQIECAAAECBAgQIECAAAEC+RQQ+MnnuuWh6lZE1LJCm81mTE9P56FuNRIgQIAAAQJDEpiamorl5eXO0fdHxKEhTWdYAgQIENg7ARuU9s7ezAQIECBAgAABAgQIECCQXwHP0/ldO5UTIECAAAECBAgQIECAAAECBAgQGIqAwM9QWA0aEasRUckkVlZWYmJiAgwBAgQIECBQYoFqtRpra2udAvsi4nCJSbROgACBogrYoFTUldUXAQIECBAgQIAAAQIECAxTwPP0MHWNTYAAAQIECBAgQIAAAQIECBAgQCCHAgI/OVy0HJSckj0rWZ2VSiVWV1P+x0GAAAECBAiUVSCFfycnJzvbT8mfalk99E2AAIGCC9igVPAF1h4BAgQIECBAgAABAgQIDEXA8/RQWA1KgAABAgQIECBAgAABAgQIECBAIL8CAj/5Xbtxrnw6IppZgbVaLVqt1jjXqzYCBAgQIEBgyALNZjNmZmY6Z1mOiKkhT2t4AgQIENgbARuU9sbdrAQIECBAgAABAgQIECCQbwHP0/leP9UTIECAAAECBAgQIECAAAECBAgQGLiAwM/ASQ0YEXMR0cgk6vV6LC4ugiFAgAABAgRKLNBoNOLAgQOdAksRMVtiEq0TIECgyAI2KBV5dfVGgAABAgQIECBAgAABAsMS8Dw9LFnjEiBAgAABAgQIECBAgAABAgQIEMipgMBPThduzMtO6Z56VmPa4Ds3lzJADgIECBAgQKCsArOzs7G0lDI+68d8RCyU1UPfBAgQKLiADUoFX2DtESBAgAABAgQIECBAgMBQBDxPD4XVoAQIECBAgAABAgQIECBAgAABAgTyKyDwk9+1G+fKWxFRywpsNpsxPT09zvWqjQABAgQIEBiywNTUVCwvL3fOsj8iDg15WsMTIECAwN4I2KC0N+5mJUCAAAECBAgQIECAAIF8C3iezvf6qZ4AAQIECBAgQIAAAQIECBAgQIDAwAUEfgZOasCIWI2ISiaxsrISExMTYAgQIECAAIESC1Sr1VhbW+sU2BcRh0tMonUCBAgUWcAGpSKvrt4IECBAgAABAgQIECBAYFgCnqeHJWtcAgQIECBAgAABAgQIECBAgAABAjkVEPjJ6cKNcdkp2bOS1VepVGJ1NeV/HAQIECBAgEBZBVL4d3JysrP9lPypltVD3wQIECiBgA1KJVhkLRIgQIAAAQIECBAgQIDAwAU8Tw+c1IAECBAgQIAAAQIECBAgQIAAAQIE8i0g8JPv9RvH6qcjopkVVqvVotVqjWOdaiJAgAABAgRGJNBsNmNmZqZztuWImBrR9KYhQIAAgdEL2KA0enMzEiBAgAABAgQIECBAgED+BTxP538NdUCAAAECBAgQIECAAAECBAgQIEBgoAICPwPlNFhEzEVEI5Oo1+uxuLgIhgABAgQIECixQKPRiAMHDnQKLEXEbIlJtE6AAIGiC9igVPQV1h8BAgQIECBAgAABAgQIDEPA8/QwVI1JgAABAgQIECBAgAABAgQIECBAIMcCAj85XrwxLT2le+pZbWmD79xcygA5CBAgQIAAgbIKzM7OxtJSyvisH/MRsVBWD30TIECgBAI2KJVgkbVIgAABAgQIECBAgAABAgMX8Dw9cFIDEiBAgAABAgQIECBAgAABAgQIEMi3gMBPvtdvHKtvRUQtK6zZbMb09PQ41qkmAgQIECBAYEQCU1NTsby83Dnb/og4NKLpTUOAAAECoxewQWn05mYkQIAAAQIECBAgQIAAgfwLeJ7O/xrqgAABAgQIECBAgAABAgQIECBAgMBABQR+BsppsIhYjYhKJrGyshITExNgCBAgQIAAgRILVKvVWFtb6xTYFxH9wxcyAAAgAElEQVSHS0yidQIECBRdwAaloq+w/ggQIECAAAECBAgQIEBgGAKep4ehakwCBAgQIECAAAECBAgQIECAAAECORYQ+Mnx4o1h6SnZs5LVValUYnU15X8cBAgQIECAQFkFUvh3cnKys/2U/KmW1UPfBAgQKImADUolWWhtEiBAgAABAgQIECBAgMBABTxPD5TTYAQIECBAgAABAgQIECBAgAABAgTyLyDwk/81HKcOpiOimRVUq9Wi1WqNU31qIUCAAAECBEYs0Gw2Y2ZmpnPW5YiYGnEZpiNAgACB0QrYoDRab7MRIECAAAECBAgQIECAQDEEPE8XYx11QYAAAQIECBAgQIAAAQIECBAgQGBgAgI/A6M0UETMRUQjk6jX67G4uAiGAAECBAgQKLFAo9GIAwcOdAosRcRsiUm0ToAAgTII2KBUhlXWIwECBAgQIECAAAECBAgMWsDz9KBFjUeAAAECBAgQIECAAAECBAgQIEAg5wICPzlfwDErP6V76llNaYPv3FzKADkIECBAgACBsgrMzs7G0lLK+Kwf8xGxUFYPfRMgQKAkAjYolWShtUmAAAECBAgQIECAAAECAxXwPD1QToMRIECAAAECBAgQIECAAAECBAgQyL+AwE/+13CcOmhFRC0rqNlsxvT09DjVpxYCBAgQIEBgxAJTU1OxvLzcOev+iDg04jJMR4AAAQKjFbBBabTeZiNAgAABAgQIECBAgACBYgh4ni7GOuqCAAECBAgQIECAAAECBAgQIECAwMAEBH4GRmmgiFiNiEomsbKyEhMTE2AIECBAgACBEgtUq9VYW1vrFNgXEYdLTKJ1AgQIlEHABqUyrLIeCRAgQIAAAQIECBAgQGDQAp6nBy1qPAIECBAgQIAAAQIECBAgQIAAAQI5FxD4yfkCjlH5KdmzktVTqVRidTXlfxwECBAgQIBAWQVS+HdycrKz/ZT8qZbVQ98ECBAokYANSiVabK0SIECAAAECBAgQIECAwMAEPE8PjNJABAgQIECgdAL3jYhfiIifj4ifjYj0SxjvFxH3vP2XN98lIo6JCHsFS3draJgAAQIECBDoIpD+PeZIRNwUEWlv2w0R8Q+374n/+4i4JiL+NiK+SZLAXgn4S/xeyRdv3umIaGZt1Wq1aLVaxetSRwQIECBAgEDPAs1mM2ZmZjrPX46IqZ4HcCIBAgQI5FXABqW8rpy6CRAgQIAAAQIECBAgQGAvBTxP76W+uQkQIECAQL4Ejo+Ix0TEI3+wX+ukiLh/vspXLQECBAgQIEAgdwJfjYhPRsQVEfHRiLg2dx0oOLcCAj+5XbqxK3wuIhpZVfV6PRYXF8euSAURIECAAAECoxNoNBpx4MCBzgmXImJ2dBWYiQABAgT2SMAGpT2CNy0BAgQIECBAgAABAgQI5FrA83Sul0/xBAgQIEBg6AInRsRTI+LkiHjQ0GczAQECBAgQIECAwHYCfxcRH4iIP4+IK1ERGKaAwM8wdcs1dkr31LOW0wbfubmUAXIQIECAAAECZRWYnZ2NpaWU8Vk/5iNioawe+iZAgECJBGxQKtFia5UAAQIECBAgQIAAAQIEBibgeXpglAYiQIAAAQKFEbhnRLwgIp7zg82k/6EwXWmEAAECBAgQIFAsgf8TEe/8wVsX3x4RNxSrNd2Mg4DAzzisQjFqaEVELWul2WzG9PR0MTrTBQECBAgQILAjgampqVheXu68dn9EHNrRYC4iQIAAgTwJ2KCUp9VSKwECBAgQIECAAAECBAiMi4Dn6XFZCXUQIECAAIG9F/iFiDg9Il4YEV339x1zzDHx0Ic+NB7ykIfEcccdF8cee2z81E/9VNz73veOarUad73rXSOd80M/1HWove9cBQQIECBAgACBEQrcdtttceTIkfjud78bq6urcf3118c3vvGNuO666+ILX/hCfP7zn4/Pfvaz7XN6ONK/7bw1Ii6KiL/t4XynEOhJwN/ie2JyUg8CqxFRyc5bWVmJiYmJHi5zCgECBAgQIFBUgfSPx2tra53t7YuIw0XtV18ECBAgsC5gg5KbgQABAgQIECBAgAABAgQI9C/gebp/M1cQIECAAIGiCaSgz5kR8dxujaVfxPyYxzwmHvnIR8ZJJ50kzNMNzJ8TIECAAAECBHYokEJBn/zkJ+OKK66Ij370o3HoUE+/7/odEXGB4M8O0V12lIDAjxtiEAIp2bOSDVSpVNopRwcBAgQIECBQXoEU/p2cnOwESMmfanlFdE6AAIFSCdigVKrl1iwBAgQIECBAgAABAgQIDEjA8/SAIA1DgAABAgRyKHDPiPidiDhju9pPOeWUOPXUU+MpT3lK3O1ud8thm0omQIAAAQIECORf4MYbb4z3v//9cemll8Zll13WraELf/DGxt/7wd/zbuh2oj8nsJWAwI97YxAC0xHRzAaq1WrRarUGMa4xCBAgQIAAgZwKNJvNmJmZ6ax+OSKmctqOsgkQIECgPwEblPrzcjYBAgQIECBAgAABAgQIEEgCnqfdBwQIECBAoJwCvxER50VEZbP2H/jAB8Zpp50Wz3/+8+Pe9753OYV0TYAAAQIECBAYU4Hrr78+Lr744njb294WX/ziF7eqMv2i7FdGxB+NaRvKGnMBgZ8xX6CclDcXEY2s1nq9HouLizkpXZkECBAgQIDAMAQajUYcOHCgc+iliJgdxlzGJECAAIGxE7BBaeyWREEECBAgQIAAAQIECBAgkAMBz9M5WCQlEiBAgACBAQocf/t+q6N+i2I2/sMf/vB46UtfGs961rMGOKWhCBAgQIAAAQIEhiXw7ne/O97whjfEVVddtdUUH4qI+Yi4dlg1GLeYAgI/xVzXUXeV0j31bNK0wXduLmWAHAQIECBAgEBZBWZnZ2NpKWV81o/0sLJQVg99EyBAoGQCNiiVbMG1S4AAAQIECBAgQIAAAQIDEfA8PRBGgxAgQIAAgVwIpF+UeGFE3GljtQ9+8IPjFa94haBPLpZRkQQIECBAgACBOwqk4M8f/uEfxtVXX70Zzy0RcUZEeLOGm6dnAYGfnqmcuI1AKyJq2Z83m82Ynp4GRoAAAQIECJRYYGpqKpaXlzsF9kfEoRKTaJ0AAQJlErBBqUyrrVcCBAgQIECAAAECBAgQGJSA5+lBSRqHAAECBAiMt8CbI+JFG0s85phj4txzz42zzjprvKtXHQECBAgQIECAQE8C559/fpxzzjlx5MiRzc5/S0S8uKeBnFR6AYGf0t8CAwFYjYhKNtLKykpMTEwMZGCDECBAgAABAvkUqFarsba21ln8vog4nM9uVE2AAAECfQrYoNQnmNMJECBAgAABAgQIECBAgEBEeJ52GxAgQIAAgWILpP9e+o6IeNTGNk855ZS44IIL4thjjy22gO4IECBAgAABAiUTuO666+LMM8+Myy67bLPOL4+I50bESslYtNungMBPn2BOv4NASvasf9FUKpVYXU35HwcBAgQIECBQVoEU/p2cnOxsPyV/qmX10DcBAgRKKGCDUgkXXcsECBAgQIAAAQIECBAgsGsBz9O7JjQAAQIECBAYW4ETI+KSiLj/xgovvPDCOP3008e2cIURIECAAAECBAjsXuCiiy6KM844Y7OBvhoRz4iIK3c/ixGKKiDwU9SVHV1f0xHRzKar1WrRarVGN7uZCBAgQIAAgbETaDabMTMz01nXckRMjV2hCiJAgACBYQnYoDQsWeMSIECAAAECBAgQIECAQJEFPE8XeXX1RoAAAQJlFnhCRKRf6X7XToSHPvShsbi4GCeccEKZbfROgAABAgQIECiNwGc+85mYnZ2Nz372sxt7/m5EnBIRHy4Nhkb7EhD46YvLyZsIzEVEI/v/1+v19sOogwABAgQIECivwMLCQszPz3cCLEXEbHlFdE6AAIHSCdigVLol1zABAgQIECBAgAABAgQIDEDA8/QAEA1BgAABAgTGTOBJEfGBiDhqj97Tn/70+JM/+ZO4053uNGblKocAAQIECBAgQGCYArfccks873nPi/e+970bp0n/LnRyRPzlMOc3dj4FBH7yuW7jVHVK99SzghqNRszNpQyQgwABAgQIECirQPpNBEtLKeOzfqT0z0JZPfRNgACBEgrYoFTCRdcyAQIECBAgQIAAAQIECOxawPP0rgkNQIAAAQIExkogvdmnuTHsc+DAgXjta187VoUqhgABAgQIECBAYLQCL3vZy+J1r3vdxknTvw3t96af0a5FHmYT+MnDKo13ja0ffLHUshKbzWZMT0+Pd8WqI0CAAAECBIYqMDU1FcvLy51zpAeRQ0Od1OAECBAgME4CNiiN02qohQABAgQIECBAgAABAgTyIuB5Oi8rpU4CBAgQINBd4MSI+EhE3LXz1HPPPTde+cpXdr/aGQQIECBAgAABAoUXOO+88+Kcc87Z2Od3I+KxEXFl4QE02LOAwE/PVE7cQmA1IirZn62srMTExAQsAgQIECBAoMQC1Wo11tbWOgX2RcThEpNonQABAmUTsEGpbCuuXwIECBAgQIAAAQIECBAYhIDn6UEoGoMAAQIECOy9QPpvox+PiPt3lnLw4ME466yz9r46FRAgQIAAAQIECIyNwPnnnx9nn332xnq+GhG/EhErY1OoQvZUQOBnT/lzP3lK9qx/mVQqlVhdTfkfBwECBAgQIFBWgRT+nZyc7Gw/JX+qZfXQNwECBEoqYINSSRde2wQIECBAgAABAgQIECCwKwHP07viczEBAgQIEBgbgRT2eVRnNd7sMzZroxACBAgQIECAwNgJbPGmn8tvD/2MXb0KGr2AwM/ozYs043RENLOGarVatFqtIvWnFwIECBAgQKBPgWazGTMzM51XLUfEVJ/DOJ0AAQIE8i1gg1K+10/1BAgQIECAAAECBAgQILA3Ap6n98bdrAQIECBAYJACb46IF3UOeODAgXjta187yDmMRYAAAQIECBAgUDCBl73sZfG6171uY1dviYgXF6xV7exAQOBnB2guWReYi4hG9r/q9XosLi7iIUCAAAECBEossLCwEPPz850CSxExW2ISrRMgQKCMAjYolXHV9UyAAAECBAgQIECAAAECuxXwPL1bQdcTIECAAIG9FUj/TfStnSU8/elPj0suuWRvqzI7AQIECBAgQIBALgSe8YxnxHvf+96Ntb4wImzOz8UKDq9IgZ/h2ZZh5PQFUs8abTQaMTeXMkAOAgQIECBAoKwCs7OzsbSUMj7rR0r/LJTVQ98ECBAoqYANSiVdeG0TIECAAAECBAgQIECAwK4EPE/vis/FBAgQIEBgTwWOj4j/ExF3yqp46EMfGp/85CfjTnda/3/taYEmJ0CAAAECBAgQGG+BW265JU466aT47Gc/21noLRHxHyLi2vGuXnXDFBD4GaZu8cduRUQta7PZbMb09HTxu9YhAQIECBAgsKXA1NRULC8vd/75/og4hIwAAQIESiVgg1KplluzBAgQIECAAAECBAgQIDAgAc/TA4I0DAECBAgQ2AOBD0bETOe8n/70p+OEE07Yg1JMSYAAAQIECBAgkFeBz3zmM/Gwhz1sY/kfiogn5rUnde9eQOBn94ZlHmE1IioZwMrKSkxMTJTZQ+8ECBAgQKD0AtVqNdbW1jod9kXE4dLDACBAgEC5BGxQKtd665YAAQIECBAgQIAAAQIEBiPgeXowjkYhQIAAAQKjFviNiLioc9ILL7wwTj/99FHXYT4CBAgQIECAAIECCFx00UVxxhlnbOwk/eXyjwrQnhZ2ICDwswM0l7QFUrJnJbOoVCqxupryPw4CBAgQIECgrAIp/Ds5OdnZfkr+VMvqoW8CBAiUWMAGpRIvvtYJECBAgAABAgQIECBAYMcCnqd3TOdCAgQIECCwZwL3jIgvdf7C5FNOOSUuvfTSPSvIxAQIECBAgAABAvkXOPXUU+Oyyy7rbCTtw/u5iLgh/93poF8BgZ9+xZyfCUxHRDP7H7VaLVqtFh0CBAgQIECgxALNZjNmZo56U/1yREyVmETrBAgQKKuADUplXXl9EyBAgAABAgQIECBAgMBuBDxP70bPtQQIECBAYG8E3viDTZfrv379mGOOiWuvvTaOPfbYvanGrAQIECBAgAABAoUQuO666+L444+PI0eOdPZzYUS8pBANaqIvAYGfvric3CEwFxGN7H/X6/VYXFwERIAAAQIECJRYYGFhIebn5zsFliJitsQkWidAgEBZBWxQKuvK65sAAQIECBAgQIAAAQIEdiPgeXo3eq4lQIAAAQKjF/iFiPhc57QHDx6Ms846a/SVmJEAAQIECBAgQKBwAueff36cffbZG/v6fyLibwvXrIa2FRD4cYPsVCCle+rZxY1GI+bmUgbIQYAAAQIECJRVYHZ2NpaWUsZn/Ujpn4WyeuibAAECJRawQanEi691AgQIECBAgAABAgQIENixgOfpHdO5kAABAgQI7InAn0TEc7OZH/zgB8fnP//5PSnEpAQIECBAgAABAsUUeMhDHhJXX311Z3PviIjnFbNbXW0lIPDj3tipQCsiatnFzWYzpqendzqW6wgQIECAAIECCExNTcXy8nJnJ/sj4lABWtMCAQIECPQnYINSf17OJkCAAAECBAgQIECAAAECScDztPuAAAECBAjkR+AOb/d517veFc961rPy04FKCRAgQIAAAQIExl7g3e9+dzz72c/eWKe3/Iz9yg22QIGfwXqWabTViKhkDa+srMTExESZ+tcrAQIECBAgsEGgWq3G2tpa5/93X0QcBkWAAAECpROwQal0S65hAgQIECBAgAABAgQIEBiAgOfpASAaggABAgQIjEjgzRHxomyuhz/84XHllVeOaGrTECBAgAABAgQIlEngxBNPjKuuuqqz5bdExIvLZFD2XgV+yn4H7Kz/lOxZyS6tVCqxupryPw4CBAgQIECgrAIp/Ds5OdnZfkr+VMvqoW8CBAiUXMAGpZLfANonQIAAAQIECBAgQIAAgR0JeJ7eEZuLCBAgQIDAyAXuGRHfjoj1fXfe7jPyNTAhAQIECBAgQKA0Apu85Sf9G9K9IuKG0iCUvFGBn5LfADtsfzoimtm1tVotWq3WDodyGQECBAgQIFAEgWazGTMzM52tLEfEVBF60wMBAgQI9C1gg1LfZC4gQIAAAQIECBAgQIAAAQLhedpNQIAAAQIE8iHwsoi4ICv1gQ98YHzhC1/IR+WqJECAAAECBAgQyKXAcccdF1/84hc7az8zIl6by2YU3beAwE/fZC6IiLmIaGQS9Xo9FhcXwRAgQIAAAQIlFlhYWIj5+flOgaWImC0xidYJECBQZgEblMq8+nonQIAAAQIECBAgQIAAgZ0KeJ7eqZzrCBAgQIDAaAX+JiL+QzblwYMH46yzzhptBWYjQIAAAQIECBAolcD5558fZ599dmfP/ycifrFUCCVuVuCnxIu/i9ZTuqeeXd9oNGJuLmWAHAQIECBAgEBZBWZnZ2NpKWV81o+U/lkoq4e+CRAgUHIBG5RKfgNonwABAgQIECBAgAABAgR2JOB5ekdsLiJAgAABAiMVODEiPtk547e+9a24973vPdIiTEaAAAECBAgQIFAugeuvvz7uc5/7bGz6pIi4slwS5exW4Kec677brlsRUcsGaTabMT09vdsxXU+AAAECBAjkWGBqaiqWl5c7O9gfEYdy3JLSCRAgQGDnAjYo7dzOlQQIECBAgAABAgQIECBQXgHP0+Vde50TIECAQH4EXhMR679a/ZRTTolLL700P9WrlAABAgQIECBAILcCp556alx22WWd9R+MiJfntiGF9ywg8NMzlRM7BFYjopL975WVlZiYmABEgAABAgQIlFigWq3G2tpap8C+iDhcYhKtEyBAoMwCNiiVefX1ToAAAQIECBAgQIAAAQI7FfA8vVM51xEgQIAAgdEJXB0RD8qme9e73hXPetazRje7mQgQIECAAAECBEor8O53vzue/exnd/b/dxHx4NKClKhxgZ8SLfaAWk3JnpVsrEqlEqurKf/jIECAAAECBMoqkMK/k5OTne2n5E+1rB76JkCAAIGwQclNQIAAAQIECBAgQIAAAQIE+hfwPN2/mSsIECBAgMAoBY6PiGs6J/zXf/3XuNvd7jbKGsxFgAABAgQIECBQUoEbb7wx/t2/+3cbu//5iLi2pCSlaVvgpzRLPbBGpyOimY1Wq9Wi1WoNbHADESBAgAABAvkTaDabMTMz01n4ckRM5a8TFRMgQIDAgARsUBoQpGEIECBAgAABAgQIECBAoFQCnqdLtdyaJUCAAIEcCvxGRFyU1T09PR3pv5M6CBAgQIAAAQIECIxKYP/+/XHo0KHO6U6PiD8a1fzm2RsBgZ+9cc/zrHMR0cgaqNfrsbi4mOd+1E6AAAECBAjsUmBhYSHm5+c7R1mKiNldDutyAgQIEMivgA1K+V07lRMgQIAAAQIECBAgQIDA3gl4nt47ezMTIECAAIFeBN7zg9+e/ozsxIMHD8ZZZ53Vy3XOIUCAAAECBAgQIDAQgfPPPz/OPvvszrEuiYhnDmRwg4ytgMDP2C7N2BaW0j31rLpGoxFzcykD5CBAgAABAgTKKjA7OxtLSynjs36k9M9CWT30TYAAAQJhg5KbgAABAgQIECBAgAABAgQI9C/gebp/M1cQIECAAIFRCnwlIu6fTbi8vByPeMQjRjm/uQgQIECAAAECBEou8IlPfCJqtVqnwlcj4mdKzlL49gV+Cr/EA2+wFRHr3xTp1bTpFbUOAgQIECBAoLwCU1NTkf5Bu+PYHxFHvTu0vDo6J0CAQCkFbFAq5bJrmgABAgQIECBAgAABAgR2KeB5epeALidAgAABAkMUuG9E/EM2/jHHHBM333xz/NAP2Xo3RHNDEyBAgAABAgQIbBC47bbb4s53vnMcOXKk80/uFxHfhFVcAU8dxV3bYXW2GhGVbPCVlZWYmJgY1lzGJUCAAAECBHIgUK1WY21trbPSfRFxOAelK5EAAQIEhiNgg9JwXI1KgAABAgQIECBAgAABAsUW8Dxd7PXVHQECBAjkW+AJnb/w8OEPf3hceeWV+e5I9QQIECBAgAABArkUOPHEE+Oqq67qrD29uePDuWxG0T0JCPz0xOSk2wVSsmcl06hUKrG6mvI/DgIECBAgQKCsAin8Ozk52dl+Sv5Uy+qhbwIECBBoC9ig5EYgQIAAAQIECBAgQIAAAQL9C3ie7t/MFQQIECBAYFQCL/3BL0h+fTbZf/kv/yXe9ra3jWpu8xAgQIAAAQIECBBYFzjttNPij//4jztFfusH+/XegKi4AgI/xV3bYXSWEoDNbOBarRatVmsY8xiTAAECBAgQyIlAs9mMmZmZzmqXI2IqJ+UrkwABAgSGI2CD0nBcjUqAAAECBAgQIECAAAECxRbwPF3s9dUdAQIECORb4I0RcUbWwsGDB+Oss87Kd0eqJ0CAAAECBAgQyKXA+eefH2effXZn7RdGxEty2YyiexIQ+OmJyUm3C8xFRCPTqNfrsbi4CIcAAQIECBAoscDCwkLMz893CixFxGyJSbROgAABAt7w4x4gQIAAAQIECBAgQIAAAQI7ERD42YmaawgQIECAwGgE/iIinpJN9b73vS9+7dd+bTQzm4UAAQIECBAgQIBAh8Cf/dmfxdOe9rROk/dHxP8LqbgCAj/FXdthdJbSPfVs4EajEXNzKQPkIECAAAECBMoqMDs7G0tLKeOzfqT0z0JZPfRNgAABAm0BG5TcCAQIECBAgAABAgQIECBAoH8Bz9P9m7mCAAECBAiMSuBTEfGwbLLl5eV4xCMeMaq5zUOAAAECBAgQIEBgXeATn/hE1Gq1TpFPR8QvISqugMBPcdd2GJ21ImL9G6LZbMb09PQw5jEmAQIECBAgkBOBqampSP+g3XHsj4hDOSlfmQQIECAwHAEblIbjalQCBAgQIECAAAECBAgQKLaA5+lir6/uCBAgQCDfAl+JiPtnLXz5y1+OY489Nt8dqZ4AAQIECBAgQCCXAtddd1084AEP6Kz9qxHxM7lsRtE9CQj89MTkpNsFViOikmmsrKzExMQEHAIECBAgQKDEAtVqNdbW1joF9kXE4RKTaJ0AAQIEvOHHPUCAAAECBAgQIECAAAECBHYiIPCzEzXXECBAgACB0QgctWfqO9/5TqT/TuogQIAAAQIECBAgMGqB1dXVuPvd7945bdq85y+no16IEc4n8DNC7JxPlZI9K1kPlUol0heGgwABAgQIECivQAr/Tk5Oengo7y2gcwIECGwlYIOSe4MAAQIECBAgQIAAAQIECPQv4Hm6fzNXECBAgACBUQncHBF3yia7+eab4053Wv+fo6rBPAQIECBAgAABAgTilltuiTvf+c6dErdExFH/D0zFEhD4KdZ6DrOb6YhoZhPUarVotVrDnM/YBAgQIECAwJgLNJvNmJmZ6axyOSKmxrxs5REgQIDA8AVsUBq+sRkIECBAgAABAgQIECBAoHgCnqeLt6Y6IkCAAIHiCNwaEev77G699db4oR+y7a44y6sTAgQIECBAgEB+BG677bb44R/+4c6C078pHfX/yE83Ku1FwJNHL0rOSQJzEdHIKOr1eiwuLpIhQIAAAQIESiywsLAQ8/PznQJLETFbYhKtEyBAgMD/L2CDkjuBAAECBAgQIECAAAECBAj0L+B5un8zVxAgQIAAgVEJHPVzOm2ydBAgQIAAAQIECBDYK4FNwucyIXu1GCOY1+KOALkgU6R0Tz3rpdFoxNxcygA5CBAgQIAAgbIKzM7OxtJSyvisHyn9s1BWD30TIECAwLqADUpuBgIECBAgQIAAAQIECBAg0L+A5+n+zVxBgAABAgRGJSDwMypp8xAgQIAAAQIECHQVEPjpSlSoEwR+CrWcQ22mFRG1bIZmsxnT09NDndDgBAgQIECAwHgLTE1NxfLycmeR+yPi0HhXrTCBxtIAACAASURBVDoCBAgQGIGADUojQDYFAQIECBAgQIAAAQIECBROwPN04ZZUQwQIECBQIAGBnwItplYIECBAgAABAnkXEPjJ+wr2V7/AT39eZT57NSIqGcDKykpMTEyU2UPvBAgQIECg9ALVajXW1tY6HfZFxOHSwwAgQIAAARuU3AMECBAgQIAAAQIECBAgQKB/Ac/T/Zu5ggABAgQIjEpA4GdU0uYhQIAAAQIECBDoKiDw05WoUCcI/BRqOYfWTEr2rGSjVyqVWF1N+R8HAQIECBAgUFaBFP6dnJzsbD8lf6pl9dA3AQIECBwlYIOSG4IAAQIECBAgQIAAAQIECPQv4Hm6fzNXECBAgACBUQkI/IxK2jwECBAgQIAAAQJdBQR+uhIV6gSBn0It59CamY6IZjZ6rVaLVqs1tMkMTIAAAQIECIy/QLPZjJmZmc5ClyNiavwrVyEBAgQIjEDABqURIJuCAAECBAgQIECAAAECBAon4Hm6cEuqIQIECBAokIDAT4EWUysECBAgQIAAgbwLCPzkfQX7q1/gpz+vsp49FxGNrPl6vR6Li4tltdA3AQIECBAgEBELCwsxPz/fabEUEbNwCBAgQIBARNig5DYgQIAAAQIECBAgQIAAAQL9C3ie7t/MFQQIECBAYFQCAj+jkjYPAQIECBAgQIBAVwGBn65EhTpB4KdQyzm0ZlK6p56N3mg0Ym4uZYAcBAgQIECAQFkFZmdnY2kpZXzWj5T+WSirh74JECBA4CgBG5TcEAQIECBAgAABAgQIECBAoH8Bz9P9m7mCAAECBAiMSkDgZ1TS5iFAgAABAgQIEOgqIPDTlahQJwj8FGo5h9ZMKyJq2ejNZjOmp6eHNpmBCRAgQIAAgfEXmJqaiuXl5c5C90fEofGvXIUECBAgMAIBG5RGgGwKAgQIECBAgAABAgQIECicgOfpwi2phggQIECgQAICPwVaTK0QIECAAAECBPIuIPCT9xXsr36Bn/68ynr2akRUsuZXVlZiYmKirBb6JkCAAAECBCKiWq3G2tpap8W+iDgMhwABAgQIRIQNSm4DAgQIECBAgAABAgQIECDQv4Dn6f7NXEGAAAECBEYlIPAzKmnzECBAgAABAgQIdBUQ+OlKVKgTBH4KtZxDaSYle1aykSuVSqyupvyPgwABAgQIECirQAr/Tk5Odrafkj/VsnromwABAgTuIGCDkpuCAAECBAgQIECAAAECBAj0L+B5un8zVxAgQIAAgVEJCPyMSto8BAgQIECAAAECXQUEfroSFeoEgZ9CLedQmpmOiGY2cq1Wi1arNZSJDEqAAAECBAjkQ6DZbMbMzExnscsRMZWP6lVJgAABAiMQsEFpBMimIECAAAECBAgQIECAAIHCCXieLtySaogAAQIECiQg8FOgxdQKAQIECBAgQCDvAgI/eV/B/uoX+OnPq4xnz0VEI2u8Xq/H4uJiGR30TIAAAQIECNwusLCwEPPz850eSxExC4gAAQIECNwuYIOSW4EAAQIECBAgQIAAAQIECPQv4Hm6fzNXECBAgACBUQkI/IxK2jwECBAgQIAAAQJdBQR+uhIV6gSBn0It51CaSemeejZyo9GIubmUAXIQIECAAAECZRWYnZ2NpaWU8Vk/Uvpnoawe+iZAgACBOwjYoOSmIECAAAECBAgQIECAAAEC/Qt4nu7fzBUECBAgQGBUAgI/o5I2DwECBAgQIECAQFcBgZ+uRIU6QeCnUMs5lGZaEVHLRm42mzE9PT2UiQxKgAABAgQI5ENgamoqlpeXO4vdHxGH8lG9KgkQIEBgBAI2KI0A2RQECBAgQIAAAQIECBAgUDgBz9OFW1INESBAgECBBAR+CrSYWiFAgAABAgQI5F1A4CfvK9hf/QI//XmV8ezViKhkja+srMTExEQZHfRMgAABAgQI3C5QrVZjbW2t02NfRBwGRIAAAQIEbhewQcmtQIAAAQIECBAgQIAAAQIE+hfwPN2/mSsIECBAgMCoBAR+RiVtHgIECBAgQIAAga4CAj9diQp1gsBPoZZz4M2kZM9KNmqlUonV1ZT/cRAgQIAAAQJlFUjh38nJyc72U/KnWlYPfRMgQIDApgI2KLkxCBAgQIAAAQIECBAgQIBA/wKep/s3cwUBAgQIEBiVgMDPqKTNQ4AAAQIECBAg0FVA4KcrUaFOEPgp1HIOvJnpiGhmo9ZqtWi1WgOfxIAECBAgQIBAfgSazWbMzMx0FrwcEVP56UClBAgQIDACARuURoBsCgIECBAgQIAAAQIECBAonIDn6cItqYYIECBAoEACAj8FWkytECBAgAABAgTyLiDwk/cV7K9+gZ/+vMp29lxENLKm6/V6LC4uls1AvwQIECBAgECHwMLCQszPz3eaLEXELCQCBAgQINAhYIOS24EAAQIECBAgQIAAAQIECPQv4Hm6fzNXECBAgACBUQkI/IxK2jwECBAgQIAAAQJdBQR+uhIV6gSBn0It58CbSemeejZqo9GIubmUAXIQIECAAAECZRWYnZ2NpaWU8Vk/Uvpnoawe+iZAgACBTQVsUHJjECBAgAABAgQIECBAgACB/gU8T/dv5goCBAgQIDAqAYGfUUmbhwABAgQIECBAoKuAwE9XokKdIPBTqOUceDOtiKhlozabzZienh74JAYkQIAAAQIE8iMwNTUVy8vLnQXvj4hD+elApQQIECAwAgEblEaAbAoCBAgQIECAAAECBAgQKJyA5+nCLamGCBAgQKBAAgI/BVpMrRAgQIAAAQIE8i4g8JP3FeyvfoGf/rzKdvZqRFSypldWVmJiYqJsBvolQIAAAQIEOgSq1Wqsra11muyLiMOQCBAgQIBAh4ANSm4HAgQIECBAgAABAgQIECDQv4Dn6f7NXEGAAAECBEYlIPAzKmnzECBAgAABAgQIdBUQ+OlKVKgTBH4KtZwDbSYle1ayESuVSqyupvyPgwABAgQIECirQAr/Tk5Odrafkj/VsnromwABAgS2FLBByc1BgAABAgQIECBAgAABAgT6F/A83b+ZKwgQIECAwKgEBH5GJW0eAgQIECBAgACBrgICP12JCnWCwE+hlnOgzUxHRDMbsVarRavVGugEBiNAgAABAgTyJdBsNmNmZqaz6OWImMpXF6olQIAAgREI2KA0AmRTECBAgAABAgQIECBAgEDhBDxPF25JNUSAAAECBRIQ+CnQYmqFAAECBAgQIJB3AYGfvK9gf/UL/PTnVaaz5yKikTVcr9djcXGxTP3rlQABAgQIENggsLCwEPPz853/36WImAVFgAABAgQ2CNig5JYgQIAAAQIECBAgQIAAAQL9C3ie7t/MFQQIECBAYFQCAj+jkjYPAQIECBAgQIBAVwGBn65EhTpB4KdQyznQZlK6p56N2Gg0Ym4uZYAcBAgQIECAQFkFZmdnY2kpZXzWj5T+WSirh74JECBAYEsBG5TcHAQIECBAgAABAgQIECBAoH8Bz9P9m7mCAAECBAiMSmBPAj+33XZbXHPNNfGa17wm3vGOd7R7ff/73x8nn3zyqPo2DwECYybwrW99K171qlfFxRdfHEeOHInjjjsuzjvvvDjllFNik83fY1a9cggQGKaA74dh6o7f2AI/47cmw6xI4GeYuvkeuxURtayFZrMZ09PT+e5I9QQIECBAgMCuBKampmJ5eblzjP0RcWhXg7qYAAECBIooYINSEVdVTwQIECBAgAABAgQIECAwbAHP08MWNj4BAgQIENi5wEgDP9/97nfjfe97X5x77rnx5S9/+aiqBX52voiuJJB3ga997Wvx+Mc/Pr70pS/doZWDBw/GmWeeKfST90VWP4EdCvh+2CFcji8T+Mnx4u2gdIGfHaCV5JLViKhkva6srMTExERJWtcmAQIECBAgsJlAtVqNtbW1zj/aFxGHaREgQIAAgQ0CNii5JQgQIECAAAECBAgQIECAQP8Cnqf7N3MFAQIECBAYlcDQAz/Z23zSpv13vvOdceutt27am8DPqJbcPATGS+D73/9+PPe5z41LLrlk08Lucpe7xOWXXx4nnHDCeBWuGgIEhi7g+2HoxGM5gcDPWC7L0IoS+Bkaba4HTsmelayDSqUSq6sp/+MgQIAAAQIEyiqQwr+Tk5Od7afkT7WsHvomQIAAgW0FbFBygxAgQIAAAQIECBAgQIAAgf4FPE/3b+YKAgQIECAwKoGhBX6OHDkSl156aZxzzjl3eJvPZs0J/Ixqyc1DYLwEvv71r8dJJ50U3/jGN7Ys7HWve13Mz8+PV+GqIUBg6AK+H4ZOPJYTCPyM5bIMrSiBn6HR5nrg6YhoZh3UarVotVq5bkjxBAgQIECAwO4Ems1mzMzMdA6yHBFTuxvV1QQIECBQUAEblAq6sNoiQIAAAQIECBAgQIAAgaEKeJ4eKq/BCRAgQIDArgQGHvi54YYb4tWvfnW86U1viu9973s9Fyfw0zOVEwkUSuAzn/lMPOpRj4qbbrppy76e97znxcUXX1yovjVDgEB3Ad8P3Y2KeIbATxFXdeueBH7Ktd69djsXEY3s5Hq9HouLi71e6zwCBAgQIECggAILCwsbfxPMUkTMFrBVLREgQIDA7gVsUNq9oREIECBAgAABAgQIECBAoHwCnqfLt+Y6JkCAAIH8CAw88PP5z38+HvnIR0Z6w8/jHve4uPOd7xwf/vCHY21tbVsVgZ/83DQqJTBIgfRmn6mpqfja17625bDe8DNIcWMRyI+A74f8rNUgKxX4GaTm+I8l8DP+a7QXFaZ0Tz2buNFoxNxcygA5CBAgQIAAgbIKzM7OxtJSyvisH+k90Atl9dA3AQIECGwrYIOSG4QAAQIECBAgQIAAAQIECPQv4Hm6fzNXECBAgACBUQkMPPDzb//2b/Ev//IvUalUItuw+c///M9x8sknxxVXXLFlXwI/o1py8xAYL4Hvf//78eIXvzje9ra3bVrYXe5yl7j88svjhBNOGK/CVUOAwNAFfD8MnXgsJxD4GctlGVpRAj9Do831wK2IqGUdNJvNmJ6eznVDiidAgAABAgR2J5B+U8zy8nLnIPsj4tDuRnU1AQIECBRUwAalgi6stggQIECAAAECBAgQIEBgqAKep4fKa3ACBAgQILArgYEHfraq5pJLLolnPvOZWxYr8LOrdXQxgVwLpLf7PP7xj48vfelLd+jj4MGDceaZZ64HCHPdqOIJEOhbwPdD32S5v0DgJ/dL2FcDAj99cZXm5NWIqGTdrqysxMTERGma1ygBAgQIECBwR4Fqtbrx9fH7IuIwKwIECBAgsImADUpuCwIECBAgQIAAAQIECBAg0L+A5+n+zVxBgAABAgRGJTCywM8111wTv/zLvxzf+c53Nu1N4GdUS24eAuMp8K1vfSte9apXxcUXXxxHjhyJ4447Ls4777w45ZRTSh/2SYHJF77whfGxj33Mm47G8/ZV1e0Cw7pXfT+U6xYT+CnZeperXd32IJCSPSvZeem1saurKf/jIECAAAECBMoqkMK/k5OTne2vRUS1rB76JkCAAIGuAjYodSVyAgECBAgQIECAAAECBAgQuIOA52k3BQECBAgQGF+BkQV+vvnNb8ZJJ50U6b/RbnYI/IzvTaIyAgT2TuB73/tePPWpT40rrrgiLr/8coGfvVsKM3cRcK+6RQYlIPAzKMl8jOMNP/lYp1FWOR0RzWzCWq0WrVZrlPObiwABAgQIEBgzgWazGTMzM51VLUfE1JiVqRwCBAgQGB8BG5TGZy1UQoAAAQIECBAgQIAAAQL5EfA8nZ+1UikBAgQIlE9A4Kd8a65jAgRyJPCJT3wiHv3oR8eP/uiPCvzkaN3KWKp7tYyrPpyeBX6G4zquowr8jOvK7F1dcxHRyKav1+uxuLi4d9WYmQABAgQIENhzgYWFhZifn++sYykiZve8MAUQIECAwLgK2KA0riujLgIECBAgQIAAAQIECBAYZwHP0+O8OmojQIAAgbILjCzwc+ONN8aTn/zk+PjHP76puTf8lP1W1D8BAhsFbrvttnjJS14SF110UdzlLncR+HGLjK2Ae3VslyaXhQn85HLZdly0wM+O6Qp7YUr31LPuGo1GzM2lDJCDAAECBAgQKKvA7OxsLC2ljM/6kdI/C2X10DcBAgQIdBWwQakrkRMIECBAgAABAgQIECBAgMAdBDxPuykIECBAgMD4Cgj8jO/aqIwAgZILXH311e23+9xwww0CPyW/F8a9fffquK9QvuoT+MnXeu22WoGf3QoW7/pWRNSytprNZkxPTxevSx0RIECAAAECPQtMTU3F8vJy5/n7I+JQzwM4kQABAgTKJmCDUtlWXL8ECBAgQIAAAQIECBAgMAgBz9ODUDQGAQIECBAYjoDAz3BcjUqAAIFdCaQ3pqRfaP+GN7yhPY43/OyK08VDFHCvDhG3pEML/JRr4QV+yrXevXS7GhGV7MSVlZWYmJjo5TrnECBAgAABAgUVqFarsba21tndvog4XNB2tUWAAAECuxewQWn3hkYgQIAAAQIECBAgQIAAgfIJeJ4u35rrmAABAgTyIyDwk5+1UikBAiUSuOKKK+Jxj3tc3HLLLe2uBX5KtPg5a9W9mrMFy0G5Aj85WKQBlijwM0DMAgyVkj0rWR+VSiVWV1P+x0GAAAECBAiUVSCFfycnJzvbT8mfalk99E2AAAECPQnYoNQTk5MIECBAgAABAgQIECBAgMBRAp6n3RAECBAgQGB8BQR+xndtVEaAQEkF/umf/ilmZmbiU5/61LqAwE9Jb4Yxb9u9OuYLlNPyBH5yunA7LFvgZ4dwBb1sOiKaWW+1Wi1arVZBW9UWAQIECBAg0ItAs9ls/wNJx7EcEVO9XOscAgQIECitgA1KpV16jRMgQIAAAQIECBAgQIDALgQ8T+8Cz6UECBAgQGDIAgI/QwY2PAECBPoROHLkSJx++umxuLh41GUCP/0oOncUAu7VUSiXcw6Bn3Ktu8BPuda7W7dzEdHITqrX63f4C1G3Afw5AQIECBAgUCyBhYWFmJ+f72xqKSJmi9WlbggQIEBgwAI2KA0Y1HAECBAgQIAAAQIECBAgUAoBz9OlWGZNEiBAgEBOBQR+crpwyiZAoHgCt912W1xwwQVx9tln36E5gZ/irXeeO3Kv5nn1xr92gZ/xX6NBVijwM0jN/I+V4s71rI1GoxFzcykD5CBAgAABAgTKKjA7OxtLSynjs36k9M9CWT30TYAAAQI9Cdig1BOTkwgQIECAAAECBAgQIECAwFECnqfdEAQIECBAYHwFBH7Gd21URoBAiQRSgOLiiy+O0047LW699dY7dC7wU6KbYcxbda+O+QIVoDyBnwIsYh8tCPz0gVWCU1sRUcv6bDabMT09XYK2tUiAAAECBAhsJTA1NRXLy8udf7w/Ig4RI0CAAAEC2wjYoOT2IECAAAECBAgQIECAAAEC/Qt4nu7fzBUECBAgQGBUAgI/o5I2DwECBLYQSAGKiy66KF760pduGvZJlwn8uH3GQcC9Og6rUPwaBH6Kv8adHQr8lGu9u3W7GhGV7KSVlZWYmJjodo0/J0CAAAECBAosUK1WY21trbPDfRFxuMAta40AAQIEdi9gg9LuDY1AgAABAgQIECBAgAABAuUT8DxdvjXXMQECBAjkRyA3gZ+0yfiaa66Jt7zlLfGXf/mX8eUvf3ld+QEPeEA84xnPiBe96EX2hN2ucvjw4Xj9618fb3rTm+J73/tevOY1r4mzzz572zvzu9/9bnzwgx+Mt73tbXHVVVfF6mrachdxzDHHxH/8j/8xnvnMZ8ZznvOcuMc97tH3Hf5v//Zv8Xd/93extLTUnuO6665bDzak/3b/hCc8IX7zN38zTjzxxPiRH/mRvsfv9YJUxxe/+MX4wAc+EB/+8Ifj2muvjW9+85tHhSx++Id/OO573/vG8ccf367r5JNPjgc+8IFDqyu5v+9974tzzz23fV8/73nPa7/pZbujc63++q//OtL/Tsdd73rX+OVf/uU4/fTTY//+/e21y9ux0eNXfuVX4n/+z/8Zd7vb3XbVSvYdcvDgwXjnO98ZP/ZjPxaXX355nHDCCVuOm6750pe+1P5MXHrppUP53kmfz1e+8pWxsLCwbX+jCvyknr/2ta+1+/3Qhz4Un/vc5+If//Ef12tLn499+/ZFWpdTTz01HvOYx7Tvu0EfR44caddwzjnntN23uw/+5V/+Jd785jfHH/3RH7VrT8dxxx0Xr3jFK+JpT3ta/PiP/3jf5V1//fXxV3/1V22DT37yk5H+d/Y5ywb7yZ/8ybjf/e7XNnjiE5/Y/uyl+2qUR+d32mWXXdb+bt1svWq1Wvzqr/5q+zvt3//7f7+jEsfhXh3W98NWINnn4dChQ+3v6fRzLP3M6DzSz4sHPehB7XstvYhicnIyNgms7Mh8q4vSul955ZXxB3/wB5FegJE+k+k+TbVsd82nP/3p+O///b+3fwb+wz/8Q/vU9Jl+8IMfHM9//vPjBS94wY5+xg+0uYjN/GRCBo08RuNZ3DFajD0uJSV7VrIaKpXK+sPIHtdlegIECBAgQGCPBFL4Nz1gdRwp+VPdo3JMS4AAAQL5EbBBKT9rpVICBAgQIECAAAECBAgQGB8Bz9PjsxYqIUCAAAECGwXGPvCTNtt+7GMfawcYUjij23HGGWfEeeedFz/xEz/R7dS48cYb48lPfnJ8/OMf73pu5wm9BhA+85nPxKMe9ai46aab+hr//e9/fztk0u+RbQD+3d/93fZG9c5ju8BP2iyfNg2/4Q1viLTJfrsjBUhSMOUlL3lJT5voU01p0/6ZZ54Z6b/TdztSeCuFK5LxII8sEPDa1772qM3wvc6RNva/7GUvixe/+MU93Vvdxt0YPrn11lvXL9ku8JM23F944YXxO7/zO+0g13ZH+gy8613viic96UlD33zerd9e/nxjSC27ptfP21ZzbAwIZOd1C9Ckjf2nnXZaexN9tyNt9E+Bk7vf/e7dTj3qz1OY5ulPf3pP3229DrzT7490P73nPe+Jl7/85X19RlJYIIUEfu/3fi9++qd/utcytzyvn/sgfY7+9E//NF74whdG+oxvdqSAS+qrl7VJ31cpPJF6+dSnPtV3L8kihSJT0CgFjoZ5pPs6BSjTz7vOgE8vcz71qU+NV7/61X3VuNf3aj/3RS8G3c5Jn4cU8Pn93//9o4J+3a5Lf55+XqQQX71eH3gY7p/+6Z/aPyM3/izbLvDT79+j0s+61PdOgnK9+PRyjjf89KJUnHMEfoqzlrvtZDoimtkgKanaarV2O6brCRAgQIAAgRwLpAf0mZmZzg6WI2Iqxy0pnQABAgRGI2CD0miczUKAAAECBAgQIECAAAECxRLwPF2s9dQNAQIECBRLYKwDP2lDcwrwvP3tb+9L/WEPe1j8+Z//edfN5//3//7feOMb39h+g8e3v/3t9ts+srfabDdhrwGEr371q+23dlx99dV3eEvGduP3u2F/qw3AnXNsFvhJm4DT25Ke/exnb7lZfqs6e9lE//Wvf70dBPjIRz7S1/qlTfNpQ3N628Bu35LQrcf0VoPsrUK93AP3vOc9473vfW/7jR47OVKgKu1X+K//9b/G3/zN32w6xFaBnxRMSwGUzrdb9VJD2hg+Pz+/a8te5ur3nMwjBc62Clj0+nnbOHcKCKTPXwpIbRZk2yrwk753fvu3f7v93dDPke6l9Hna8MtnNx0ivSEkhQHS264GffT7/dFLaKaXGlMYMIVPfuu3fqvvN0vt5D5I16T5Ujin25G+h9761rduW1f6vn7Ws54Vn/jEJ+4w3L3uda949KMf3X4zzs0339zef9ztc5ju6fRWtUG/ZSuFklLIKYUPN4acsreTpf+bfr51CwL1EuzYy3t1J/dFt3uh259v55uuTWGe9Ban73//+3d408/GsVPoMgUB//N//s+7ekNcFhBNP8ff8Y53bNrCVoGfb33rW/Ebv/Eb7b8T9XOkN8RdcsklO34bVD9zbXauwM9uBfN1vcBPvtZrmNXORUQjmyD9RWlxcXGY8xmbAAECBAgQGHOB9I866R+0Oo6liJgd87KVR4AAAQJ7L2CD0t6vgQoIECBAgAABAgQIECBAIH8Cnqfzt2YqJkCAAIHyCIxt4Cdtvk5vzfj0pz+9o9V4/OMfH5dddlnc7W536+v6Xt5isNMAQgrmXHDBBXHw4MFta+plw372Np+0qTwFSLodGwM/aSN1quNVr3pVt0u3/PPHPvax7bf3pE3wG4+PfvSj7TeX3HDDDTsaP21YT5vaTz311B1dny7aLhDw67/+6+23Gt3jHvc4avy0sfpv//Zv22GMrQIoO6ltq7dTbNbcxsBPWusUWkl7HDrfBNQrzE7q7XXsnZ6XQgQpiPSmN72p65uK+vm89RIQyGreLPCz2++d7T4TnVY7fftXL969fH9k42wWqkwBlRQmedGLXhQPfOAD24GVFB75whe+EK973eu2DBxkY/7ar/1a+80zm30vbKy/n89F532QPqfpuzQFano5ur3N6X/9r//V/nmztrZ21HC/+Iu/GBdffHH8wi/8wh0Cc+n7PL1NLX02tzpmZ2fjoosuGljoJ4U30huEOkOU6fOd1iu9RS2FzTqDEml9U2gjfXfs9A1Ie3GvDuv7odu9knzTfZ8+Q53H8ccf3w6XPfGJT2yHfbIjfTenN4GlN65tF6g55ZRT2nvWe3nLVOe8W72dbLM+Ngv8pJ9h6Wdo+pzt5Bj0/dtPDQI//Wjl/1yBn/yv4aA6SOmeejZYo9GIubmUAXIQIECAAAECZRVIDyXpHxg6jpT+WSirh74JECBAoGcBG5R6pnIiAQIECBAgQIAAAQIECBBYF/A87WYgQIAAAQLjKzCWgZ9rrrkmnvzkJ8d11123K7kUJkgbofs90qb/tHF/q/n7CSBsnDttVE9vdzn33HO3LGu7hNzKYQAAIABJREFUDfvf+9734n3ve1/8/u//ftc3THRO0Bn4SaGI3/zN32y/eWC3xx/+4R/Gy1/+8qM2maeg1TOe8YxN36rSz3xpk/Vf/dVfdX1T02Zjph7TW1pSQGHjkYJOaXP8dm8PSs4veclL2m8a2uy4733v234j1M/+7M9u2VLaDJ7CWOkNJFuFhza7uDPwk+pIex3f8pa39EN3h3N3Y7mriTsuTvf+VVdd1Q5J9BJSyy7t5fPWT0AgG3djCCS92eUpT3nKjkNq2bgpyHTgwIEdsd14443t7770NqeNR7fQSr8TpnBDevPIFVdcsX5p6j8FVH76p396y+G2exNOdtF2bwfpN6y42X2Qgoap9n4CcFt9r6a3MqWxbrrppqN67iW8lb0dKb0ZaKta0htZUkhnt0d6I1han87wRgokpTeOpWDWdsff//3ft8Mq6W12mx299LrxukHfq8P8fujFfrO/d6QwVXozVHpD1I/8yI9sO0y3cE16A9j/+B//Y9ufGdkEKVyXfra+853v7Pke7wz8JMs/+7M/a7+9b7O3m/Xikc5J/acgU7rvRn0I/IxafG/nE/jZW/9xmr0VEbWsoPSXxenp6XGqTy0ECBAgQIDAiAWmpqZieXm5c9b9EXFoxGWYjgABAgTyJ2CDUv7WTMUECBAgQIAAAQIECBAgsPcCnqf3fg1UQIAAAQIEthIYu8DPxk3N6e0S6bfjp42rD33oQ9ubbq+++ur2Wya6bYZNIYf//b//d9z73vfu+w545Stf2d5wu9nRSwBhuwm7vTFhu8DPV77ylXjkIx8Z3/jGN+Inf/In4053ulOksEO3je9Z4Cdt/j399NPbbxvIjrRpPAWjHvOYx7TfiJTeXJFqSCGTlZWVbe1+6qd+qh0Y+Jmf+Zn2eZttxL/f/e4X6a0fj3jEI+JHf/RH4+abb24HedIbfFKgZbsjvTkhBUT6PdK98dznPvcOl6V9g2kD84//+I93HTI5zMzMbBnWSY5vfOMbtwwOff/732/XkN6wcde73rX9dofvfOc7kd7asN2RBX42Cx2lDdjp/kv3QHrrSJojBVXe8573xD/+4z8OxbIrVI8n7NSjl89bMnj0ox8dt9xyS6QwVjrS52K7ozNAk/aPPOlJTzrqDS/pvk3BlVqt1n5bzbe//e32PbtZGKdzno2fiR552qcNOkSx1dzpPkyfyY997GPrp6TPWvreS9+53Y50D6fvjPQ52+rY6u0g6W1B6a0jH/zgB6Narba/c1L4qFswIbsP0htV0uc4vY0nfR7uda97ta/vdqT50ue580hBmEc96lF3uFcqlUr7e+0hD3lIt2GjW4hzNz+HssnTm+5S7Z1vTPtP/+k/tUMdvb41ZqvvxGyOft/mMuh7dZjfD90WcauwT79vmfva177W/h5Jf0fZ7Pi5n/u59s++9Cam7Y70M+OZz3xm+/5O32fpe63b93sW+LnPfe7T/p7aGEI77rjj2kHm9H125zvfuR1oTj830t+5tjtOPPHEOHToUE9v7Orm3M+fC/z0o5X/cwV+8r+Gg+pgNSIq2WDpIWRiYmJQYxuHAAECBAgQyKFA+keDDa/i3RcRO3uHaQ77VzIBAgQI7FjABqUd07mQAAECBAgQIECAAAECBEos4Hm6xIuvdQIECBAYe4GxCvykPV3ZGwzSpvP0Fpv0lpUUltjsSG+aeNrTnhZpM/RWR9rQmt420++R3lKTNqVvdvQSQNhuvuuvv7696XarNwhtF/hJm8vTWxrS5t4f+7Efa0+z2eb9jfOnwM/8/PxRYZ+nPvWp7TfgZGGdjdekwMkFF1wQKQiw3ZFCL2ecccYdwj5pLV/96lfHz//8z28aiknjp4DBwsLClsPvJDyR3oCRwktpM//GI216T+GxXo93vetdW76do5faUugkbdrOQmfp7Sbnn39+vOIVr9iyhBT4WVpaOmqtfuInfiIajUb7Xt7s85As0xqnz8xWxyCCB726bXXeTjx6+bylsEj6Prj//e+/Hljp9laTLPCT1iQLkKS6u923n/vc5yJ9drZ7A1n2mejXa9Ahis3mT3OkEGUKHmRHv2GPdN0///M/x8knn3zUG4I650sb9tP379Of/vQ7lJHWKu3bSUGqdKT1O++889pvw9rqSPdBGu/5z39+u/aHPexh7bedpTX/+te/3v68pO/OzY70Jq6PfvSjR+0bTgGTFFra7C1e6bs/hS5SQLGXI90L6RcPbxU82unPoTR3CpE8/vGPP+rtPMcee2x85CMfaffe65FCoqnGNN5mR1qvFCBK90YvxzDu1WF9P2zXz2a+6fzN3l7Xi8tW42XX9hLUSoG69PeEFAzK3iy0WSixs54s8JPO63z7VbrH08+bzfbMp79PfPjDH27/XNmwh2596HRfpLBcCj+O8hD4GaX23s8l8LP3azAOFaRkz/qvGUjJ29XVlP9xECBAgAABAmUVSOHfDb8tYS0iqmX10DcBAgQI9CVgg1JfXE4mQIAAAQIECBAgQIAAAQJtAc/TbgQCBAgQIDC+AmMT+Hn9618fF110UXtTc+dG7m50W72hIbuu343b2XUf+MAH2hv/Nzt6CSBsV/d2G6XTddsFfrYat9lsxhOf+MT22yY2O9JbclIQJm1uf8ADHhBvfetbI2083mRT7VGXp/FS6Ofss8/esqXk8apXvar9xpC0afie97xnvPvd747HPe5xXcdPYYtzzjmnHVbZ6uh3s/yFF17YDoptdvRru91G/mSXNkunPvs50kbu9Daaa6+9dtPLUkAihXOy8MOv//qvt31S6Ge7IwUYUt9vfvObtzztL/7iL7a8r/vpYZDnpv2cT3jCE7YM7u3m87bdvZACP29605vazmmd04b4t7/97T19Lj772c+2Q2VbbZLfac3DCFF0rtVmn+df+qVfig996ENxj3vco+9lTcGbFATY6g1jmwVttpokBYhS8OrKK6/c8ns3fcel76LN3pSSQkMpPPjbv/3bR9WTAnebvanl85//fPtNWZutYfaWrV5B0mcvhSbSG842O9Ln8r/9t//W63Dr5yWT9DMshXs6j/SGu+c85zl9jdf5ZqWtLuzn5+Ww79WsxmF+P2z2xrs0724+E+n6zd5012m+k4Bd+uym+yj9PWmzIwV+/uAP/iBe+tKXtu/p9Oa+FFh90IMe1PU+ST8XU4hxq8/xC17wgvjjP/7jrj/Pu07UxwkCP31gFeBUgZ8CLOIAWpiOiGY2TvrNCK1WawDDGoIAAQIECBDIq0D6h84Nr+ldjoipvPajbgIECBAYqYANSiPlNhkBAgQIECBAgAABAgQIFETA83RBFlIbBAgQIFBIgbEJ/GS6aRNzCixs9VafzVbh4MGD8fKXv3zTBUpvQki/8T57w0qvq5i3wE96M8JJJ50U6RdgbnakzbNpw3B6e8Pi4mLc/e5375Wi/SaP7Tbipw316W1DN910Uzz2sY+N9Bad+9znPj2P3y0Ac9ppp7XfeNPL0W3jfb+Bn3/9139tB6n++q//etPp+31jUBokrUO6z1Moaru1Sm+5Sn0/97nP7Xmj9Ve+8pV2iCG9zWOzI73pIb1JZdyOer2+6ZtWUp07Dc+kaz/1qU+1r09vQNrOeif3bQrRbfVGmnT/p32q/x975wJ31Zi3/+tNGWEocmiSRs5heCeH6lHOnRx6k9KB8k5FDkVhoqicGqfKRJTKkKKDGDQpUiolYmbMUIzTqIxyqPCm/hT/fS17ZT1rr/Nea++9nn3dn8/7GW/7Xvf9u7+/e9378PyudfH8CdOSFlHYhUphXV3sayFXCgXmzp3ruswwbkd0/KKzilPjmcX5fvGLXxjzHX/88Y79eA/cfffdYG0QhRtDhgxxFD14uXeFFfwwEMbN+J1aGCGNeT3PCcZ+6623Vhoyn/uB7kiTJk1yzZXpElO3bl3fbZv0XrUGkNT5MG3aNHTp0iVHKBtFUGWNl0Kiiy++2BAQurUoc3g5D3Ie832eAh2KHYN+juL7Jt9n6Grl1CjCpriVrlyFahL8FIp0acwjwU9p5KHYUfQHMNIMggc/v7CoiYAIiIAIiIAIlC8BPtGDVuWWxl8Ge5cvEa1cBERABEQgBAEVKIWApa4iIAIiIAIiIAIiIAIiIAIiIAIikCWg79PaCiIgAiIgAiJQugRKSvBDYQeLw2vWrBmK2BtvvIEWLVoYghN7o4vHokWL0Lhx41Bjpk3w4+caxMVfffXV+MMf/gAKScI2L6cUc6ywRcbWGLwK/SnGoDNNkOJlPw5hBT+M0atIns47Xu5Hbpy9xAG8platWpgxY0Zo9yC/wm2Kl+g+QYFWKTUv0V4+Aoc1a9YYQjg3ARQZRBEZ8rpXXnnFcGr67rvvclBGdX9KUkThtDdOOOEEQzyz++67R94OI0eONM4WtxZmDq99YI5PMY/XfEEX4jVXFMFP3O8Zbu9rYR3PrDz8clWqgp8kzofPPvvMcOl6++23K22ZBg0aGGK9evXqBd1Kjv28HKR4QRj3K3MCPwEj+w0dOtQQnoV9n6fYh+Inp0axHUWvhx9+eF5MwlwswU8YWunvK8FP+nMYxwqo7ullDsQ3rP79qQFSEwEREAEREAERKFcCtEa1Pf2H6p9R5cpD6xYBERABEQhFQAVKoXCpswiIgAiIgAiIgAiIgAiIgAiIgAgYBPR9WhtBBERABERABEqXQMkIfvh33DFjxoQuUiXaL774wnDxWLFihSPp2bNno02bNqGyEHfxtnXyJEQpfmNSjPPggw9G4svY/QqNr7rqKtx5552Rx/dyLgjj0uTHIYrgx0uMRLccuuaEbV4F7FHFPmYM48aNQ58+fRxDOvHEE8H74Ze//GXYkBPt7yVEyEfw4+d8FVXsE+TcobCKjlphWpKCHyeBUhyOT/PmzUPLli1zXFLMdVevXh0LFiwA955f89q7vJaOPc899xz23HNPv6F8X49b8ENBxCmnnAIKq+wt7H1Hh5hu3boZoj9rO+yww/DSSy+Fdqwzx/ASqbFPGCeXJPeqnV8S54Nb/vle+dBDDwV2VXPbaHRo6tu3r/G5xq1RnEOnsKDNS9zMMaKKfXjtypUrjXt0/fr1OeFQhL1w4ULj/itUk+CnUKRLYx4JfkojD8WOYgmAZmYQtOmjvaiaCIiACIiACIhA+RKoqKgwLNstrTUAd3/h8kWllYuACIiACOQSUIGSdoUIiIAIiIAIiIAIiIAIiIAIiIAIhCeg79PhmekKERABERABESgUgZIR/EQRYpiQNm3ahHbt2uHFF1905BZl7LQJflhk3rlzZ8O9xalFdaIxx/ITTkRhbI3Tq5A5jOsEx+zXr5/hFGVvO+64o1Es37Rp01D3V9zCAE6exJjmorwEGGFZhgKVR+ek7jevfRvV/ctc5pYtW9ChQwdDQBXXPZekiMJ+X0R1IbKv9c0330Tz5s3xzTffuO6AoOeP1z5gvE888URoEZVbUF73SVghBueI8wxzE+bkK0ahkOjyyy/H+PH0UchtDzzwgKtY0N47yb1qnyvu82HdunWGO9c777yTA2Hy5MmG2CqO5iewoovQ4sWLccABBwSaLs49Zp/QTzid73t8oAVaOknwE5ZYuvtL8JPu/MUV/QY6XJqDrVq1CvXr149rbI0jAiIgAiIgAiKQQgK1a9fGxo0brZHvD2B1CpeikEVABERABApPQAVKhWeuGUVABERABERABERABERABERABNJPQN+n059DrUAEREAERKDqEqgSgh+mp0ePHpg0aZJjpoIWm1svjrvA2Dp2Ei40STAoRMzmHF7uAnSjYVH00UcfHehO/Nvf/oZTTz3VXheAjh07YsqUKaFdiJIQ53g5GnXv3h2PPPJIoLU6dUqyKDxyUD4XJnW/UYTStm1b0H3F3vIV/CRxzyUlonAq5t93332xZMkS0EErn+YnBuTYXbt2BYUUDkX8lab22gdhXXL81kTWdGB64YUXKnWtW7cuFi1ahIMOOshviEqvx3nfuYkWx44di0suuSRUXPbO27ZtM4ShQ4YMwbvvvmu8fOihh4JuZeThlyNzvKT2qtPi4j4fpk6dii5duuRMFbeTjd97PQMIk9M1a9agSZMm+OSTT3Jiz1fM6RerBD953Xa62IeABD/aIlT2rDIx0Opywwbqf9REQAREQAREQATKlQDFvw0aNLAun8qf2uXKQ+sWAREQAREITUAFSqGR6QIREAEREAEREAEREAEREAEREAERgL5PaxOIgAiIgAiIQOkSkODHJTdxFxhbp0mqsDZu0VMhYjbniNuJhaIfFsYvX77cEPjQ1eLWW2/FLrvsEvpuTELw47W/8hX8eLGko8SyZcuw3377heaQ5AVJ3W9JixK89gYFFIMGDQqFLal4ndxsGjVqhIULF6JOnTqhYrR3pltKs2bN8OGHH7qOE1Ssk9Q+cAts/fr1uP766zFhwgT88MMPhlMR//uQQw4JzSQuwY+b00r16tWxYMECkGUptKT2qtPa4twXmzdvRvv27TF37tycqZI4H73OCAZAQSIFWDvttJNvWr3O9nwFP5zc6zMEY6QgrFBNDj+FIl0a80jwUxp5KGYUrQDMMQPghwoqktVEQAREQAREQATKl8CcOXPQpk0bK4ClACrKl4hWLgIiIAIiEJKACpRCAlN3ERABERABERABERABERABERABEQAk+NEuEAEREAEREIESJlBlBD9ujghkL4efaAys+zYpkZI5R9yCnzjvuaok+InD1SZOtuZYcRb0B923cbCIe28kJaLwEx0kkVPrmEHFCEntg6TXx/HjEvzQjeqUU07B1q1bK4Ud1uks6TUntVed4o5zX3i5ycUlgrOuwS2fZp8wTlvFFPxE+RyVzx6U4Ccfeum7VoKf9OUs7oj7AxhpDtqrVy+MHz8+7jk0ngiIgAiIgAiIQIoIjBo1CgMGDLBGPAFA7xQtQaGKgAiIgAgUl4AEP8Xlr9lFQAREQAREQAREQAREQAREQATSSUDfp9OZN0UtAiIgAiJQHgSqjODHq6A9SqFqnAXG9q2UlHhGDj/x3bQ//vgjWBh+1113YcqUKfj+++8dB4/qxlMsh584RC7xUf55pKTut6RFCWkQ/FA40rlzZ8NFpFitKgt+vvzyS0ycOBF//OMf8Z///McRcdD18+Jx48ahT58+OeOEGaMQeU763rKuIc7zgef5BRdc4IjopJNOwqxZs7DrrrvGhnDNmjVo0qQJPvnkE9cxZ8+ebX94tWNfCX5iS4sGKjECEvyUWEKKEA7VPb3MeUeOHIn+/akBUhMBERABERABEShXAr179zbsdy2N6p9R5cpD6xYBERABEQhNQAVKoZHpAhEQAREQAREQAREQAREQAREQARGQw4/2gAiIgAiIgAiUMIGyEPz07NnT/ndi35TEWWBsn0yCn1z8peLwE6R43xq9BD++t1KgDkndb0mLEtIg+Pnmm2/Qtm1b0GnE2urUqYOzzjoLNWrUCJSjfDrtscceuO6661CrVi3PYZLaB/nE7nQtBYBz5szB8OHDsWzZMt/hw4h1aGxAAZG9hRnDN6AYOiR9b1lDjHNfuPHlfEkIfjZt2oR27drhxRdfdKU+YsQI+8OrHftK8BPDxtUQJUlAgp+STEtBg1oCoJk5I99gW7VqVdAANJkIiIAIiIAIiEBpEaioqMDSpUutQbUGMLe0olQ0IiACIiACJUxAgp8STo5CEwEREAEREAEREAEREAEREAERKFkC+j5dsqlRYCIgAiIgAiJQWZhLV5OkWlIiFzPeuAvv4ywwtjNNioUcfqLtXu771157DcOGDTOK+K2tWrVq2HvvvbF27VrHwSX4icbcflVS91vSooS4z50k4nUTCSQhbsh3NyS1D/KNy7yeLO+++2488MAD2Lx5c6VheU58/vnncHofDSrW8RKHBB0jrrX6jZPEXnWbM6594SZ+M+dN6p7wEhlx7qCiZAl+/HalXk8rAQl+0pq5+OLeAGC7JHjVqlWoX79+fKNrJBEQAREQAREQgdQRqF27NjZu3GiNe//Md6fVqVuIAhYBERABESgWARUoFYu85hUBERABERABERABERABERABEUgzAX2fTnP2FLsIiIAIiEBVJ1AWDj9RRBlxFRg7bSAJfnKpFMPhhwX7M2bMwM0334wPPvigUlAHHnggbrjhBnTs2BH33Xef4U7i1KLsLY7jtb+ijmnGVwyW+R6USd1vSYsS0iD4efPNN9G8eXNQ7GBtjRo1wsKFC0Gnn1JpSe2DfNbnJQisWbMmLr30Ulx11VX47LPP0KJFC3z77bc50wUV63jt16Bj5LPWMNcmfW9ZY4lrX3idjZwvKcGP1znBeYOe+RL8hNmh6psmAhL8pClb8cdKZc8qc1haAW7YQP2PmgiIgAiIgAiIQLkSoPi3QYMG1uVT+VO7XHlo3SIgAiIgApEIqEApEjZdJAIiIAIiIAIiIAIiIAIiIAIiUOYE9H26zDeAli8CIiACIlDSBCT4cUlPXAXGTsNL8JNLpZAila+//hqjR4/G8OHDc1w6WrduDRZnH3XUUfiv//qpBDVuUQfHlOCn8h5I6n5LWpQQ995IIt433njDUYhSagISv/siKTGG2zv0tm3bMGvWLEPs984771TqRkHgrbfeig4dOqBGjRrGa26c+VpQ1l7nYL169bBs2TLst99+JfGhIom96rawuM4HN/GbOW9Se+zJJ5809opbCzqvBD8lsfUVRAIEJPhJAGqKhmwFYLu/ZrNmzbBkyZIUha9QRUAEREAEREAE4iZA6+02bdpYh10KoCLueTSeCIiACIhAlSagAqUqnV4tTgREQAREQAREQAREQAREQAREICEC+j6dEFgNKwIiIAIiIAIxEJDgxwViXAXGTsNL8JNLpRCCn02bNmHMmDEYNmxYJaFPtWrV0KdPH8PRp27dujnBxS3q4AQS/FTGnNT9lrQoIe69kUS8bkKUPfbYAy+//DIOP/zwGN5K4hkiqX0QJjoKfebPn49+/frlCH2aNGmCe+65B8cff/x2QaA5dtKCn5133hmLFi1C48aNwywnsb5J7FW3YOPaF1454txBhTdhoXrFH2ZeCX7Cklf/tBCQ4CctmUomzv4ARppD9+rVC+PHj09mJo0qAiIgAiIgAiKQCgKjRo3CgAEDrLFOANA7FcErSBEQAREQgVIhoAKlUsmE4hABERABERABERABERABERABEUgTAX2fTlO2FKsIiIAIiEC5EZDgxyXjcRUYOw0vwU8ulSQFPyzgnz59uiHqobuPtbVv395w+/FyzYhb1MH5JfipvAeSut+SFiXEvTeSiNdN5EAHq+effx6nn356ybzvJbUPgi5wxYoVuOiii7B8+fJKl9DR58EHH8Qpp5ySI/QxOyYt+OE8s2fPtj/oOOjSYu+XxF51CzKufeEn+AnqxBQW5rx589CyZUv8+KP9p5GfRmrbti1mzpyJnXbayXNoCX7Cklf/tBCQ4CctmUomTqp7eplDjxw5Ev37UwOkJgIiIAIiIAIiUK4EevfujQkTqPHZ3qj+GVWuPLRuERABERCBSARUoBQJmy4SAREQAREQAREQAREQAREQAREocwL6Pl3mG0DLFwEREAERKGkCEvy4pCeuAmOn4SX4yaWSlOBn7dq1uOyyy/DUU09VmrROnTp47LHHDLEDhQ9eLW5RB+eS4Kcy8aTut6RFCXHvjSTi9RI5jB07FpdccknJvEkltQ/8Fvj9998bzj2DBw8G/9vabrrpJlx77bWoWbOm5zCFEPyMGDHC/qBjv6Ul9noSe9Ut2Lj2hZ/gZ99998WSJUvQsGHDWLn5zdu9e3c88sgjvnNK8OOLSB1SSkCCn5QmLqawlwBoZo41Z84ctGrVKqahNYwIiIAIiIAIiEAaCVRUVGDp0qXW0FsDmJvGtShmERABERCBohFQgVLR0GtiERABERABERABERABERABERCBFBPQ9+kUJ0+hi4AIiIAIVHkCEvy4pDiuAmOn4SX4yaWShOCHLh0dOnTA6tWrK0147LHHGgIgL1cf6wVxizo4tgQ/lfdAUvdb0qKEuPdGEvF6iQ26du2KyZMn+4reCvVOmNQ+8Ip//fr14AOEn3zyyUrddt55Z8MZ7Mwzzwy0/DgEP998843h9vLyyy87zsnzbOrUqahevXqgmJLslMRedYs3rn3x5ptvonnz5iBnp0ZR18KFC3HcccfFis5P8HPbbbdh0KBBvnNK8OOLSB1SSkCCn5QmLqawNwCoZY61atUq1K9fP6ahNYwIiIAIiIAIiEAaCdSuXRsbN260hr4/gMq/7KVxYYpZBERABESgkARUoFRI2ppLBERABERABERABERABERABESgqhDQ9+mqkkmtQwREQAREoCoSkODHJatxFRg7DS/BTy6VuAU/8+bNQ8eOHe01AkaxN4v46eQQtMUt6uC8EvxUpp/U/Za0KCHuvZFEvCtXrsSJJ54IClvsrUGDBoajSb169YLeDon2S2ofuAVNB7BOnTph8eLFlbrUqlULM2bMMBzAgrY4BD9+7w2llK8k9qob67j2hdf7jDn3zJkzce655wZNe6B+foIfiu66devmO5YEP76I1CGlBCT4SWniYgibyp5V5jh8892wgfofNREQAREQAREQgXIlQPEvv/haGpU/tcuVh9YtAiIgAiIQmYAKlCKj04UiIAIiIAIiIAIiIAIiIAIiIAJlTEDfp8s4+Vq6CIiACIhAyROQ4MclRXEVGDsN71fU/cwzz+Dss88OvXl69OiBSZMmOV53++23Y+DAgaHHNC9IKmZz/DgFP6+99hpatWqVI/ZhHeHcuXNx/PHHh+IQt6iDk0vwUzkFSd1vSYsS4t4bScTrJ3J4/PHH0blz51D3RJjODz30EL788ktcddVVqFGjhuelSe0Dp0m/+uorwwHsxRdfzHmZeb322mtDOR/FIfhhIF7nOF8rO0URAAAgAElEQVR/+umncc4554RJQeC+PB/Hjh2L+++/H3Xr1vW8Lom96jZhXPvC732M89Nph447cTY6Np1yyinYunVrzrB0klq0aBEaN27sO6UEP76I1CGlBCT4SWniYgi7FYA55jjNmjUzVMhqIiACIiACIiAC5Utgzpw5aNOmjRXAUgAV5UtEKxcBERABEYhIQAVKEcHpMhEQAREQAREQAREQAREQAREQgbImoO/TZZ1+LV4EREAERKDECUjw45IgrwLdk046CbNmzcKuu+4aKb1+RccS/FTGGqYgmsIC1gYsX748JzdXXnklRo0aFaqIn4PELergmBL8VE5PXAX99qQnLUqIe28kEa/feUNx3FNPPYWaNWtGOs+8LjLnXr16NZYuXYp99tnHc46k9oF90h9//BFDhgzBrbfemhPPEUccgfnz52PvvfcOxSMuwc/w4cMxePBg17kpznr00UdRvXr1UPH5df7+++8NlxkKJoO4PiWxV91ijHNf9OrVCxMnTnTFcdpppxmiql122cUPWeDXveJv1KgRFi5ciDp16viOJ8GPLyJ1SCkBCX5SmrgYwu4PYKQ5Dg/o8ePHxzCshhABERABERABEUgrAf5oN2DAAGv4EwD0Tut6FLcIiIAIiEDRCKhAqWjoNbEIiIAIiIAIiIAIiIAIiIAIiECKCej7dIqTp9BFQAREQASqPAEJflxS7FW8LcFPLrSoIiVzpLgcfuhOcemll+YEyOL4BQsW4MQTTwx9U8ct6mAAEvxUTkOcBf3WkZMWJcS9N5KK10vkUK1aNfAhumeccUboe8PvAo7btm1bQ4Q3c+ZM7LTTTp6XJLUP7JO+/fbbOPnkk/HFF1/kxBPV4SUuwc9zzz1nMHNrYQSQfvmxvr548WKcfvrphrvc1KlTfQVFSe1Vp5jj3BdTpkzBBRdc4Ipm3333NQRPDRs2DIPPs++TTz5puEk5tb59+2L06NGB5pLgJxAmdUohAQl+Upi0mEKmuqeXOdbIkSPRvz81QGoiIAIiIAIiIALlSqB3796YMIEan+2N6p9R5cpD6xYBERABEYhMQAVKkdHpQhEQAREQAREQAREQAREQAREQgTImoO/TZZx8LV0EREAERKDkCUjw45IiCX4qg/FzCSkFwc9XX30FupW8+uqrOVll8XYQhxGn7RC3qINzSPBTmXScBf3WkZMWJcS9N5KK10/kcNxxx4FCkz333DO2N63NmzejU6dOhhva7bffjoEDB/qOndQ+sE88bNgw3HTTTY7xzJ492xAohW1xCX5WrlxpCBPXr1/vGkLPnj1BcWNcLj/WXHHcSy65xHf5Se1Vp4nj3BdB+E6ePNlwO4qruZ0T//Vf/wXut9atWweaSoKfQJjUKYUEJPhJYdJiCnkJgGbmWFQJ84O8mgiIgAiIgAiIQPkSqKioMH68szR+W5pbvkS0chEQAREQgYgEVKAUEZwuEwEREAEREAEREAEREAEREAERKGsC+j5d1unX4kVABERABEqcgAQ/LgnyKt7ORzzC6ZISz/To0QOTJk1yXFHQgnu3/ZpUzOZ8cTj8eBVy5+PKFLeog2uW4KfyTouzoN86ctKihLj3RlLxBhE58EG6Y8aMQY0aNWJ526KryXnnnWeM99JLL6Fp06a+4ya1D6wTb9myxXBbodDC3vJxz4lL8EPxTfv27TF3rntJU9yuTNOmTUOXLl2w++67g04/Rx55pG+uktqrThPHuS+2bt2KCy+80HAxcmvcH0FcjnwhZTu4OWydcMIJRp7JPUiT4CcIJfVJIwEJftKYtXhi3gCgljnUqlWrUL9+/XhG1igiIAIiIAIiIAKpJFC7dm1s3LjRGvv+AFancjEKWgREQAREoJgEVKBUTPqaWwREQAREQAREQAREQAREQAREIK0E9H06rZlT3CIgAiIgAuVAQIIflyy/+eabaN68Ob755pucHvXq1cOyZcuw3377RdojSYlnyl3wQ4eStm3bOuaEjhks8P/lL38ZOmdxizoYgAQ/ldMQZ0G/deSkRQlx742k4g0iIiE3rufaa68FnUfyaR9//DHOOOMMvPfeewgjtktqH1jXsm7dOjRr1gwffvhhzhJr1qyJhQsXgo5HYVtcgh/Oe99996Fv376eIRxxxBGYP38+9t5777ChVupvzRWNFZ566imQg19Laq86zRv3vqCJBN8rfvzR/lPFT7PXqlUrsPDJj9OmTZvQrl07vPjiizld7733XlxxxRV+Q2x/XYKfwKjUMWUE8nvHSdliFe52AlT2rDL/Px68GzZQ/6MmAiIgAiIgAiJQrgQo/m3QoIF1+VT+1C5XHlq3CIiACIhAXgRUoJQXPl0sAiIgAiIgAiIgAiIgAiIgAiJQpgT0fbpME69li4AIiIAIpIKABD8uafIqrM2nKJwFxtOnT0fXrl3xww8/OM7+zDPP4Oyzzw69gcpd8ONVFJ6PSCtuUQcTK8FP5e0dd0G/OXrSooS490aS8dKxhC4ufo1ruvrqq7HDDjv4dXV8/auvvjIcdEyBw6OPPooLLrgg0FhJ7QPr5F5nO/vNnDkT5557bqB4rZ3iFPx89NFHhuD0k08+8YwjX1cme64ef/xxdO7cOdDak9yr9gDi3hd+olvOf+WVV2LUqFF5i98oLKuoqMDatWsrLeuggw4yBFthzCwk+Am0NdUphQQk+Elh0mIIuRWAOeY4VOIuWbIkhmE1hAiIgAiIgAiIQFoJ8MkMbdq0sYa/FEBFWtejuEVABERABIpKQAVKRcWvyUVABERABERABERABERABERABFJKQN+nU5o4hS0CIiACIlAWBCT4cUkznX3oAPDyyy879hg7diwuueSSUJuEYp8xY8YYhcRuYh8OOGLECAwYMCDU2Owswc+zOOeccxy50bGEDj+tW7cOzXX48OEYPHiw43Xdu3fHI488EnpMCX4qI4u7oN8cPWlRQiEFP1xTVDEgr/3yyy+N2pnly5f77lfua7qP7Lbbbr59rR3Wr18PilCefPJJ45/plEPnrT333DPQOEntA+vkfoKfyy+/3Fh7WJcjcqWbEd2U7G3//fc3XOHq1q0biAPfK4YMGYJbb73Vt3/Pnj2NeIO48lgH+/e//42OHTvi9ddfN/75hBNOwNy5c7H77rv7zskOfqKZfPaqPYAk9gXja9++vet7cZ06dfDSSy+BTkr5NDeh3e23346BAweGGlqCn1C41DlFBCT4SVGyYgy1P4CR5ni9evXC+PHjYxxeQ4mACIiACIiACKSNAJ+4YPsxdAKA3mlbh+IVAREQAREoCQIqUCqJNCgIERABERABERABERABERABERCBlBHQ9+mUJUzhioAIiIAIlBUBCX5c0s2Ca7pSPPbYY449WNg9a9Ys7LrrroE2zPfff4/bbrsNN910k9GfxeScw6kNGjTI6Bu2lbvgZ968eWjZsqUrVxa3T5kyBTVq1AiEljljvcH111/vWhR+2mmn4emnn8Yuu+xSacyPP/4YX3/9NY466ijHuSiIoAuKU6P70+TJk0MLDsyxvIrCd955ZyxatAiNGzcOxKBQnZIo6GfsXsK9fJy6TC6FFvz4CQ2/+OILQ6R46KGH4vDDD89J37Rp0wyXH7ezx3oBRSp33XWXsU/93H443oIFC3DxxRfjgw8+2H7G0THm/PPPD7yNktoH1gDIiOf3ihUrHOOiKIf3CB1YgraFCxfiwgsvxOrVqx0v+eUvf4nFixfj6KOPrvQ6zxi6vLRqRZ+Dyu39999HixYtwPvZr1FY9fDDD6NRo0Z+XbFt2zbDZa5Pnz7GGcXG96MnnngilLORn+An371qXUgS+4LsuV/Jza1RTMV1VK9e3ZerUwfO0a1bN8yYMaPSy2GFcObFa9asQZMmTRydn/JxsTPHT/IzRFiADoI7aULCQkxRfyU3RcmKMVSqe3qZ440cORL9+1MDpCYCpU+AHyL5QYof7thoy8gPDEE+iJX+6tIfIT/svvrqq7jllltAt5Cwyvv0E4DxBAJ+AL355puNL2dhf7yqCgy0hnQS4NNDJkygxmd746OQRqVzNYpaBERABESgyARUoFTkBGh6ERABERABERABERABERABERCBVBLQ9+lUpk1Bi4AIiIAIlAmBggl+/Bxz8nUDiLvwnvln7dnVV1/tuhU457XXXusrzGCR7kUXXYQXX3wR1apVw7hx4zBp0qTtNUL2CcI6LfD6rVu3onPnzpg5c6ZjvFHcBKwD+RV355s/L5FKUGHGypUrceKJJ4IuI06N7Fno7ia0sV5jzZnXWcD56BzEgn6zUexz5pln4g9/+APOPvtsx8u99mu+9ThpFPx4CaCOPfZYPP/886hdu3boY9nPzSXffRv3ueN3H/Mef/TRRx0FCBTdsFb2gQceMJxJmjZtmsPLTYDgBXavvfbC//7v/xr3zSGHHIJatWoZ3TkWXWJeeOEF46w0hT7mWGEFdrzOS9jRsGFDLF26FPvss0/ofWC9YMuWLcZaeN+6NdYZ0Y3NTxzIWjqKooYOHeoZk9MZRn79+vUD4/nTn/7keD2FfxQSBW3sy/cs1pvaY6fDE/nSNcieK74/Pfjgg77rtcaR9F61zpXU+cCz+owzzsB7772X93uG0wCsAz799NPx3XffbX95xx13BMWprA0O29544w1DBPbtt9/mXBqHmFOCn7AZUf+4CEjwExfJdI2zBEAzM2QW5TupX9O1JEVbDgT4YYofJPlBztr4wYtfxN2+/JUDm2KvcdOmTYZQgE9O+fzzz7eHU06CHz594J577jG+EFptR/P9gaHYudX85UOgoqLC+NJvafTonls+BLRSERABERCBGAmoQClGmBpKBERABERABERABERABERABESgbAjo+3TZpFoLFQEREAERSCGBggl+/ArvR4wYgQED+OzGaK1Xr16YOHGi48VuLix+M3kV15rXXnHFFUZNyW677ZYzHAusWTTOAmvWBFFw8sc//hHdu3fHOeecA7pCuDVed+mll24XE3EsFvTXqVPH8RI/QU7fvn0xevRovyW7vu43fr6Cog8//BD82/7atWsdYwgizPCLkQOzKJqiHwpynBrrYu69917ccMMN2+u4KDTZsGGDY3+KH1jUfeSRRxqvU3R01llngeuhoKBNmzaO17HQn/M4NScRUZjE+bH0iivMPHH29RLO5FOj5ScCY13eueeeG3kpgwcPxvDhw2M9d7z2BvcvHWEoCrQ2ng2PPPII6EjCGkQvJys/kUNkGJYLDz74YEMI1KBBg1DDUQzJB6Y7tTgEDea4XvvN7EPhDEV7TqIfJ0cjunxRiOHmnsT7ne8XbKxH5Dop6GHObA8x3r58vm9cfvnlGD+ePgjhGoVaO+20k3ERz1V7Xao5WtRc8fqk92qQfOVzPnB8ngGdOnVydXHjGT937lwcf/zxoRLw1VdfGTW/5sP/rWsJIhR2mszLxS6oMNZtEX4CLq99GgpMwM5y+AkIqop0k+CniiQy5DL4yfonCTGAVatWoX79+iGHUHcRKCwBvrlTmEb3GKcW5akdhV1B1ZuNH7z5hY8f7vnB+ocffshZZL4fFkudmuloNGzYMOMLmFOT4KfUs6j4TAL88W3jxo1WIPsDcPbRFTYREAEREAER8CagAiXtEBEQARFINwH+UHgVgEsB1ARwXeZ/70j3khS9CEQmsGfmu3FPANcA2AvAJAA9Io/284X7ArglO1YNAO9mHvg5GMCTAOyfpWKYTkOUEAHlvoSSoVBEoAQJ6Pt0CSZFIYmACIiACIhAlkDBBD/Lly8H6wysDxq1ZiEfQQrHbN++vVGU69RYdL5kyRLUq1cvVOI5LguBZ82a5XkdC8Ip4KG4Y/fddzfEHjNmzMDrr7++/TpT7MPibRZ7UxTiJfjhhYz7sMMOw1//+lfjIbW8lkXjDoWwxpxegpm2bdsahc1mAXgoEIDv+Pnkj7F4FTLz9aCCovvuuw+Mxa+x2P6aa67Br3/9a6MrnUruv//+Sg/DpcCAIjLWG1B85dYOPPBA/P73vweFFHT7YGG9l0OInzBp3333NfYrHU2iND4knfl2Ex4EZRll7ijX+BWaV69eHQsWLDDcm8I2CsXatWvnetmgQYMMwV6UltS5Q7HOBRdc4BoSRX98aDPXxXNlxYoVhkCNaw3qHvLaa68Z9Yq2WpooGHKuiSqQ4H7lvUuxo1ujkw5r2fJtb731luGw4rf+4447DhSj8n95drq55Fx22WWGi1vr1q1dHcb4PkGhB8/1O++803DZCSK2YW0pRVx0iIu7Rc2VGUch9mqS5wPXwX3HPXfllVe6in54FvNzwOGHHx4oBcwZRchPPPFEpf5eIrIgA/sJ1Vjn2q1btyBD5fRZt24dTj75ZLzzzjuO1xe6TlSCn0hpTO1FEvykNnWRA+cf7FeZV/PNyE1ZH3kGXSgCCRB48803jQ+QtC52arR8pdL36KOPTmB2DWklwC/cf/nLX3D99de7fngx+1dVwc/XX3+NsWPH4u67767kaOS0Uwr9QU67VQSiEKD41/bEECp/wvs8R5lc14iACIiACFRFAipQqopZ1ZpEQASqOgEKDujyeSOA42yLleCnqmdf67MT2AEAH//J+4H3hbXFIfjhIzv55JiDHdAPBHCXRD9VdlMq91U2tVqYCMRGQN+nY0OpgURABERABEQgdgIFEfywoLZ///6Gu41bY0EtC5pNAUaYlbKu5vTTT8d3333netmjjz7qWUTvdmGQsf1iZVE+hSM9evQwxDp+gg+n8ShoolMQC47thbDkSxEHxQtuLagQwOn6IOPnkz/W67BImSIpt8aC++eeew577slnmLi3NWvW4IwzzvCt+/HL2THHHINp06bhkEMOwbPPPmsIuoI2OkpRXEXxl1MLsqfoGnPdddc5iru84oiTZdD15tsviJMWxRQPPvigo9uK2/xBWOSzb4PkMcq589FHHxm1hJ988klotBT+3HzzzYH2DQWJFCl+8cUXoedxu4BnHR20KFAJ295++21DcOAVT74CFTMmikgoLmKNXD7NFAWef/75hotOkyZNDJOCIC3MWjg2xad2t5gg87j14fw8c/neGbUVYq8mdT5Y1xxE9EMXP7po0bVnhx34M7tzo3i0Y8eOlQS/7EmxGh3BnByjgvCn2Iz3K8XTbo3nBt+v3N57vOahWOjCCy907ZLPZ4gg67P3keAnCrX0XiPBT3pzFzXyVgDmmBc3a9bMULqriUCpE5Dgp/gZ+n//7/8ZT2ugyMXtSTL2KKua4Ic/eNx4442YNGmSq1rdzkCCn+LvXUXgT4BPrrFZZC/NFB9V+F+pHiIgAiIgAiLgSEAFStoYIiACIpAeAqZ7CZ1FdnMJW4Kf9ORTkeZHYBcAvbJOO3TzcWr5Cn6qA3gUQGeX8b8F0ALAG/ktRVeXIAHlvgSTopBEoAQJ6Pt0CSZFIYmACIiACIhAlkDigh8+eJTiBT6Z3q/Rzebxxx83Horr5GLjdD2LX1lcvnr1as/hWdw8depUtGzZMvDYHJCFwHRtGTiQz7II31gQzgL4M888c/vFQQU/e+21l+FC07NnT1ehy7Zt2/Dwww/j4osv9q33qF+/viFEoXgmaGMdDYVaLFT+4YcfPC+Lkj8WMQ8YMMCoV/FrFNKMHz8eBxxwgGdXrpHF8X7xug1Ctw46cOyyC39SAVauXGm4y6xfv94vREOowXzTpcep/eMf/zDcqOjI5NUonKDAhUIXr+Jy6xh0jmKevIR1Zv9zzz3XcInZe++9fdeUZIf3338f//M//wOKPfzakCFDDBFUzZo0b/du3LcUwVH84teYs8ceewz77befX1fjdZ4Jr776qrHH/M4d3v8spKdgLGgegwgknQKluwzPuDDF/tzb3Aturh6BgGQ7UchAx5fzzjsv1BnLM2z+/PnGOefHk1OR6bhx40CRTVTxBMehIxfFge+9916YZW7vaxUF8h+3bNlivBfNnj3bd7woYhueP3QOe/JJGqnn1+hKRvcZriGflvReTep8cFoz10KxTJcuXfDtt/wp27mRGcW1rJvke7Qp4uXZTgEZRX7WZhWFBf1cY5+Zn6PoMsdzyq917drVONspUArSeP/RHYyuYl7r5lj8DMH3txNOOCHUPR4kDnsfCX6iUEvvNRL8pDd3USPvn/nj/UjzYlqi8QO+mgiUOgFa+NEik18EnBrfIGk5HObDeKmvudTi4wc2WibyAzc/eB911FHGf9s/gFnjrmqCH9oy8ocRfimmrS+fZMAvnF5PHZDgp9R2suJxIjBq1Cjjx0FLmwCgt2iJgAiIgAiIQEQCKlCKCE6XiUAJE9gVwCwAJ8Uco1vhfGMAi/g3qZjn43BRxCt1My4fywDsn2c8fLzls3mOEcflXu4lTuNHYRZHnBpDBApBgH8jORwAq5EuAFDNZ9J8BT+siOB5Us9jnqutv+EXAoLmKAgB5b4gmDWJCKSegL5Ppz6FWoAIiIAIiEAVJhC74IdFz/fee6/xdPtly5YFdjuwMqbQgk4JdN9g3QwLwdnMsVmg/dlnn2HRokXYsGFDqPTUrl0bv/3tb42xKbywPUDScSw6hVx//fUYMWJEqLkogGFxNl15rM1P8ENBDsUKrMtwEgnQLYh1Riwwfuutt0ChR5hmZXDwwQcbThc77bSTMQTdCfh39o0bN2Lp0qWGMCWscIb5O/LII/Gb3/ymUv44/t///nfcf//94MN5+TDvDz74IEzoRt9f/epXhgCHwh8KQFg8b22sA6ITA/dNmNhZIE3BAsVZ1mJjike4V1i/5dUoJqNgbY899tjezbrehQsXGiKDMI2ChkaNGqFx48bYddddDacs0wXLHJsF2xS+UTQTZr2Mg4X/FRUVBkPr2GFiDNPXjJn1ci+//DL+85//hLncEHiYPHh/mXvXejZwz/Js4H0bprF4nw+Zpwgq7nPH7Uxzi498WMNG17MgjSKbCRMmRKov5PnB843ndtTGfcS9H1RMSLeup556yjjD/vrXv4bOFeOkKO6II44w5mTezPeJMGug4Omss87yFeDZx6QQk2Iyu/jsvvvuM/akV6tTp44hsGjatGmYUI2+3NP33HOPIewLu7/Nybp3727kOqggxC/IOPdqUueD3xqsr/Oh6f369TP2Z76N7xujR48OLCY05+P7Lz8DUORFMwF+ngp7trO2lZ+jWHNs/axjHZtnJT+nRfkM0aJFC+OsDPo5KixLCX7CEkt3fwl+0p2/KNFT3cOnFBpt5MiRxodQNRFIA4HXXnvNEP3wDdXawlg3pmGdaYqRX/75ZAjaITu1qib44Xr5wdD6Q5GfFaQEP2na0eUbK59uwR81LI3qn1HlS0QrFwEREAERyJOACpTyBKjLRaAECfCv2Pzry7EZ5+gmeQpf+Ff1eQA+A8Cnekx0WO+vAfAHqwYATgfw0yMiozX+tZLiIfNRkPzrw3Mhh+Jfwil6ofCnGYCGAUQB5hR8nCcfu7gcAP8S+PeQc8fZnRwvA3AtADf3Eqf5JPiJMwsaq1QI1Mi67AxlzUaIoPIV/AQRNOY7R4jlqGsBCSj3BYStqUQgxQT0fTrFyVPoIiACIiACVZ5A7IIfPzFLWKIsTqZ4gy3usVlQG9S5h3UVfLI9nXT4tH2vRlEC601Y+O3kRuK0DvbjE/yvuuoq4yn6Xq1Hjx6BHHGCsLbXfrzxxhtgIa/fk/6DjM0+1vzx/6eDAt1O4mh+tTsU2FAEEERUxKJlCpHcnHncaru4Dq98x7leOkVQyELxT9ws7WPHkR+nMeLkYd27cZ8NSZ479nvCjTWL/fv06YMZM2a4poN77+6778bll18e2EHIbbB3333XEP6EETpQNMKzjg/nD+K8ZM5NxzeK9eJqQZk6zbd27VrQ1SvIuilsouCSe8+p+YlfogpA7HNRlDJ06FDD3S2oEITiDzoj8UHoUZ1mkt6rSZ0PYfcZ3+955g8bNgxz5swJdTmFaHTLoQvQoYceGupas/Onn35qiHW8HtQeZmDrZ50kxw4Tk19fCX78CFWt1yX4qVr5DLKaJdnCBKMvD1oKKNREIC0EVqxYYXxIX7x4sREy7UJp88enEqgVh4DXjxh+PxoUJ+L4Z/V68oAEP/Hz1ojxE+CTaPjUIUtrDcD7sTvxh6ERRUAEREAEqg4BFShVnVxqJSLgRmDPzAvDAFwRAhGFN30AsOpgW4jr6EZzKoAHQhblc4qbAdyece7YHGK+IF3NmChWcqsqoNDnBgCjMwKbcI8ODRJBtD77AHgpGzNFV19mXZv8xA4S/ETjratKm0D1zJnyKIBOAF4H8CaA4wAc4xN2vmIcOvvwN3oKGt2aHH5Ke+9EjU65j0pO14lAeRHQ9+nyyrdWKwIiIAIikC4CsQt+0rX88NHySfgsDGc9hdWZgq45xx9/vCEwadu2Lejo4das4gQWkN9www3o2LGj5zXhI9UVJEAXDNYRjhkzxnCUMZ0MKJSg0xO5d+rUyVdkxbH+9a9/GQ8g53gssqe7AQu76fZRty6fqaQmAvESoPDgn//8J4YPH45Zs2YZ+9d0tqHwjw/BjcupxYycopXnn38ef/7zn416G4oOTFEJ56Y7Gs+4Ll26GOIz3ktpb+RMtx+6sVB0YnWe4hlN16+uXbvi2GOP9RVWMUe33HKLIa7hw9/Jh+5fN954o/EeEafYhnPNnj0b06ZNM3JFMYfZ+J50yCGHhDrj8sljMfZqPvEGvdZ6P9ANZ/Xq1ZXclciZdaSnnnqqcV/Qfc50zAs6h/rlEpDgp7x2hQQ/5ZVvrpb+rNv9OflBw+9pB+WHSCsWAREIQ8BL0Vwugh/+2HHKKadg69atOegk+Amzm9S3WAT4xcrmnrY/gNXFikfzioAIiIAIpJ6ACpRSn0ItQAQCEeDviiyUfyyg282lAMYGGtm50+4AaEt5XsAxZmXji1vsY53++KxQfvtvbdkXKfYhm1U29vwAACAASURBVJkBYy1kN1ZQfAvAPKspXqJtr9djAiX4KWSGNFchCeyYvRcoSGTjuUYHrDs8gshX8EOhEc/Cni5z8P5sAeCNQoLQXAUhoNwXBLMmEYHUE9D36dSnUAsQAREQARGowgQk+KnCydXSREAEREAEREAERCBtBCT4SVvG8otXgp/8+KXtaj5xdJUZdK1atbBhA/U/aiIgAiIQncA333xjKK8perG3chH8eLkcVWXBz7p163DyySfjoosuCmzfHX2n6cqkCFD826BBpQcLbwRQO6n5NK4IiIAIiEBZEFCBUlmkWYsUAYOAX/GyiWktgAoAH+bJbe9MIfx8AEcEGOcCAFMC9MunC39bnZx5aGVX2yCDss5C9vMwn7mSvLZh1nFkX5dJJPhJkr7GLjUCfi4s+Qp+uF5+CX8hc0Yd7LD4gQDusojySo2P4smPgHKfHz9dLQLlQEDfp8shy1qjCIiACIhAWglI8JPWzCluERABERABERABEaiCBCT4qYJJ9ViSBD/lle9WAOaYS27WrBmWLFlSXgS0WhEQgdgJWC2U7YNL8ANUZcHP1KlTDevZ22+/XYKf2O+swg1IG+02bdpYJ1yaLcYsXBCaSQREQAREoKoRUIFSVcuo1iMC3gSOBLDY6ijt0P2TzG9STQCsiQHmuQCeyDpxeA13DoBnY5jPb4jRAPpaOr0N4FQAn/ldWEKv7wqAjkgnucQkwU8JJUuhJE5gp6w7V1uXmeIQ/HBoCuxuAdADQA0A7wIYDOBJiX0Sz3HQCQ7Ivr/d6+P6FHQ8s59yH5aY+otAeRHQ9+nyyrdWKwIiIAIikC4CEvykK1+KVgREQAREQAREQASqNAEJfqp0enMWJ8FPeeW7P4CR5pJ79eqF8ePHlxcBrVYERCB2AhL8AJ9++imaNGkCOqXYW1UV/GzevBnt27fH3LlzJfiJ/a4q7ICjRo3CgAEDrJNOANC7sFFoNhEQAREQgSpGQAVKVSyhWo4I+BDwK47n5VsBnAIg1xo2PN6aAKYDOMvn0j4AxoUfPtQVTg4/FP/cF2qU4nd2cyoyI5Pgp/g5UgSFJfBIxpGsu8uUcQl+CrsizRaFwBUAKPbRGRiFnq4RARGISkDfp6OS03UiIAIiIAIikDwBCX6SZ6wZREAEREAEREAEREAEAhKQ4CcgqCrSTYKfKpLIgMuguqeX2XfkyJHo358aIDUREAERiE5Agp/yFPzQFaZt27b48ccfJfiJfvuUxJW9e/fGhAnU+GxvVP+MKongFIQIiIAIiEBaCahAKa2ZU9wiEJ1AZwCP+1weZ8F0awCzfVx+WKTdL/qSAl1ZG8DzGXecY7O96WTUPOPY8VGgq0urk5fAIc7cldaqFY0IOBOQ4Ec7Y3cAcwGcIMGPNoMIiECBCej7dIGBazoREAEREAERCEFAgp8QsNRVBERABERABERABEQgWQIS/CTLt9RGl+Cn1DKSbDxLMkUIzcwpWKzdqlWrZGfU6CIgAlWegAQ/5Sf4obtPp06dMGvWLGN/33777Rg4cGCV3+tVdYEVFRVYunSpdXksnmRRi5oIiIAIiIAIRCWgAqWo5HSdCKSXQD0A/N2pgccSKNDpkCmc3hLDMq2F2G7DLcy6AP1fDPO5DdEYwCIAO2c7jAFAhx/7OZhgCLENLcFPbCg1UBUgMAjAbS7rkMNPFUhwgCVYhaUSPQYApi4iIAKxEdD36dhQaiAREAEREAERiJ2ABD+xI9WAIiACIiACIiACIiACUQlI8BOVXDqvk+AnnXmLGvUGALXMi1etWoX69etHHUvXiYAIiIBBQIKf8hP8TJs2DV26dDHcfdgk+En3YVC7dm1s3LjRuoj9AaxO96oUvQiIgAiIQJEJqECpyAnQ9CJQBAL8jZGOOpd7zL0ewIkAVsYU37CMsGZoAedzmuoSAGOzL/DsawtgTkzrK/Qwo7NiJad5Vexe6GxovmIT4FNNbncJQoKfYmcn+flrApieFY1yNp2ByTPXDCIgAj8T0Pdp7QYREAEREAERKF0CEvyUbm4UmQiIgAiIgAiIgAiUHQEJfsor5RL8lE++qexZZS63Vq1a2LCB+h81ERABEciPgAQ/5SX4+fjjj3HGGWfgvffe275xJPjJ7x4q5tUU/zZoUOkh7FT+1C5mTJpbBERABESgShBQgVKVSKMWIQKhCZyecZZ+HoDX740XAJgSemTnC+zuOk69+gAYF9N89mF2AjAzK/LhaysAnATgi4TmS3pYL4GDit2Tpq/xS42ABD+llpHCxnNGVrxZLTutzsDC8tdsIlDuBPR9utx3gNYvAiIgAiJQygQk+Cnl7Cg2ERABERABERABESgzAhL8lFfCJfgpn3y3sj5htFmzZliyZEn5rF4rFQERSIyABD/lI/j5/vvv0a1bN8yYMaPSfpLgJ7HbK/GB58yZgzZt2ljnWQqgIvGJNYEIiIAIiEBVJ6ACpaqeYa1PBJwJUDhOwc+xHoBmA+iQcUvYEgPEXTNzzcqKbNyGi3M++xyHA3gZwB7ZF+hw1C+GdRVrCAl+ikVe85YiAQl+SjErhYlpTwDPATjOMp0EP4Vhr1lEQAR+IqDv09oJIiACIiACIlC6BCT4Kd3cKDIREAEREAEREAERKDsCEvyUV8ol+CmffPcHMNJcbq9evTB+/PjyWb1WKgIikBgBCX7KQ/Czbds23HnnnRg0aFDOXpLgJ7HbK/GBR40ahQEDBljnmQCgd+ITawIREAEREIGqTkAFSlU9w1qfCLgTGJYpUhzqAYiOks0BvBUTxCsAUGjj1tYDOBHAypjmsw5jnZvnXsvMXPMSmKdQQ0rwUyjSmicNBCT4SUOW4o+Rfy+7GcANtqEl+ImftUYUARFwJ6Dv09odIiACIiACIlC6BCT4Kd3cKDIREAEREAEREAERKDsCEvyUV8ol+CmffFPd08tc7siRI9G/PzVAaiIgAiKQHwEJfqq+4OfHH3/EXXfdhYEDWe+S2yT4ye8eKubVvXv3xoQJ1Phsb1T/jCpmTJpbBERABESgShBQgVKVSKMWIQKRCDQGsAjAzh5X9wVwX6TRcy86EsBiALUKNJ85TU0ATwGgozbbiqzT0BcxrasYw0jwUwzqmrNUCUjwU6qZSTYuOtBNz4h+qtmmkeAnWe4aXQREoDIBfZ/WjhABERABERCB0iUgwU/p5kaRiYAIiIAIiIAIiEDZEZDgp7xSLsFP+eR7CYBm5nLnzJmDVq3MmoTygaCVioAIxE9Agp+qLfj5/vvvcdttt+Gmm25y3TwS/MR/XxVqxIqKCixdutQ6XWsAcws1v+YRAREQARGosgRUoFRlU6uFiYAvAbsQxukCft5sD2Cz72j+HXYCMBNAW4+ucc5nTmMXNg0HMNg/3JLuIcFPSadHwRWYgAQ/BQZeAtMdn/09xElAKsFPCSRIIYhAGRHQ9+kySraWKgIiIAIikDoCEvykLmUKWAREQAREQAREQASqLgEJfqpubp1WJsFP+eR7g/Vpp6tWrUL9+vXLZ/UBV8rC9jfeeAPTp0/H/Pnz8f7772PTpk3br65duzb2339/nHrqqejUqRMaN26MGjVqBBw9fLdt27bh1VdfxS233AKKtDj3smXLULdu3ZzBPvroI9x999147LHHsHHjRlSrVg2tW7c2ivSPPfbY8JMD2LJlC1566SU89dRTWLhwIT788EOQkdnI45BDDkHHjh3RoUMHNGjQAA5vIpHm9rto9erVuOeee/DAAw9g8+bNiENwwFxPnToV119/PT7//HPfMZmf119/HX/605/w7LPP4j//+Y8RNvfEb3/7W9A5g2x22203v+VEep3z/+tf/zJinjt3Lnhff/rpp5XG2mWXXbDffvvhpJNOwllnnYUWLVpg9913jzSf20VVTfCzbt06zJo1C48//jj+8Y9/GHvBbOR55JFHokuXLujcuTP22Wcf4yVyb9KkiZEDeyN7jrfrrrvmxd1+PnG/WWPj4NYzqm3btjjxxBOx006sf4vWvv76a/Tt2xeTJk3yHCCO+89pAjMXvL/++te/Yu3atZXOIJ5zPA95xrVp08YQshbyHIpGtbSu4p7he4al7Q9gdWlFqWhEQAREQARSSEAFSilMmkIWgRgJXAHgXo/xvgXQAsAbMc3ZDcDkAs7HqaxigO8AnJxx+3klpvUUaxgJfopFXvOWIgEJfkoxK8nFdDiAWQAaukwhwU9y7DWyCIhALgF9n9auEAEREAEREIHSJSDBT+nmRpGJgAiIgAiIgAiIQNkRkOCnvFIuwU955JvKnu1V6LVq1cKGDdT/qJkEWKxPsYwpHglKhsXmffr0wQ033OAowgk6jr3fl19+iYkTJxoxWQv6nQQ/FAGMGjXKEKn88MMPjlNynAEDBgQW45DHrbfeirFjx7qO6TTRYYcdZohkKCzZYYcdoi7f9Tq7AMraMarg4Mcff8TKlStxxx13YPLkyZXW6zYmr1mwYAEuv/xyvPPOO57rrFmzJu6//35ceOGFsTGhMGnChAmG64pd8BEEOoVgI0aMQKNGjYJ09+1TFQQ/zOnixYtxzTXXYPny5b5rNjtQ0DVy5Egjt0kJfnge3Hnnnbj33nsNcVuYxjPqoosuMoR/FH4FbeYev/jii/HBBx8Evcyz3zPPPIOzzz7bdyze5xQYXnfddaFyYQ584IEHYvjw4YYIMYlzyHcBKepAgRoFUpZG5U/tFC1BoYqACIiACJQuARUolW5uFJkIFIIAC6dfBrCHx2S0EB0WUzAs0Kaz9b4Fmo9P0aBr0AnZ+V7NiH1oo/1VTOsp1jAS/BSLvOYtRQIS/JRiVpKJ6RgAzwDwejqaBD/JsNeoIiACzgT0fVo7QwREQAREQARKl4AEP6WbG0UmAiIgAiIgAiIgAmVHQIKf8kq5BD/lkW8WHcwxl9qsWTMsWcI6CDUKJwYPHmwU0tvFMqZzBP93/fr1lZx+nMjRBeMPf/gD6AASpZnCE4qH6Kjj1OyCHxb/c16Kg7wa10CHoDPOOMOzH8VDdM0hE6uTzzHHHINhw4bhtNNOM1xK+NqKFSsM0cijjz6aM2bTpk0Np6Ff//rXUVDkXOMmgLJ2DCv4Ye5nzJhhCJvcBA1OYwZ1PLEvggKE3//+93kLECiEoHiIDkfWxhzT5eToo482/pnONHREsebRHhOdowYOHJi3S1XaBT9r1qxBv379HO87iiHo0POLX/zCcLhatGhRDtM6deoYoh/eu3E6/PBMmDZtGnr27Ilvv+UDsH9udJGiW1PDhg1BgQxFSm+//barQI/9KRLj3vFz4fr3v/+N888/H6+99los9685SBDBDx18LrnkErCvvVlz8dlnnxm58BKv8ryiiG/ffb1q/mJdYuoG4/sCnZEsbSmAitQtRAGLgAiIgAiUIgEVKJViVhSTCBSOQHUA/LGgs8eUcYpkmmYcdl4CsGOR5otTvMQl0KaVjkHtAZyUdZyw2kvzKT7/AvAkgD8DeA+A/dyNku18BD97AvgfAL0zhfO/pflxNgDaZr8FYAaA6Sl3E6XQi85UZ2XzsrfDAxOYm88ALMy6hSxKUAjG3/UprmPeLgCwJvP7bxOaELskn/0PzuSgJ4AOmXv0QEs/xv1XAA8D4I+SP9udR9lJztekLd5CCn74Y3JHADdk88L9w332f/HhrzQSn9J0SMZljU9lOTd7xuxl6cEnSvHhYfyNgGfM8wnuY05brHuLe5IMHgewsw/rpAQ/hc49l0m7cv6RgGc2z4y6AKpZ1k+r8w+z7zHPZt9vtiW0F81h7efDlgBOgF5nGp9eNDWztnEpf99JGLuGL2EC+j5dwslRaCIgAiIgAmVPQIKfst8CAiACIiACIiACIiACpUNAgp/SyUUhIpHgpxCUiz9HfwAjzTB69eqF8ePHFz+qIkdAV5dzzz03x6Glffv2hhsG3U+s7hCm6ISuKhR9ODU63Dz55JM4/HD+vT1YCyI8MUeyCn4o5KDDTNBc0uXjoYceci32/+qrr8C98cQTT1QK3E8U8sorr+Ccc87BF198EWzBtl6/+tWvDLecQw7h35l/bl5uPk4TBRX8UCjDvkHci+xjuu2ZIAunIGf69OmG60iURvHHI488Yog/7OI0irHoTGMXm3GPcM7LLrvMdc9yD1HkVb0667GitTQLfubPn2+IW+z7l85dQ4YMyXHuItO//OUvBu+gzjcUDM2aNcsQywVtnIdnDc8ia6Nwh05k3bt3zxFq8SyheJFxuwm96AZ21VVXeYbxz3/+E926dcPGjTR7+blt2bLF1VGKe2+PPbwe3g3j/Dn99NNd5+b9RXcwCqusjcIdnnMHHHBApX/nPcFYeW65uTL95je/MfIVxt0oaI6qQj/uB7q/WdqEbIFeVVie1iACIiACIlBcAipQKi5/zS4CpUCAYh8WUbu1rRlRxClZJ6B8470NwCCfQZKaj09noAjkjXwXkeF1KIA/ZIU+YYZjYTPXPxNAPkXZUQQ/u2XEPeR/RcCAXwDAL6UrAvYvdjf+dn58Jgi6UbWOGAwfwsTr+VSNOIRZdoGAGRYFGm6CH1o8U8xzXIA1UOwxJis+cf4BNMAgli5pi9cMvRCCHzrK8H64FEBNC7OkBD/MRS8AgzM5tgp8gmSUQrDrAbwbpHOAPsW+t3h23ZsRtnQPEGvQLpMA9AjYudC5p8iLZ9jQgOeAdRm0GyerOwF8GXB9Qbu5nQ9+76080/gENJ55fo2C0z4A1vt11OsiUEIE9H26hJKhUERABERABETARkCCH20JERABERABERABERCBkiEgwU/JpKIggUjwUxDMRZ+E6h7+Mc9odKLo358aoPJtLADv1KlTJdeM+vXrY+bMmTjuOO+/ffs5vNSqVcsoMKeTklejgOj666833HnsAg6360zBDx0r7rrrLsOdJWjzEh1Q7EMhyosvvlhpuDvuuAPXXnutryMInUBatWqVIxAIGpvd+ePPf/5zKEEF5/ET/Lzxxhu49NJLXYUBTrFax1y6dCnOPPPMyGvk+AcddBAoMOFeC9u4N7lnrXuFb9gUQvzud7/zzJGbkIIxUIhERymKtqK2tAp+KM7r3LlzJXEM7186P3kJU8iJ4porrrgCDz/MehnvFlbwQyGL0/298847G7lq2bKl54Tz5s1Dx44dHfcq18c9+N///d9+Yee8znuIrkJ2t6Eg95/fZB9//LHhQPbee3ww9c+NYiyekV7OacwFBVp083FqfI1CqHxEbX7xp/X13r17G85Plkb1z6i0rkdxi4AIiIAIlBQBFSiVVDoUjAgUhUC9jIMA7aUbeMzOAuJ+eUZXO+s+cWyAcZKYL47CfNqS3h9B6GNf8vKs0wvdf6K0MIIf/qZ8ZsYxZkrmp0YWzodpFJRQOMDvHt+HubDAfflUi7FZ5xX71HTAmZd182EhPX9MPMLmkmG/hj8gUBgV1T2HPybxB12OYXV8MudxEvxQRHJzxinmmgjs+GSf8zOCtvkRruUlaYvXvsykBD/MHYUXN3oIL+I4V6zr4R7tlN3P9vuV9yNdofi/dBfzEwLdnek7JOMsRRFI1FbMe4tPPOL5Q/5O91HUNfE6P8FPMXLPs5ri2gdtrl7mOunuRScpOvzYnX7sLHhe04WK76X55D/I+eAm+KFAiMLYviET9Xb2PevjkNepuwgUi4C+TxeLvOYVAREQAREQAX8CEvz4M1IPERABERABERABERCBAhGQ4KdAoEtkGgl+SiQRCYfBAovt6pM5c+YY4oxybU7F8AcffDBeeOEFNGjgVYfyMzE39w2zB4vq586di+OP50NAnduGDRtw9tlnY8cdd0Tz5s2NgvZJkybh7bf59yfnZgp+Vq1ahVNPPdUovOe/HXvssXjuueewebP739oo6Jk6dWpO0bubUxBjevbZZ7H77rsH2iojRowwRDpR2uzZs9GmTZvtlzJOutJQAHDCCSfg73//uxG7m2sJL/QT/Lz11lto3bq1wYp5WbdunSHWcHNrso5pF/tQJHPeeecZ/8exmEM6B1FwQOcgrziHDh0KOvKEaW6CKoo6pkyZkuP04jQ2xS2Ml2ISe+N5QCFJzZrWh4kGjzCNgh8nAVWQ+9ZKJajLVljBj1NsnPeGG27AzTff7CvAY1+K9a677jrHJNLViQIYhw98nklPSvDjJjisW7cuFi1aZAjl/BrvP56J77//fk5X5nXx4sU48sgj/YYpu9crKirA883SWHQ0t+xAaMEiIAIiIAJJEFCBUhJUNaYIpIsAf3NkUfDlHmG/A+DkjLvFujyWRhvR5wEE+Y0ziflYdHxfHvGfCmBaZow6ljH+DmB4VmhBNwWujUX4bTP/TRvY/T3mY5E0C/v/EiGmoIIfigeu5lfPCHNYL6HFNB9Q9FWe4yRxOa27Z2UK+BvaBl8NoGc2N3Y3JRaicz9QYOMmJOCTdmj9HHTNQQQCZoh2wQ/joWDpgjwAUQTSFcD0gO5EaYvXC03cgh+KKfjDqd3NxymGOAU/FBTyCSmnWSZiXrk37gJAAYT1cxv3DR3aRnqI+XjmdonomFLse4v227y3T8rjvnC71E3wU6zcM5d05bnMFvDnWdETz2DrWcT3Gv5x5NqsIw5FQE7t9awQ8t8hGYY5H5wEP7/OCCvp1hNE4OsUWtjzN+Ty1F0EYiWg79Ox4tRgIiACIiACIhArAQl+YsWpwURABERABERABERABPIhIMFPPvTSd22QP4anb1WK2E6AT2qrZf4jxSJRHEaqAlYWg9Oh4tNP+eDCnxrFGxRBUVwSpvkV+4cVEXFujnnxxRe7uoZQ3EP3IDq6LF++HD179jQK9ynUoHCFBf4PPPCA4zIef/xxw83E3tyEOm793RjRsYiiHcZlbyy4b9eunSGMsbcDDjgA/fr183Tw4DUs2KfrynfffecYgp/gx+kip/1g7ccxTznllO3uRTVq1DAEF3379nWNl2O2bds2x6nEHLdRo0ZYuHAh6tSx1vK47zyKuOjsM2sW/xZduVFg1K1bt0DblgIzOsO8/jr/Jlu50TmGworGjRsHGsveKW2CHycBFc+B6dOnG05XYZrXvjfHCSP4+eyzzwzhil34R3eaBQsW4MQTTwwU3ocffgiKOdauXZvTn8LGJUuWoF49PnA7eEtK8EORHN237M1NpOgW8eDBgzF8OGvicluU8yE4mfT2rF27tt0JioWDLGBTEwEREAEREIF8CahAKV+Cul4EqgYBCspne4hxeFZQxDIn4nKDiIqsQ+c7H8cabXEW2AigOYC3IsTP2HtkXFAmWlxhWODcOysAsotJzCkotqGIii4bbqISujDwB6AnQ8YVRPDDOemuQMFPHI25Z6xBBTBxzOk3xjEAnsk61Fj70pKWPx76OUTwoUsUXG3/LdY24a1Zh5TcJ7L83DGMQMC8yir4YZ7GZPeT33r9Xqc4hCKymR4d0xav35r5ehyCH97nfBoUn/zD8zBoi0vw47SXKSikc5OfExifvsLz+2CXoKOIJ0rh3vLKQZAzMGgOi517Cr0o1ON7lLVRkHh7AIceP3ENHcBoF/9KACBRzge74Kdp9lwO9oO6e1AU3Y0IELO6iECxCej7dLEzoPlFQAREQAREwJ2ABD/aHSIgAiIgAiIgAiIgAiVDQIKfkklFQQKR4KcgmIs6SX0A/IOv0Si8YOF/OTaKEs4991zDycfaKJphwTkL6sO2jz/+2BAKvfce/+af28466yxDRBDGOeXll182RCZbt27NGZCCn3POOQf33XcfTjvtNNAJxOrAQ/cWzkfRkNW55pZbbsHAgQNznGDcBC/77ruvIQho2ND+IFNvQoyLYhh74xvLE088YfCP2rxEJRwzSkE/eTHeMWNYA5HbevfujZdeesnIb9OmTfHYY4/h17/m3zu9m5c4Kaxww0tk8cwzzxguUUEbhVUUiDk17qWo+UmT4MfNTaZPnz4GmyjngJd7ElmHEfwwpxTH2VtYUdaWLVsM8RLds+yN5xFFZ8cdd1zQrWP0S0Lw47V3unfvjkceeSRwjHRvo6jNycWqa9euhgNXWFejwJOnsCPFvzZXOxYr1k7hUhSyCIiACIhAaRJQgVJp5kVRiUChCbAwl4XrjTwmfjjzu9XvArqH2IfZJ+MQ9BKAw7IvfACATwmhg4Rbi3M+fuHiUyO2hATL32MpoHjMIvb5EMBZmUL8lQHHorMRnQ7cRCX8fE9779cCjsdufsXudIqg80O+zj72kMZnRUwUKhW77QnguYxgx/6FOaxYjK46j7osJohQjAKRoRkudOLg/qIrid/3NVPwwyd/xJ0nv/2UtniD7LM4BD/8sZn7gKK2TVlHnD0yzjp0XvFqcQh+6ILCvWwVSCzICBTPC+HM47WPGX+Ye7dU7i0v7n5nYJizr5i5dxP7cH10dfISG1r57J55f53qIVbzOxfMsSjW4Xs1nwRmPoWNIiCvZhX8OIko/5MVC9O2moLRvbPvq37OTZ9kRVAfBTkE1EcEikhA36eLCF9Ti4AIiIAIiIAPAQl+tEVEQAREQAREQAREQARKhoAEPyWTioIEIsFPQTAXdRL+cX/7k1KbNWtmCDnKsTm5SNBxhoIOijmitmnTpqFLly6OReYck447FBMEbXQfatKkCViM7dR4SB900EGGcMlWrL29O52CXnnlFaxfv95wbXFzdBo2bBhuuummnGkoJnr66ad9XXfsF3q5ipxwwgmYO3duJYFSUCZmvx49emDSpEmOl0UR/HCgcePG+ebnkksuwahRowILt+jK0759e2O9To2uSgMGDAi0fK/4wgp+pkyZggsu4N/qc1tUfhwpLYIfCkG4zkGDBlUCULduXcPhiPdVlEYRUatWrfDqq686Xh5G8OMmygor+GEgXo43YfcOx0tC8LNy5UrDtYhnlb2FFfx4nT9hchBlD6TxGjrb0ZXN0lgkUZHGtShmERABERCBkiSgAqWSTIuC8TlKngAAIABJREFUEoGiEDCFAG6T0y2Fn0NZhBu22R2E+AMHXQecn3Tx0+j5FPva5+OPPePCBp11RXjKIvYJWjRtn4ouHY97OCgtznyV41NCgrrn+BW7v591jKhmCWQegMkA+H3i/7LClFMBkA3dPIK2UnFdcGNAu+SWAII+RYninOcBUHTh1LhXeW+4NYo0+F76ZbaDk0jMfq0p+Dky+1uwmSc69DyR/T8KwCiK4wOiKFb734wT0F4Bk+Tl6JK2eIMsOQ7BD+ehsIE5WJedlC5dv8+IH5wtin/qlK/gp0HmXOUTr6zuPBQVngbg30EWn+1Da2j+IYHjOTXuUQqIgriJlcq95bV8vzMwjOCnWLmnSIduXMy1tVHsenHm58Kwwkq38cyx+RQ0OvXx/cGt0XGMT9Di3jPn93OQMgU/vF/4A7spbqX72vVZcayTcOk3APj+6vUUMz6t7L4Q94G6ikAxCOj7dDGoa04REAEREAERCEZAgp9gnNRLBERABERABERABESgAAQk+CkA5BKaQoKfEkpGQqH0BzDSHLtXr14YP54P3yuvtnr1apx66qmgo421xVEE7uc8QxHB/PnzXUU39kysW7cOFGaxeN2p8ZB+/PHHcf75rOuI3r744gvDeWTFihU5g4QttDcH8HIVYdx0G2ndmvUx0drw4cMNEYNTiypYefbZZw3XJLc2dOhQY84aNfi3yeDNS6hDV6kJEyYEGuyOO+7Adddd59g3rGjDyz2KTkejR48OFJO9U1oEP3/729+Mc2DjRtZS/dwuv/xyw90nH/cXL3FNmHPGTdQWRfDjJfCiAJJCtjAtCcGP15hhzyG619Hh5/XXWYdVuTVq1MhwNapTx/pg2zCrr3p9KWK0CQ95KPWueivVikRABERABIpEQAVKRQKvaUWgBAlYn+zvFl6XrItAmPD5m+ZDmQLii7IXUcRwMoBvMoXOFLq4Od+wexzz0UWFQiXnH2/cV+JUiH9hVjQTZv3sWzMrwKEzkFvjDwpBi9S9it3/kl2vyZXF0hSsmIIUp/np7MQi8yD2shRqMX9vh4UQY3+7Y5R16CgCjNsy4prKTxz5ecQo7lDc8xSzXe6yZgp+OgKgVa7pevVAxiGIe+Brl2u4h64EwFitQi43rJcCGBuQedritS8rLsGPEy4/QViU/WbO4ybQiHLO7JQVj1DQ4dYoLqGDUa5V/c9XlPq9ZUYat+Cn0LnnPefk7kVXnRY+ohyv2/p4m+jG3tdLDOg17hUeAl0Kfnje0OmM4p3V2fd7ulT5ORT9d2a98z0+B+RzfwU8/tRNBPImoO/TeSPUACIgAiIgAiKQGAEJfhJDq4FFQAREQAREQAREQATCEpDgJyyxdPeX4Cfd+QsSPdU9vcyOI0eORP/+1ACVV3MTTdx22205bh9RyEydOtVw+XFrFI3QTSdI8xMQnXXWWZg+fXpgtxm3Ob3EH/lw8RI+5CMq4Tq8xC9JCH4uuugiPPjgg6HFPozVi2+HDh3APVO9enXfLRGn4CdOcYU18DQIfrZu3Wo4OU2cOLESc+ZgwYIFhstMPm3evHmG2IQuQvZWLMGPl5gtyv1S6oKfNOzDfPZY3Nf27t3bLjyk7diouOfReCIgAiIgAmVLQAVKZZt6LVwEcgjsmnE5mQXgJA82UwGwGN2rYNx++QFZYQ8dKNjMAl6OwQL0fAvU7fPZnS6CFLnbx+CPABRsWG2g8y08trsO2ed8JyukMd1FvLaoV7G7eR2Lrpkrxh2kUVBCMUmQHyP5hZ1swuyDIDEE7cMfBlhM7vRjTZQ8nZvdi07zh3UMMsegYxMdLpwa3atoPcx56SjTMyv+8SuO51hnZsVjO/vA4pOU6ODEfRCkpS1e65qSFPxwHj50gzlyalH2G8fh33puztxDN9gGjToeh6GArLtHsk1nKYpK3Foa7i3GXgjBT1K557gnZIUu9vv41syZMCSAUMYtf9xXFA56uVJFmYNiUO5Nvk84NZ5dnJuCIlrWU2gbtHm5C0YV7AadW/1EIA4C+j4dB0WNIQIiIAIiIALJEJDgJxmuGlUEREAEREAEREAERCACAQl+IkBL8SUS/KQ4eQFDXwKgmdl3zpw5aNWqVcBLq0Y3OuacfPLJeOcd1jj83HjYPf/88zj99NPzXqjbHObAhx12GF566SXssw8faOjdvIrWd9xxR1BY0Lx5c79hfF/3cqCJIgYwJ/RyFTnttNPw9NNPY5dddvGNz6lDEoIfL2FOPhzo0FRRUYG1a3P/FhlGAEIXn3bt2uXgiOL4Us6Cn1deecU4B777jg99/rnF5fyycuVKQzS0fv36nFyFybfbHm/QoAGWLFmCevXMWjb/WygNgp9PPvnEuE8+/vjjnAWFvf8k+PHfE9Ye5L506VLrP7FQcG64UdRbBERABERABFwJqEBJm0MERMBKwOsp/uwXpfiWjhKPWybpC4CuM2zdfBxz+MWNBegrQ6TJPl8UlyAnt6Mo41jD5g9N/GBPBwS3FnQOP8EPRSp0kPl3CG7sugOA3/sUi7Mf7Xj5g9dbIcePq7uXOCWKYKJxRhyzCICTiCaISMJpXX4F8ryGYp+uWQFPELGPOU+H7DV+Tj/We82Pfdrita4nacGP1/hR9htjd9tzQc8Ap3zy4SAjPBIdZC+n4d7iEgsl+Eki926Ob3TKobvPG343q8/rXi5NvDTKPPsBWAbA68fOyVkh6KaQ8Xu5C/JcbJn5HDAv5JjqLgKFJKDv04WkrblEQAREQAREIBwBCX7C8VJvERABERABERABERCBBAlI8JMg3BIcWoKfEkxKzCFtAFDLHHPVqlWoX79+zFOU9nBu7jt77LGH4cJy+OGHx7KAfv364d57+aBW50ahyznnnOM7V6GK1r2ceMIW2lsX9dxzz6FtW+cH6TZs2NAoMA8ifHIClYRIKQnXEsb+6aefokmTJuA9Z29hBCBffvkl2rRpg+XLl1capmPHjqC4qkaNGr57yuxQroIfuu7QXWrMmDE5rLp27YrJkyfD4cNPYK5x5vv9999HixYtjP1jbTfccANuvvnmUHGmQfDD3AwZMgS33soHgf7c6tati0WLFuGggw4KnIdCnZ2BAyrxjrVr18bGjayn2972D/GU5hJfncITAREQAREoAQIqUCqBJCgEESghAkdm3Xi2/z7lEBudXcYFjJkOLHQFokCBzS7gsbv/OA0bRrTA+R4FQNEPG51UKEz5KGC87GYfg/8WRehkn3KnGB2NvIrQ6XxzXpZ1iGVv78ofL/ilvLfPxTdlXg9mkR0lCu9r4hYlUITFBzHt6zAt91CTjCv7mpDL8BIRcSiKfTp5OAt5Tce/E9D19UqfmOgixKdJfRUg9rTFa11S0oIfLyFNFMEP77EpWVGedR1hXL6cUuolnGD/IG5Vabi3uJZCCX7izj1jp7PXE1lHHGseo+wlt1vbT7wb1q2vblbww9+jnFpUsQ/HqpN1D2rkMjY/PzwZ4AxTFxEoFgF9ny4Wec0rAiIgAiIgAv4EJPjxZ6QeIiACIiACIiACIiACBSIgwU+BQJfINBL8lEgiEgqDyp7taoNatWphwwbqf8qnbd26FRdeeCEo+rG3/fffH8uWLQMLy+Nobk4s5tgXXXQRHnroId+C/UIVrffo0QOTJk1yXHo+gh8vUUm+zOMWMHDxSQl+vvnmG0P4RFGZvYUR/PBaugRRUDZjxgxUq1bNEK/cdtttoZ2SylXwE6eLjNtZEZfAi+P/61//Au9Pnk81a9bELbfcYuQ/jLiL48R9vyR1r3z//fcYPXo0brzxRmzevNkQyj3yyCM45JBDQh3NhTo7QwVVop0pRKRrlKVR+VO7RMNVWCIgAiIgAukkoAKldOZNUYtAUgTsAh2neeg22T5TcL05QBB2IcXMrBhna/Za/t75UMaJ5iKPscLMZxcQPZz5ve13AMK4p/BpM/yBYA9LTLOzoqUtAdbs1WVCRrzf06MDLVUrskIlr3GSLnanm8MLGbHWYR5BhBGT5Ikt53KnHJmdwhay8zqvYvYobhgc00tAE9XZxwoiSI5onXxyRvTzSoAEpC1e65KSFvzELYJxE+ZEOa+sHPzEepdmRG1jffZCGu4tLiHpM9DEFHfu6e7zVFaIZ0/FcACDA9yrQbr4iWnDnA1JnZHmOvzEsNcBuCPIotVHBIpEQN+niwRe04qACIiACIhAAAIS/ASApC4iIAIiIAIiIAIiIAKFISDBT2E4l8osEvyUSiaSiYNPW5xjDt2sWTMsWcIHS5ZP8yr0Dyu68KP24YcfoqKiwhBnOLVjjz0Wzz//POiq4NUKVbTuJfjp2bMnJkxgvUj4JsHPT8y88hj33vPLEl2CHn74YTzwwAP44IMPHLt3797dEFlEaYXas1Fi4zVeYjy+dvbZ/Dt7fi1OwU9+kQCrV68G3bAefPBBfP75547DRRH1JSX4yXe9FAzNmTPHEA3NmzfPcbh8xYb5xlhq15MXncMsbWm2ALDUQlU8IiACIiAC6SWgAqX05k6Ri0BSBOiO87jH4BSh0zXnrQABXGIrMO+SdfyxXtoaAAU1br99hhFcdANApwGzteNXzQBxWrvYY+ZrcRViexWpcx6KqE4CUNk6OHcBhSh2vyDrluSG75vsPngzJN84ulOYRutuuk1ZG4vYT8+6VIWZp9CCHz70ia5BlS2Dw0T8U18/Fw/2CVos7yX4KcV4rbTSJvgZDYDOZfYWxj3NbbfskBUn3pw5xw/Ndno3KyShS4qf+DEN9xaXVYgzkPPELfjxcmGK08kmiJiWZ2i/gMfOL7Pv0yc69A/zHu02HX/o7u7yYtAzLOBS1E0EYieg79OxI9WAIiACIiACIhAbAQl+YkOpgURABERABERABERABPIlIMFPvgTTdb0EP+nKV9ho+wMYaV7Uq1cvjB8/PuwYqe7P4u+WLVvixx9z/+4Yt+jCy9GFEPfYYw/D7eXww/lQQ/dWKPHEHXfcgeuu49+2cluHDh0MV6Tq1fn32HDNSxTQsGFDLF26FPvss0+4QbO943Ys4bBJiRiKLfjZtm0bXn31VcMdhsX9fq0qC37ojnPvvfx7c+XG/b1gwQKceKLT35X9iFV+vdiCH1P0wnwvX+5XwwVUBcEPhU333HOPIWSjM5BXk+CnMp1Ro0ZhwIAB1n+kwrN3uF2v3iIgAiIgAiLgSUAFStogIiACdgJ+zgDsH6QA1+5k8ElWIPKRbUL+8PCSj5vMTZlrhvmkyu5O9E7W3WRdiBS7OQ3EUYjPMPjhfoRPPEGKvgtR7B4kLxQFTQnBN86u3F+/zxb+87/fBnA5gIURJkmr4CfIvWp31XLDUwjBT5zxWteRJsFPnewebWRLBF3PTsm6i0XYwrFeUur3FhdbiDOQ88Qp+OHf9/ijJ88pewsq9gyT6HMAPO1xwYqswPSLAIPuCmBWtr+9exyCH6980vWIols1EShVAvo+XaqZUVwiIAIiIAIiYHvggVMdkiCJgAiIgAiIgAiIgAiIQKEISPBTKNKlMY8EP6WRh6SioLqnlzn4yJEj0b8/NUDl07jmq6++2nHBcQt+OImXaw4PVzr8nH46Hwrq3gol+JkyZQouuIA1FLktqBuR07VeAprTTjsNTz/9NHbZZZdIm1CCH39sdPOZOHEi7r777hx3l7333tv4N6cfnqqq4MdLiLfzzjtj0aJFaNyY9Sf5tWIJfrxEL/Xq1QNdzpxaWgU/XsKm3XbbDVu3bsW337ImoHKT4Kcyj969e9td3FggOCq/u0BXi4AIiIAIiEAlAipQ0oYQARGwEwjiDEBRxVk0zfXAd2TWaaVWts/DAH7n4jDh5nhhDv8qALpjf+UxH5/a8jKf45LtMybrouHnaGEdsh4AWm43KOK2CCKmKlSx+20ABnmwiMv5qIi4janTKvjxEhCYTIMW9RdC8BNnvNY9kybBD59kswCA/clNxXTMSvL+S+LeYryFOgPjFPy4ib24nvUAuDdWxpiMhtn3s31dxgwjMium4GcS/5QTIxcNJQJxE9D36biJajwREAEREAERiI+AHH7iY6mRREAEREAEREAEREAE8iQgwU+eAFN2uQQ/KUtYyHBZTNDMvIYuH61asY6hfJqXACcJwY+Xaw6pP/PMMzj7bP5Nz70VSvDjJcwJ6kbktAovV6W+ffti9GjW20RrEvy4c3v33XcxfPhwTJ48GT/88MP2jjVr1sSll16Kq666Cp999hlatGjhKIioqoKfNWvWoEmTJo7Cl7QKfijYeu211zBs2LAc96a99toL11xzDXr27Gm4aZ1zDh+8mdvSJvj5+uuvMXbsWEchW+vWrXHjjTfiiCOOQLt27bBwYe6DlyX4qbwHKioqjP1haa0BzI12MusqERABERABEXAkoAIlbQwREAEnAvzcORuA2++R32Xdc17xwHdF1s2AXXjWtAXgZmvrVgRvDh+kMDnMfG5h+8VRiN1SSoIfPgnneY998BgAPqEmjKiqEAyDzsGn3HTMOlYd6nJRVPeKQghoGLKfi8daABUAPvSBkrZ4rctJk+DnEgBjHXKxKnM+NgHwadDNW+L9kry3uPQ0Cn683l+SyP8vs+/jXnbpfPrayAB7SYKfAJDUpWwJ6Pt02aZeCxcBERABEUgBAQl+UpAkhSgCIiACIiACIiAC5UJAgp9yyfRP65Tgp2rnewMA84mnWLVqFerXr1+1V2xZ3ZYtW9ChQwfMns1aktyWhODHyzWHEVCM0a1bN88cFErws3nzZrRv3x5z5zrXeAeJ1WkhbgyCOhx5wZHgpzIdCj/++c9/GgKPF154odKLBx54IIYMGYKOHTuCoh82L5FXVRX8eK05bYKfbdu2GWIWupb9/e9/r5Tv4447DkOHDgXFLzvssIPxWtz3ixfLKAKiIG9GdKzi2H/84x9Bdx+zmUI27v26dflgV6BQZ2eQuEu9T+3atbFx40ZrmPsDWF3qcSs+ERABERCBVBFQgVKq0qVgRaBgBPbJCHpeAnCYx4w3ZV4b5vK6vTj4naxAaJ1L/92zwvYTPOa7N+OC0M/ldX6ZfirrAsQuQV1N7MOdC2Cmwxz8Iv/vAtHnOp7zmatQxe77AVgGgM5HTi2I01OBsAWehl/Euc8GZ9ZGYVs1nytLXfDj5+IRNP5CCX7iiteatjQJfiZkvtP3dNhzSQg+At8UMXUs1L3FcAt1Bsbp8EPH5hEurJPKv9t+M8OYCKBXgPxL8BMAkrqULQF9ny7b1GvhIiACIiACKSAgwU8KkqQQRUAEREAEREAERKBcCEjwUy6Z/mmdEvxU3XxT2cM/6hitVq1a2LCB+p/yaV7F36SQhODHq8CecwYpii9k0frUqVPRpUsXx01BN6innnpqu1gk6M7p168f7r2X9TKVWxy84xYwMMKkRAxeeYyDxYoVKwzXHrvQ55hjjsGIESOM/W0KP8xMlKPgx2vPpEXwQ2HX4sWLceWVV+YIfc444wzD9eaoo46C/QNc3PdLUveK09lCR59bbrklR+iz22674eabb0avXr2wyy58sOvPrZBnZ9DzsBT7UfzboEEDa2hU/tQuxVgVkwiIgAiIQKoJqEAp1elT8CKQKIHbAAzymOF1AC0BOP2I1TQrGNoxe72XWMecguKhoR7zeYmGjgSw2PIwneFZQUdYQG5F5HRReTbsYAn2L1Sxu1eRN5f3cta56ZsE1xrX0LsB6JN5BsU1APayDfoZgDou4p+gghl7nIUS0ARx8aC7lp+ILG3xWnmnRfDDH0eezpxVpzls6qQEH3HdP17jFPreYiyFOgPjEvzwb3uTAXR1AZlU/r1ERgzlRQDtAGzy2SgS/BTiTtIcaSWg79NpzZziFgEREAERKAcCEvyUQ5a1RhEQAREQAREQARFICQEJflKSqJjClOAnJpAlOEwrAHPMuJo1a4YlS5aUYJjJheQn+GnYsCGWLl2KffbhA2bjafPmzUPLli3BAn2n9swzz+Dss/k3PfdWyKL1r776yoiHYgJ723HHHcH1NG/ePDCcdevW4eSTT8Y777Be5udWrVo1zJkzBxQn5NPiFjAwlqREDEkJfjZt2oTrr78+R1RVp04djBs3Du3atcsR+pjMJfipvPvSIPhZu3YtLrvsMkN8Z22HHXYYJk6ciKZNm+YIfcx+cd8vSd0r1nXx7Jw+fTouvvhiUPRjbQMHDsSgQYNA0Y9TK+TZmc85Vuxr6epGJyhLWwqgothxaX4REAEREIEqR0AFSlUupVqQCMRGwC7asQ/M84OCn3kOM1rFO1sBnJIVh3gF5yU44HWcj8KF7b+hWQazFn8Hnc8pFjc3BApFxsVGNv+BClXszkgfAdDdJeSkitTzJ/TzCIdmhWsX2AQ9P2QL8O8A8FVmL/P7Fh1V7a3UBT9+OeLrQQRrhRL8xBWvNU9pEfx4iSbScC/Z741i3VuMo1BnYFyCHz/xZFL594qfHIO6tEnwE+e7ksaqagT0fbqqZVTrEQEREAERqEoEJPipStnUWkRABERABERABEQg5QQk+El5AkOGL8FPSGAp6t4fwEgzXrohjB8/PkXh5x+qn+CnXr16WLZsGfbbb7/8J/v/7J0L3FVj3v6vP/EvGR3kECoaXirvzPydFSnSSWkqUip5VerVgTLUCDEjQoehIipvKVNKNWhSkc5J6R0McqaDV5EOmtRL8d/XstdjPXuv495r7Wevva/785nPzPTc675/9/d3r3s/az+/a13JEdwK4tkl3wQ/jGnt2rWgm8+uXTR5KN1atWplFN9XqFDBF6Np06aha9euaX3pTDJ69GhHYYKvwfna2xdfxJVXsp4gvflxT7K7LioRQxSCn3Xr1hmOTJ988kmppVx33XWGAMhJCGF2luAnfQfMnz8fLVq08LsFHft9+eWXuOCCC0D3lNSWiaMThS9///vf0blz5zThy7333ovbbrvN874M+36J6l4xee3YsQO9e/fGrFmzSiGkuOnZZ5/Fb37zG9c8SfDjbxvzLB44kC9jLWksPuzp72r1EgEREAEREAHfBFSg5BuVOopA0RGoBGBhwhnkfJeVjwPQLynGMbulXvc6AL7shqIKt8YvNPgGBfZ1apMTLtk3pMyXWojsdz67OZzELYMBUBiSLy1Xxe5cr5vTU1RF6tly5vfo5yUcn/6SEIhdkDLY18k18fnKdLWoDmBNjAU/dOJinpxavgl+wojXuta4CH7c9tkXyb26JdvNH/H1+XBvcYm5OgPDEvzwLWYUFdZ2yE9UZ+m5SVGP0x8M/M4rwU/EN5aGjzUBPU/HOn0KXgREQAREoMAJSPBT4AnW8kRABERABERABEQgTgQk+IlTtrKPVYKf7Bnm6whU9/Qwgxs1ahQGDKAGqHjagQMH0LFjR8yePdt20RSxLFu2DOeey79RhdPcCuL9uomURdE6GXXo0AE//sgXkZZuDz74oCEusPlwKNXx888/x2WXXYZPP/201L936dIF48ePR8WKFbOGHLaAgQFFJWIIU/BD8cdzzz1niD9++OGHUhyHDh2KIUOG4LDDDvPkK8FPOiKK1Mg12xam4OfgwYMYOXIk6GhjbXTKoqtPt27dPO9HXhf2/RLVvcJYP/74Y/z+97/Hu+++W2rNdBij6PD444/3TFFZnJ2eQeVhh549e2LiRNaglTSqf0bnYagKSQREQAREIN4EVKAU7/wpehGImoBbUTXnpm1wIwDbLIFcBGAJgHLJf7s38d90/PHTegEY79KRRfG0N/7M0ifViSjIfKlTOQl+xgDo72cBOeqTq2J3LsdtLr/F4jnCAn5//u9JN6ZUoQ/3KoVb8wAcTAko7oIfPiuOdIGcb4KfMOK1LrcQBD+ZOkkV473ldS6FKdAMS/DjdsZwPVGdpV7OeX7nleAnV3ea5okjAT1PxzFrilkEREAERKBYCEjwUyyZ1jpFQAREQAREQAREIAYEJPiJQZJCDFGCnxBh5tlQqwDUN2NasGCB4eJSbI3ORiyQd2oUurRr1y40LG4F8X4dhcqiaJ2CkqlTp4K8UgUlhEPRz6233opDDz3UltWGDRtAN6BUsc/111+PsWPHhiL24cRhCxg4ZlQihjAFP06CLBbujxs3zpfYx2utdAmaMoU1SMFbWexZv1G67RmOcccdd2DYMLcX1vqbKSzBD+/Fhx9+OE3sY96HfsR3ZsRh3y9R3SsbN27E5Zdfjo8++qgU7NNOOw0vv/wyatWq5SsJ+bwPfS0gR50aNGiA1av5AtiS1jz5hvUcRaBpREAEREAEioSACpSKJNFapghkSOBMACsSTimVXa5vQ6Nky88fTbr+8J+CFrHT/YDfk7m9SaATgBmW+SgmGpr8/98nBUivZbheJ8HPfADtE4KR/RmOG/Zl+SL4WQagFYB/hb3ADMajLTj3XtuUa78F0BvATBuhj9k17oIfN1EC15hvgp8w4rWmuRAEP1xPy4Sj2ksZ7P2oL8m3e4vrzdUZmCvBT9DPSr85rwNgZeJsrOpwwXsJge4lALZ7DCjBj1/i6leMBPQ8XYxZ15pFQAREQATiQkCCn7hkSnGKgAiIgAiIgAiIQBEQkOCnCJJsWaIEP4Wb753WwolNmzahRo0ahbtah5XR2YhCFacWVrG/Of4rr7yCpk2bgkX7qa1ly5aG21D58uVd81CWRetvv/02rrnmGrz/Pl9QWrr97ne/wz333GO4+Bx55JGgCwldfSg4oajHKhSi28yIESPQp08fR5FQJpsxbAEDY4hKxBCW4Gft2rWGWG/Xrl2lkNGZ6qWXXsLRRx/tG2UxOvy4rZng2rdvjxkzZqBcOfMl0b5xluoYluDHSdx19dVX45lnnvEt7mJwYd8vUdwru3fvNnKwePHiUjwPP/xw8Dylw4/fVpZnp98Y86FflSpVUs+TmgA250NsikEEREAERKCgCKhAqaDSqcWIQOgE+MUI7ZhZiO7UKL7pCuAAgOMSgpulCUHOGclmVrSBAAAgAElEQVTOC5MCjH0+I+MD39SEc1BHl/6Mhz/nfFUSL9FZlHBtOSfZP1sBipPgx29RtM9lZt0tV8XuDNRtrmx5Zw0CMFx9OgB4EsBRKQM+nRSfUfTj1gpZ8ONXSODmBOLXBcRvPt1EFH7jtc5VKIIffjE+yi/EHPTL13vL61yKo8MPP88aJ8U5YabWy1nI7xkuwU+YWdFYhUZAz9OFllGtRwREQAREoJAISPBTSNnUWkRABERABERABEQg5gQk+Il5AgOGL8FPQGAx6U5lD/9oarTKlStj507qf4qvrVy5Eo0bN8aBA/z7VnrzK8LxS86twH7o0KGGYMarlXXR+t69e40C/IULWT8TrFWoUAH9+vXD7bffHkiI4neWsAUMnDcKEQPHDUPw4zbGmDFj0LdvX7/ojH7FKPih6xQdTbZu3WrLiu4xq1atAh24smlhCH42b96MSy+9FB9//HGpUPiL2fz589G8OY1Y/Lew75co7hW6hw0ezJqJ0o0it7lz54Jnit9W1men3zjLsh/FvymOSVQSsphRTQREQAREQATCJqACpbCJajwRKDwCnQFMc1nWFwD4BoDPAPBhiG445veY/QCMDYiEYp7pLtfsAHARgA3J/14CwHwzRCbzWadyEvxQsEQXhHUB1xJV93wR/FBQ0y2qRfoYlw+itAIekNL3RwA3AxiXcH9Kf9NP+sCFLPix3i9uSPNF8OM3Xuta4iL4+VXyfOT5ZdesYkYf2z/SLvl8b3HhuToDw3L4oRiWFs50sXNqdJGbE3JWvQQ/fwXQxcc5KcFPyInRcAVFQM/TBZVOLUYEREAERKDACEjwU2AJ1XJEQAREQAREQAREIM4EJPiJc/aCxy7BT3BmcbiiGYAFZqD169c3CtqLsX3xxRdGsf/GjRttl3/88ccbbGrXdvu7mH9yc+bMMcQyqY1uFUuXLsWFF17oOVhZFq3TbaNHjx547rnnUK1aNUydOhXbt283nGRWr14NFov/+CPrG35udIqoWbOmIVLo0KEDzj777EAOJJ4wUjqELWDg8FGIGDhuGIKfF154AW3atEnDVLVqVVDMVqdOnUAIi1HwQ7EjXbfeeOMNW1aZimlSBwtD8OMkfqlbty6WLVtm3JNBWtj3S9j3itv5PH78ePTq1SvIcl3vOZ5Ta9asQfXqrEko3kYhZ4pwjIUhDYqXiFYuAiIgAiIQIQEVKEUIV0OLQIEQOAXACgBub1/oBOBZAGMA9EmuO5PCfV7KefjlWC0Xfqaw59Gkgwu7UiRP4dE7WXC3jpc6TJiuEVmEaFyaq2J3zkVBzR0OAQ8BcH+2i8nw+ooAxieL1a1D8Muw7gAo3vIj9uG1hSz4+TThglUfwDYPzvki+PEbr3U5cRH8uIkmuB5+Kc7nfoooy7Ll+72VyzMwLMGPV+65pijOUy/BD89vzuvVJPjxIqSfFzMBPU8Xc/a1dhEQAREQgXwnIMFPvmdI8YmACIiACIiACIhAERGQ4KeIkm15M2ZxrbrwV8s3UI4yl0kBx4QJEwp/1TYr/Omnn3DDDTdg8uTJjuufNm0aOnfmi2Wzb04F++eff77hmFOpUiXPScpK8EMHFIp2VqxYYbhCMd7zzjvPM95cdghbwMDYwxYxmDyyFfy47d1MBSDFKPjxcwZ07NjRELeVK2e+vDn4rs5W8OO2XzJ1Igv7fgn7XnEStPEX0UWLFqFJkyaBElFWZ2egIMu48+jRozFw4EBrFBMTRT89yzgsTS8CIiACIlCYBFSgVJh51apEIEwCfACbCoDOO06NzhS3AlhmEepk6lbBlx5ZhUN2c9Lq+EYALwGom+zAf2ubEMPQjSfT5iYceB0AX9yzO9PBPa6jA8RDSYHNhx59cyn4cXI9YogtkzmICInjsIcl3XvsnpH4xSpFZz8ECKqQBT903OIbj/Z78MgXwY/feK3LiYvghzG73U/8Od8m9EKAvRukK8+v3gBuAvClw4VxuLcYeq7OwLAEP35yn+lnptse4JvTKKA93qGT3/0mwU+QO019i42AnqeLLeNarwiIgAiIQJwISPATp2wpVhEQAREQAREQAREocAIS/BR4glOWJ4efwsw3/wjdw1zaqFGjMGAANUDF2RYsWAAWzLPw3641a9YMc+fORYUKFbIG1K1bNzz99NNp44wZMwZ9+/b1NX5ZFK1v2bIFbdu2NVxQDjnkEMycOdPWqcjXAiLsFLaAgaGGLWIwl5+t4GfPnj3GvqWTT2q75JJLMG/ePBx5JP8u6r8Vo+CHdGbMmIFOnfhiaPtGgRuFbmeeeaZ/mCk9sxX88B684IILQNeb1HbddddhyhTWbgRrYd8vYd8r999/P4YMSX/h5xFHHIHly5cbjmFBWlmcnUHiy4e+PXv2xMSJ1PiUNKp/RudDbIpBBERABESg4AioQKngUqoFiUAkBK4E8LzLyHTzeTIhKqALjtn4cDcjw2iaA2Dhv9P3od8BeDAx9j2WPixkfyLD+czL3Iq7eV5S4FLi1J3lXKmXm4wpnCp5OZDDHLkqdqfTB/N+mU0cW5NuJHRkyXXrkhShpc67HUAjAO8GDCjugh8+L450WLNfB49cCn7CiNe63DgJfuiWRdcsp8YzsyuAAwH3sFd3CnmeSZyrfGOUm4tQHO4trjVXZ2CYgh+3fc81ZeJu5ZV3t/s6iAufBD9epPXzYiag5+lizr7WLgIiIAIikO8EJPjJ9wwpPhEQAREQAREQAREoIgIS/BRRsuXwU7DJ5hvW6puro+CFopZibW5F4GRy+OGHY+nSpbjwwguzQrRz5040bdrUEM1Y24knnmiICU455RRf4+e6aH337t2GuGfx4sVGfGEKoHwtOECnsAUMnDpsEYO5nGwFP24Ckpo1a2LNmjWoXp21I/5bsQp+PvvsM1x88cW2YhqT3vXXX48nn3wShx3GWoXgLVvBj1tuMhV4hX2/hH2vOAkkSZ/uP61bs/7Bf8v12ek/svzp2aBBA6xevdoaEAse+cZyNREQAREQAREIm4AKlMImqvFEoDAJ0H1maULAc4bL8niemAIdviHhYgCfZYijWtItyHTvsRvGOl+QwmW3kH6bELesSIgnfuXQaR6ADlm6CNkNzTfbzAXQNPmfVzy45arY3S0PmTixZLgdSl12LIBXAdSzGSxTh4y4C34oIKGQxK75dfDIpeAnjHita42T4KdFUszodC9QzNiQX4OGcbNYxuB5zHPlxaRbm52gKC73FpeVqzMwTMHPRQCWAHCyLWdOGgNIf6NU5pvh3ORnqd3b04Kc4RL8ZJ4DXVn4BPQ8Xfg51gpFQAREQATiS0CCn/jmTpGLgAiIgAiIgAiIQMERkOCn4FLquiA5/BRmvncCqGwubdOmTahRo0ZhrtTnqubMmYOrrrrK0eWne/fuGD9+PMqVc/rbmPdE77zzjiEq2LVrV6nOQ4cOxT338OWw/loui9Z/+OEH9OnTBxMm0BTq5zZ8+HAMGsS/b+ZfC1vAwBWGLWIwqUUp+MnUAcVtrddeey2mTZsGm18CPDdCLvesZzA2HejuRZezRx55xPHybJ2t3AQ/55xzDhYtWoQqVao4zu+Wm1q1amHVqlWgeDBIc7tfhg0bhjvucKrbsZ/FLcZ+/frh0UcfDRIe3AQ/mZxDbvuQ7CiSO+mkkwLFWGiduQdTPqNqAthcaOvUekRABERABPKCgAqU8iINCkIEYkGADxL9fEY6GcANAOwtnP0Nwi9ohvrrikyFHqnD82FwEYBzXOal+8Y0n3H57XZ50jmIv/O7uW+Y4+Wq2N1NBEInEDqG5Lp1BDDdYVI/7kh2l8ZZ8MO/GXA/XmuzsI0+9xMvzZXgJ6x4rcuNk+CnTlLQUdXlxpkEgI5lYbn8UOwxE0Cr5LhOTmhxubeILldnYJiCHz9CVr+OXH7PXbf4+Xk+1udAEvz4BKVuRUlAz9NFmXYtWgREQAREICYEJPiJSaIUpgiIgAiIgAiIgAgUAwEJfoohy7+sUYKfwss3lT2bzGVVrlwZdJ4p9rZv3z506NAB8+bxpanpjS4/r7zyiiHYybSNHTsWLHq3tjPOOAMvv/xyoCLzXIonGFvz5s3x448/loRNAdCYMWMyEn5kys7vdRRu0Y3IrmUiEOA4biIGCsEmTpzoN7xS/dzyeNFFF2H+/Pn41a+cXu4LbNu2DfXr18enn35qO39QIRnvgSFDhmD06NG24zm5yHz33XeGUK5ixYqOHHK5ZzNKBoB3330XjRo1wvbt2x2H4Hm5cOFCnHfeeYGn2bJlCy644AJbFyE/jkxvvfWWcf7s2bPHdu7p06ejY0fWSPhrO3bsQM+ePcF7xq5dd911mDJlStqPKAZhru2cjrIRjFFcyJg49pFH8u/5QI8ePTBpEutN0tv5559v5KJSpUq+Fsw9SoFTp06dwD2b2pxEcgcPHjQEMEcffbSveeLcieJfiscsjepUZxVanBer2EVABERABPKBgAqU8iELikEE4kHAy53AXAXPlZZJAUs2K6O9M12FDvcxSKeE+9AMH/38dPESNvH3c9pzr/UzmI8+1kJqroGCIq9C/1wVu3d2EDe9n8hNIwDbfKwv7C5u+bky6WASdM44C37cRGpBhHe5EvyEFa81x3ES/JhuXjxDnBq//KXL78tBN7JD/2uSIrndSee1dxz6xeXeYvi5OgPDFPwwbi8h6xtJl7ew/kg0MOFYN9Im30Fd+CT4Celm1DAFSUDP0wWZVi1KBERABESgQAhI8FMgidQyREAEREAEREAERKAQCEjwUwhZ9L8GCX78s4pLT/5hb4EZLAUDdIZQ8y74v+yyyzB79mzfBeZWpt988w1atGiBdevWlfxzpo4hbuKJqlWrYuXKlahThy9uzK4dOHAAXbt2xYwZpWtXGPfdd9+Nvn375l0R/IMPPojBgwfbLjxTwc9LL72Eli1ZM5TenEQRfshnK4LZu3cv2rRpg8WLF9tOV716dSxfvhynnnqqZzgffvghrrnmGrz55puOfe1ESBRoUJRBodDZZ7NGw765rTVTNyLPRQXsQEEI94iXq021atXAPUFXHr+NnOggtmTJEttL6BzGn5GxU/MSeJ177rlGXH6EKcuWLTPu7c2bnY1b7BydPv74Y+O+/6//+i9wf6U2N1FS3bp1wXnJz67RQW3gwIHGfr7wQtbXAaNGjcKtt/JFyfZt6tSp6NKFL3d2b7xXbr/9djz22GOOHStUqGDER45mo9jnoYceMpzdbrvtNq9pYv9zCqgo8LS01cm3Msd+bVqACIiACIhAXhJQgVJepkVBiUBeEqDKfyGA8z2iC0sM4lZgbA0haOGyF1z+Mj4fgNt3sR8BoCsPHVSyaZyDDzkPJgdpA+AFHwPmotid1tr8IsrubS78wseM2Ue4oXXhG06eB3CZw4iM1f5tGu4h5FrwswMAv3jYEAKZ3yZ4rEgU9ae+qSao8M5N8JOP8VrRxUnww7j7Ahjjkft3AVwK4Kss9wjfJkLh0GnJ87ttQiyzz2bMON1bDD8XZyDnCVvwc2byfq3skNeg963X9uDbsbrbdBqXdOzz68InwY8Xaf28mAnoebqYs6+1i4AIiIAI5DsBCX7yPUOKTwREQAREQAREQASKiIAEP0WUbI8/MhcXicJZ7QDWUZvLYbH+hAkTCmd1Wa6Egh46/VgdbaxDUlDCwm+bg9BxZgoJHn74YQwaxL8J/tLorjFu3Dhbpwy3ZdCRqWnTpnjjDb58r3RjXIsWLUKTJk2yJOHtIMMJ6MZBkRH/Q8HHoYceWmpeOqKcddZZRsG82Y466iiw+J99WWTPPmG1+++/3xCf2DUKOYYNGxZ4qmeeecZRVJCN4OfLL780HF/oqpHaTjzxRKxZs8bT+Ylr5ZqdGh1hZs6cieOPP962C1196NZ05513gg4rbo1jUBxYu3Ztoxsda9q2bYsPPvgAK1aswG9/y1oP+0bXHDoEvffee2kd7IQWgZMU0gW7d+82HKKcRFTmNBQp0VGndevWnmfBhg0b0K5dO7z/PmvPnNv111+PJ598stR5QNGdee/wf9PBh2eUU6P4hcIZJ7elb7/91rg/6Dbm1Sho4llSpcrPBi8Ug1155ZVGfKtXr8Zxxx2XNoTbnubZ9NxzzxksUtvatWvRrFkz0LVn7ty5xrnARvFi48aNwbXbNZ4ds2bNcjzvePZSSHXjjTfik08+8Voypk2bhs6d+SJpGPfDH//4R4wcOdL4D8VIhd7o7pWyThZo9Cz0dWt9IiACIiACZUZABUplhl4Ti0AsCXi5E3BRLGTvH9Lq/BTG+3XF8RuSX2ETC/J/D+BjvwPb9KNAZSaAQwDwzTQtEkXY3/gYLxfF7k6F6Xyopthpi484w+7iJQLjF1HOX844R5NrwQ/tbhvSzDoEQL0AjLcZh+I8J3GH3bRugp98jNe6hrgJfk5Jij5O9Mg//1DQh1+NZLhPeJbxyytTIOfmhBane4s4cnEGcp6wBT/8Yp73q50Ix0zzPAAdHIRZQbaCk5tWJvezBD9ByKtvsRHQ83SxZVzrFQERKAYCfBZ2csUshvUX0hol+CmkbGotIiACIiACIiACIhBzAhL8xDyBAcOXw09AYDHozj/a9TDjpIPCgAHUAKmRgJM4x6RDd5tJkyahW7dunoX+5jV2IiK6KNA5p1Il/g00WPv000/RoEEDbN261fbCPn36GCKOIKIku4HciveDRezd+9e//rUhZujVqxdq1KjhfYFNDy9BBF16mIvy5csHGr9///4GT7tm53rjd/B33nkHFOTs2rUr7RI/ji+86LXXXkOjRo3w/fffO05Lto8//jguvfTSEkEWhS0UX1DQ8PXXXxvXnnHGGfjLX/6C7t2744sv+KLi9EYx3H333Yd//vOfuOWWWwyHmN69ext8rKKu1CspeiErOt3YNavQwi+/qPpt3LgRl19+OT76iC9Odm/sN2LECPz7v/972v1GVy86Bj3yyCOGeIRnh5OQ0JyF4/FsIX8KWU444QQ8++yzJXuWZ0anTqyTcG50qJk4cWKpmOgORGEnxWEUebHRsaxfv37GeOa/pY76hz/8wcjvq6++auT7u+++M9br5Lrj5TpFgQ7XQMEizydyoSDtpptuAl2gFixYYLA3G/cphUCvv/6644IpQPrTn/5krMUUOnFciogYP4VzbOxHQRVFTBRr2TWK2Xi+U+REgeD8+fON++Lll1/2FN957ZU4/JwiVO4dS6PKaXQcYleMIiACIiACsSSgAqVYpk1Bi0CZEfByJ+BbAhrzvQEhReg1H6fx64oTJCRamE71ccF2ANcm3Fpe4VdZPvqbXfg9LwvJ+VB0RPIfuwKY5nOMqIvdGR+fQW5OiYdr5MPwsz7jDLublyghqMjFjO8kAHxotRNgZFIcz3HdBDTk2DS5b7JhxLd0zE18LUUXeWv7MbEeOlXR2cVvi1u81nXFTfDD++tPAO70kZxJSScWO1cet8tPBjALgGmLzS90uE92O1wUp3uLS4g65yamsAU/HPf/JQR/rwJwevNWJvevXVpp2700IYI8POWH3FO9E/vP/q0+9htEgh8fN6u6FC0BPU8Xbeq1cBEQgQImMCLxnMW3a96VfE4s4KUW/NIk+Cn4FGuBYRBgPQ1rM1h/wpqlbF62HEY8GkMEMiFw8OBBo57pz3/+s1HvxJdHL1++3HhheqaNtaB33XUXpkyZYtRUnX766cbLzfly5WzrQDONqZCuE99CyqbW4peABD9+SRVGPwl+CiOP1lWsAlDf/Af+wsGCarVfCFidHZy43HvvvYbTj+lEYdeP4qGpU6eCLkpW95SrrrrKKKrOROzDMSkiYDG6U2NR/cKFC3HeeedllVaKACjwmDePL/jLXaNrzKOPPhq4wH79+vVo2LChIUqwa5n8Yk2hBAU1Tu4shx9+OF555RVDuBOkMY933323IZ5xan6EW0FyRMEDXXoorKBLlLXx4ZmiHQo2nFyH7OKkaIQiKq+9TGeswYMHO66V7j/cZ0ceyb/jln0zHWfsxFh20VFoQletY489Fv/7v/+LZcuWgcIhs1WrVs34soKiFDtHJ7sxebZQjEn3JfOc+eqrrwzh1rvv8oXO7s1036LIinm1NvP8ouOS2z2TOoMfV7J77rkHHN+tUVDD+5GiQlME5TQ2HYv+8z//02u5xs+rV+fLkWGMa20U7VA49Zvf/MYQVD399NO+xgvrLPU1WR50opCU7k2WxkItFq6piYAIiIAIiEAUBFSgFAVVjSkChUvASWBgrtirqDwoGb4phA4VLR0u5ANfg4Qjpv3bMoLO9kt/vhXmRQB+v2SYnCwG8uN6c1TiXQi0PaZ7kdlWJAVATsX4qSuJWvBzfrIg3RQjmfNn6ziSeUZ+vtJrP/AtLLTaJk+/7d+SAqbfuVzA/fdSys/5XT1demj7Xfph/+eObgIa/pxfzjzoN0iHftyfFJulFvRzP94Y0BkmbvFakUQt/ohC9HEqgOX8CsXHHqD71/UJ15d0u+70i2n5TncYusjwrGHj73pXAZjjMlec7i0uwy3n8wHQPW2/w3oPS967B5PiVDfhSxS559nB+9/NjWxZ4mxpBeBfPvaHXRcnURm/qOO5FdSZ7lcAyPUim8koRrsk6VKXYbg5E3BlGp+uEwE3Anqe1v4QAREQgcIjcHTS0Za/I1NATbH+ksJbZlGsSIKfokizFpkJgVRxhHUMCX4yIapryopAqmDNjCOTukTrGtxeUM26O9apSvSTedbFN3N2ujLeBCT4iXf+gkYvwU9QYvnfn5X+JW9yY/F5po4q+b/UzCPkg8bYsWMxcOBAR1cOOqc89NBDoHOM1TXGfEhh4TudIayNjhN0o3ATCjlFzaJ9CmEoAPByCuEvkU888QSuueYaw9ki0/bmm2/iyiuvNJxcctkokGCBPsUNftrnn3+Oq6++Gm+8wXoH51avXj1DoEIFvFf79ttvDaHBX//6V9euvH84Jp1V/DTuj8mTJ+PGG290zSMdYejA1bdv3xJnHrvxg4pTrGNwb1BQQRHEoYceaghD2rRpg8WLF3suxY/Yh8KmF1980XCRcRJimROZoqOjjjLrAjxDiLRDWHufYpM5c+aA4hE/Yir2f+CBB3DFFVfY3rt2jmF+QfC+4n6mOIm/zFHQVr9+fdA1zKv5EftwjI8//tgQEaWKbtzGd9tLdPlp3769rz1pN0fqvuI95eRQZL2+2MQ+XDuFWCkit5oAcnv4e21E/VwEREAERKCQCKhAqZCyqbWIQG4I9EoWk9vNxrcO3BNyGJ1dnG/GJd0vgrjr+A3PSUzhdj3FF1OShfwsrP4h2Znf/9Fpgy4+dA86xDJIJiIVt2L3TMQe1jVR7ESR1WUpC+UXFCyi9ytK8ss5aL9Hkzl3us5vnBRGdEvuZa8v7Lhuq1iC39PTibUFgN87FOV7CWgo4uD13wQFkOxP8d3MpCjAOgS/WGDuPg84btzitS7PbU/wTSPMczatXfKesBuDX4DSran0G338zebXScwcja5jI5PCH/NsMX/GokSKU+ga9OuU6f2eCXG5t7g8t88FCkB5fn/mkAZaWi8A8Gcfn1dR5d7pnLWGzHP+4YDuceb1ToKyIE5y1lgoTKMLGr+fsmtXJkWy/nZ+eq+oRXuZxqXrRMAPAT1P+6GkPiIgAiIQPwIPJEXaZuR0MabwJ4iLavxWXXgRS/BTeDnVirIk4CSOsA4rwU+WkHV55ATcBGvm5NkIfg4cOICuXbtixowZtmvJZuzI4cRgAvGNQZIUYmQEJPiJDG1eDizBT16mJeOgagDYZF7NguZUp4+MRy7QC+nU0b17d3zyySeuK2ShNN1J+AuCXaE7xUFPPvkkGjduHEhtTVcQ2j3SdYFF+V5Cn9QgKeioW7euYRdJZ6EWLfg3/WCNYpprr70Wr732WrALs+ztVnDPmEaPHm0Up69atcozP6mhnHDCCbjooosMxxu6qJx88snYv3+/4XLz0Ucf4a233jLEQ0F4cw9Q6ECXl/PPP9/YN2yMka5MdFphDtesWZPmuOKGijk866yzDHcS67jWa/7+978bbkxeohrrNVbXE+u/+3Foadq0KaZPn46qVaumhU6hzGOPPQa60XDvBjljKHKqXbu2IUJh/s3cZLmVMr6cVp433XQT5s6dm9EYVrEJzwUnwQ/X3aVLFwwaNAh16tRxPSMooho3bhxuvvnmQPuTohoKzU466aSStXg90Jgde/XqZdxvfoWKQURJ55xzjsHXGlcq7C1btoDOX16CPut1qWI282c8x+ja9f33rG2zbxRGvfDCC7jwwgszynscL6L4t1atWtbQd1EDFMe1KGYREAEREIHYEFCBUmxSpUBFIG8I1AZA1+rjUyKizS+dA9aHHOkpSceWE1PG5flF5xUWbkfR+F3sbSG4sHjFlklRt1txNOdjgT8dhOycZ9zioYhkTOKFAz9/kfJLo73tFQB+sdD1WlV0P2dh+fMewz+XeCNzDxdxUt0kI/ONMdy7fHuzVYhlncIqLKM4aEiiCH9oQlRAcVGbDB1+OH4muTfjshOL/Jh0d6FgK2jzEvzkW7zm+nifTgNwrcOC3XLkl5Hb/cbv9y+gybHfwSz9uJe4t3pmcO3XFgcbnsVOorWPEuc1BS5+7t243FvERSevRQCc/mZ2R+KeHm4jlqmTEF/OS5zrPOv8ON1ElXuu4bykm3PJC+FS9kGm9zP3wpNJVyjrkNk4tJEbi1zTv4D+eYZUUWTQLU3XO+bMroVxDweNR/1FIAgBPU8HoaW+IiACIhAfAhRoU0heMSVkiqAp/El1gI3PyoorUgl+iivfWq0DAT/iCOulEvxoK+UrAT+CNTP2bEQ5rItiTdkXX/BXAfs2cuRI48X1asEJiG9wZrqicAhI8FM4ufSzEgl+/FCKT59m1oIEFtVTLKHmTuCHH34wHFzorOMl/Ekdia4vQ4cORfPmzcjewkcAACAASURBVF1dWpwioPPK00/zpZDZN4pOKCjIpO3btw8jRoww1kLBQa7aJZdcgnnz5hliKmtbv369Ia4JInCxi9n6y/a//vUvtGrVChR5ZdusD6NuQo+g87g95K5bt85w0vHaoxRC3HfffejXr5+tgIO/5F5++eV4//33bcO79957DZtQJ/EHHX3oCpVty+ZBKNu5rdfziwjuwcGDBzsySZ3vd7/7HR555BFcfPHFJeIdu31wzDHHgK5fFIcdfTRfiuqv8R6kyKtz586gE5Vbo2MSXZwoCKOLU2r7xz/+YThppTi7GN2cRDNeUTI+OnRxXW73KPcg3YwqVkz93jp9BgrmevfujVmzZnlNb4iD6IZmJyKiyInzkoldsxNGeU5YAB0WLlxofE5Z2urEG8MaFMDStAQREAEREIH8JaACpfzNjSITgXwlUC7hIEGniY4pAS4E0DYhYtgXcuBO870H4JKEsGV7yPNZh8umIN9PWJkWYHsJfjj3m0kXDHLy0/hAyAc0CkmsjQ4mzOsWP4PkoM9xAJYCOMNjLr4x6PakKOBfAPiFFp1vKNaxWkO/AOAuANMTjjkUAjm1icl5b05ez5cz8PvdtQ4X+BHQUGjUITHe3wNycxIKZCMgilu8JjK+IIPCDzpo2TUKXfhM7fwXenf4PH/4Ok8KGuzaAQCNk2KIgGk0uvtxeslkXF7jtUdTx43LvcW4nYSn1jU9mHTIoYsW10Z3Ojog8Vy/D8DdHu45UeeesVJISaeuIxySzBxeDYDucX4a18a30d+a0tlLBOk1tpcY7P7k2eo1jt3PKb7iG554nkZxD2cSk64RgSAE9DwdhJb6ioAIiEC8CNARkr8/2jU6tlL4QzG5Wv4SkOAnf3OjyHJAgLVlfEHwgw8+iK+/5ntD/DUJfvxxUq/cEeCLwlkntmCB//d+ZVPn5qcOUvdJ5vkX38zZ6cr4E5DgJ/45DLICCX6C0Mr/vgMAjDLD7NGjByZM4N/41fwQYBH7xo0bDfHPSy+9hLfffrvUAwpdOqpXr24orn//+98boonjjuPf9eLfrA4bPXv2NNw+KJAhDzpD7N69G/zliMX0/N904qBQymws1t+7N+gLXmGIJebPn59aiB5/oBGtgMz5sEEHmJUrV5Ywp6DizDPPBHPHveklLqGzzV133YUpU6YYeaRrER2iKE455RS+5Lj4Gu9/uj+RCcU27733XskeN520rrjiClCkd9ppp6W59FgFPzwj+OYFOjbZiXD80uU9RXecsWPH4r//+79L4qHb1HnnnWcIblq2bOkpqPnwww8NNyXuHbpa0emF6+jfv7/nXnGLlWIkCmv4hQ7PCja6a3Xs2BG33HILatSg6Zz/xhxs2LDBEPNQWPY///M/xsWmM1S7du2MNdvxt87CPf3EE08YYiOOwfxR9HT77beDIsNscuJ/NfnVk2d6yptAWFSWydt+82thikYEREAERCCfCahAKZ+zo9hEIH8JUOxDgYS19QbwREQh2xUb04mmf0TzWYdlAfWjALi+MBtdCygi2J3BoLSMZUwU4ni1sYkO9wBg0btTo9DlGQC/S+kwJ/k8ssNrkhz/nMXsI7Kck+4Zf0wILkYnCuT/b7JQiwIyP82P84YfAQ3n4pd2dCOiiM7Pm33obMI3cKS6gtAd46GEeOmgnwXY9IlbvOYS2gGgmMHtbyf/mRSzZYLGDxc6at2YzGUmc9Chh6KPizO52OGaoEIRc5g43FuM1UkI6gchizNbeJyJHCcXuec8XqIfnhF0m3vMY4/RfYd/YOI9YW10wOLnV/A/CPw8Cj8D+flA4ZFT+zQpqPzcTwJS+nDfU9B0uMu1XZNOXhkMr0tEIHICep6OHLEmEAEREIEyI8BnLjp6/solAr5og8IfCpjV8o+ABD/5lxNFlEMCrBnr2rUrli9fbtR51a1b16hd+tvf/uYahYQMOUySpvJF4LXXXjP28Nlnn2287Jl7e9q0aUaNpFPLRvBDZ58GDRqU1FbZzSGHH1+ps+0kvpmz05XxJyDBT/xzGGQFEvwEoZX/ffnHF/4x12ijRo0yirzVRMCNAMUfdAdZsWIF6H5BwVOlSnwRZHaNgqE9e/aA9pevv/46Xn31VUPck+o0QjcOFviriYAIiIAIREOAYsCJE6nxKWn0AWYBmpoIiIAIiIAIREVABUpRkdW4IlDYBFKdILYmXTRY9BtFS50vW1eNoDGy4JnuKXzDbxiNjiSdEoKlbIQ0/K6YziJPJsQiv/YRFJ16/gvA8mShO4urWWjdPeFc0yjlehaY0wnnL1mIGHyElHGXbF1RNgNgAbnVWppfePXzERHFPmQ2xUOg4yYW4BgUetGdxmx0GqIAaYPDuHxTB0U9qcIzjkXXoXE+BUNOS4xbvFwHnZpmA/B6iwkZUZBDYU4QQdSpCREcq2Dq+dgXLPIbnoXDmZNYw8fUaV3obnVV0uUr6PVxuLfMNV0OgK92PSTAIukIR7EPz0O3lsvc+93LrGKhkw4dwb5M7uXyCSEMY+X+5tnAzyqzWUWNv7wNLAAsAHTfGZx0Q/K6cgWAawO4wfEz7Pyk2M3rHqYbGt3neE4GuYe9YtbPRSAMAnqeDoOixhABERCB/CUwNBEaX6Dh1d5Ofl/A5xM/L3LwGk8/D4eABD/hcNQoMSZAYUS5cnxnxi/t2WefRadOncCXvNo1CX5inPACDZ17lS9Mtr4wmC9Ab926tVE/adeyEfzwvunduzcmTZoU+tgFmqJAyxLfQLjUucAISPBTYAn1WI4EP4WV71UA6ptLoptDs2bNCmuFWk2oBPjLavv27bF48WLUrl3b+O+TTz451Dmsgx08eBCTJ0/GjTfeaPzizEaHEoqMypfn3xLVREAEREAEwibAN4WsXr3aOmxzAAvDnkfjiYAIiIAIiICFgAqUtB1EQAQyIcDvKemw0yd58YykgIJCnKiaVZDxOgB+kZaJO0428dEBhn/p8yOwcZqHzjR3ZyEMSB2XBd50CnoQQM1sFpe8lgXVfPEARQP53DJ1RaE7DgvjU8VWfPaa7+EUw6L5zklHGa8iLjcBDQv3WybfBJ3qxkEXjjUATPEcBRgUZB1rkwzmiMIxOpZk2+IQLx2obkqy4PfqxwRcNPP3HoD1ibPr66RAh044ZjPHJ/OLaI6cxfjvJ8/I/QHG4L18S0K0MSxFuBFgCDydFK59G+SilL75fm+Z4fJziM43PPv8NAr96BbHt7CntrLOPeM5Kpn7vn4W49GHZ8L1yf0eZDh+6U/h42kAagNomMFe5L3FL7a+Soir+FltVsdYx+Z5xrGtokc/cVrPR+vYfq5VHxGIioCep6Miq3FFQAREID8IVEy43n6ReDGf3zewvptwo7wvKWr+ucBCrSwJSPBTlvQ1d94S2L59Oy655BK89x6/IklvEvzkbeoUWAqBJ554whDm2LVsBD8cb+PGjbj88svx0UcfpQ3/4IMP4rbbboNN4b5y5JOA+PoEpW4FR0CCn4JLqeuCJPgprHzvTLwlkzbARqPNYI0aXi8yKywAWo1/AlaxD6+aOnUqunThS+2ibVTJDx8+HHfcwReIwnjomzdvHo488shoJ9boIiACIlCkBKpUqZLqrsaCPRalqImACIiACIhAVARUoBQVWY0rAoVPoEniZTZ0quF3lhQdUPQTZWMB/pJE8QxfS3lvYiI/b9mNIh46HnC9dPMIIjh4OVnMb//X9OwjPTTplkBnHopXgrhecHY6ZdDF6J8xeiMxi68e8OnMQwEEXTBmOqyPYgu65PR0SEXQAnovAc0FyYL4DgDGJ4v9/e4CCn3uTLrbZOrckTpXHOJtnXT48MvJrR9FV8wBnVLMFub4dI9qBeBfGQR7UvKMo2DD731MkVivEO/ffL63rEh57lF4SiGl1d0mFbuT0C/fcs94Tk+6efHLf7/5N9fBc5yfjWszPMf5pf88/hkgg31rdwkFaN2SP4hy7JDC1TAikBEBPU9nhE0XiYAIiECsCLBQgqL8IO3D5DX8fUit7AhI8FN27DVzHhNgHRjrzf7617/aRinBTx4nT6GVIrBu3TqjjnHfvn1pZLIV/HDArVu34q677sKUKVPwww8/4PTTT8ewYcPQrl27ohL7zJgxw3hZ/JIlS3D22fwKOZwmvuFw1CjxIiDBT7zylW20EvxkSzB/rqeyh39UNFrlypWxcyf1P2oikE6AvzT26dMHEyZMMH54/vnnY+HChahUye+LZLKjav0FWQ4/2bHU1SIgAiLgRoDi31q1alm78E3DQd92KsgiIAIiIAIiEJSACpSCElN/ERABkwB/V6Xgh6KXBsm33kZJh1+E0P3y/yUdT16LcjIfY7PQ/N8AdEy6DfF/W39/55d9/50o3p6eLKDe5mPMsLqw8P23CScTChjohJQaG0UidJChKGFugudSAEGcSMKKM6xx+F0rxQ7MhdV96X8Se5NCK1YwUCzmJY4hN47zx6S7C9/IzH1GUREL6Q8GCNiPgMYUm3Be9qeQjPmis4ZVvMC9xIKxOQD+lnAZ4qslvRyGAoRqdI1bvEHXF8f+FN3QCeqaxFlLR6PqlkWYe4JCForYonpRSD7eW3a5PDrh2tU/KS4xv1jh/f9i4m3soxP31gcx3AB0xKG7V9ukAIdCMO4Js9HtZkvyHKdIZ3kZuN7FEKtCFoHQCeh5OnSkGlAEREAE8o5AUJcf6wL47Eax0LSAz5N5ByGmAUnwE9PEKezoCfTo0QOTJpmGrKXnk+Anev6aIRwCb731Fi6++GLs2bMnbcAwBD/hRBnvUSimatu2LVasWIHly5eHKviJNxlFLwKZEZDgJzNucb1Kgp+4Zi49bv7hln8kNlr9+vWxatWqwlmdVhIqgZEjR+IPf/hDyZh03Bk0iC9czU2zCn769euHRx99NDcTaxYREAERKDICFHM2b84XcZe01cnCySIjoeWKgAiIgAjkmIAKlHIMXNOJgAiIgAgUBYEgApp8ABK3ePOBmWIQAREQAREQAT1Paw+IgAiIQHEQuB3Ag1kslS/cuB/AlIRb64EsxtGlwQhI8BOMl3oXEYEHH3wQgwcPtl2xBD9FtBFivtQvv/wSF1xwAfhi3dQmwU84yX3ttdfQqFEjlCtXToKfcJBqlCInIMFPcW0ACX4KJ98DAIwyl0PlvOneUjhL1ErCILB27Vo0a9YMu3bR5AGGJeSiRYvQpEmTMIb3NcYzzzxj2Lly7vnz56cWo/saQ51EQAREQAS8CYwePRoDBw60dpyYeEt6T+8r1UMEREAEREAEsiKgAqWs8OliERABERABEbAlEDcBTdzi1bYTAREQAREQgXwgoOfpfMiCYhABERCB6AnQfZHuinSWzKZtTDrIPuXDgTabeXTtzwQk+NFOEAEHAhL8aGsUAgEJfqLN4k8//QS+GH7cuHGQgCpa1hq9eAhI8FM8ueZKJfgpnHxPSHwh0MNczqhRozBgADVAaiLwCwHaInbo0AHz5s0r+UcqppcsWYKLLrooJ6h2796N1q1bG9aM9erVw6uvvopjjz02J3NrEhEQAREoNgI9e/bExInU+JQ0qn9GFxsHrVcEREAERCDnBFSglHPkmlAEREAERKAICMRNQBO3eItgC2mJIiACIiACMSCg5+kYJEkhioAIiEBIBG4FMCKksTYnHYP4R8H/DWlMDZNOQIIf7QoRcCAgwY+2RiEQkOAn2iy+++67hrvP9u3bJfiJFrVGLyICEvwUUbIl+CmoZK8CUN9c0YIFCwwXFzURsBLgvmjZsiWomLa2oUOH4p577okcFud9+OGHMWjQIGOuqVOnGk4/aiIgAiIgAtEQaNCgAVavXm0dvDmAhdHMplFFQAREQAREoISACpS0GURABERABEQgfAJxE9DELd7wM6YRRUAEREAERCA4AT1PB2emK0RABEQgrgTo8vMZgONDXMD/JIU/TwLYH+K4GupnAhL8aCeIgAMBCX60NQqBgAQ/0WWRNaM0L3jkkUeMSeTwEx1rjVxcBCT4KbJ8F9dyC3q1OwFUNle4adMm1KhRo6AXrMUFJ9C/f3+MGTMm7cLKlStj1qxZaNKkSfBBfV7BX9zoPPWHP/zBuKJVq1aYOXMmKlSo4HMEdRMBERABEQhKoEqVKti1a5f1spoA+JYvNREQAREQARGIkoAKlKKkq7FFQAREQASKlUDcBDRxi7dY95XWLQIiIAIikF8E9DydX/lQNCIgAiIQNYH+AH6ufA23bQXwMIDHAewLd+iiHk2Cn6JOvxbvRkCCH+2PQiAgwU90WVyxYoVRl/r9998bk0jwEx1rjVxcBCT4KbJ8F9dyC3a1VPZsMldH8cbOndT/qIlAaQLdunXD008/bYvlsMMOw3333Yd+/fqFLsL59ttvMXjwYDz+OL9PAk477TS8/PLLqFWrllIkAiIgAiIQEQGKf1POWSp/qkQ0nYYVAREQAREQASsBFShpP4iACIiACIhA+ATiJqCJW7zhZ0wjioAIiIAIiEBwAnqeDs5MV4iACIhAtgT+D4BDAJj/zf9t/if13/z0sRvL6br/C2AugKOzXYTD9V8DGAFgHIC9Ec1RTMNK8FNM2dZaAxGQ4CcQLnXOUwIS/ESTmG+++QYtWrTAunXrSiaQ4Cca1hq1+AhI8FNcOedDpVr8CTQDsMBcRv369bFq1ar4r0orCJ3AjBkz0KlTJ9dxjznmGMOFp3v37jj66Oy+V9q7dy8458CBA0HRD1vt2rUxb9481KlTJ/T1aUAREAEREIFfCCxcuBDNmze3IlkNoIEYiYAIiIAIiEAOCKhAKQeQNYUIiIAIiEDREYibgCZu8RbdhtKCRUAEREAE8pKAnqfzMi0KKiYErCKNIIKLsrwubPGIm1AlTEFLlHFnmrtsYorJFs8qzG8AjEoIi8YA2JPVSMV9sQQ/xZ1/rd6FgAQ/2h6FQECCn/Cz+MMPP6BPnz6YMGFCqcEl+AmftUYsTgIS/BRX3iX4KYx8D0g+nBur6dGjR9qHZGEsU6vIlsDu3bvRvn17LF682NdQdIZo06YNGjVqhLPOOssQAB155JG21x48eBBUZH/++edYunQpZs2ahTfeeKNU33r16uFvf/sbTj31VF/zq5MIiIAIiEDmBEaPHm0ILi1tIoCemY+oK0VABERABETANwEVKPlGpY4iIAIiIAIi4JtA3AQ0cYvXdyLUUQREQAREQAQiJJD6PB3hVBpaBERABESgCAnsBHBX0vGnCJef9ZIl+MkaoQYoVAIS/BRqZotrXRL8hJvvn376CQ8//DAGDRqUNrAEP+Gy1mjFS0CCn+LKvQQ/hZFvSmB7mEsZNWoUBgygBkhNBNIJ7Nixw3D5WbRoUU7xXH311Rg/fjyqVq2a03k1mQiIgAgUK4GePXti4kRqfEoa1T+ji5WH1i0CIiACIpBTAhL85BS3JhMBERABESgSAnET0MQt3iLZRlqmCIiACIhAnhOQ4CfPE6TwREAERCDGBOjyMyIp9pHLT2aJlOAnM266qggISPBTBEkugiVK8BNekin2mTJlCrp3744ff/wxbWAJfsJjrZGKm4AEP8WVfwl+CiPfqwDUN5eyYMECNGvWrDBWplVEQmDfvn0YM2YM7rzzTtA6Mcp21FFHGUKfDh064NBDD41yKo0tAiIgAiJgIdCgQQOsXr3ayqQ5gIWCJAIiIAIiIAI5ICDBTw4gawoREAEREIGiIxA3AU3c4i26DaUFi4AIiIAI5CUBCX7yMi0KSgREoMAJsArV+h+exW7/nz8Lo485xkkAakTImK4+9yeFPvsinKcYhpbgpxiyrDVmRECCn4yw6aI8IyDBTzgJodhn3LhxuPnmm23FPpxFgp9wWGsUEZDgp7j2gAQ/hZFvPqBXNpeyadMm1KgR5fcBhQFNqwC2bNmCu+66C5MnTw4dR4UKFXDPPfegT58+qFixYujja0AREAEREAF3AlWqVMGuXbusnWoC2CxuIiACIiACIpADAhL85ACyphABERABESg6AnET0MQt3qLbUFqwCIiACIhAXhKQ4Ccv06KgYkIgDNFGpkKOTK9LFY3YjVPWY4cpbDFz5DWmHy5Bx3AbsyzP3iMBfJlw3uF/h91YRzQSwCMA/hX24EU6ngQ/eZL43bt3Y/ny5Zg3bx6WLVuGr776Cjt3csv/0vi38mOPPRaXXHIJWrVqhYYNG6JSpUqRrIDF7Rs2bABFL9OmTUP58uWN+M4+m1+N2Dde89FHH2HSpEmYPXs2Pvnkk5KOv/71r9GxY0f06tUr5/V/27ZtM7i++OKLWLt2LSiAMNthhx2GunXr4oorrkC3bt1w2mmnwSw0jqPghy/I5kvV//znP2PdunW47rrrDEcSp8b+S5YswVNPPYVFixaV2nM1a9ZE48aNceONN+L888+P7IXYn332Ge677z6jzo+uKS+88AJat26dFjL3F/PHtTFWxs78de7cGYMHD8bpp5+e1b3A8Tdu3Gjs3Zdeeglvv/02vv7665IxDznkEJAJ77/27dvj0ksvzWntINe7fv16zJw5E6+++io+/vhj7N27tyS+Y445xjgTrrnmGrRs2bIktlwJfhjLrFmzjFzy3icn3ndHHhnFrwPAwYMH8eGHHxr39Zw5c/Dpp5/a5qt+/fr4/e9/j6ZNm2Z8XvIl9EOGDMHo0aNd91iUgp9c8+VCeXa+/PLL+Nvf/oY1a9YYZ6fV2Yh7rnbt2mjXrp1xz/7bv/1bZOeECb6QPpuyOrAK/GIJfgo8wSnLk+An/vmmsmeTuYzKlSunPcTEf4laQdQEvvnmG+Nh4PHHHy/1EJnJvE2aNEH//v3RvHlz42FBTQREQAREIPcEKP6tVauWdWIqf6rkPhLNKAIiIAIiUKQEJPgp0sRr2SIgAiIgApEScBPQbAXQAMCnkUYQbPC4xRtsdeotAiIgAiIgAtEQ0PN0NFw1qgiIgAjkK4E7Afw55OC+Tbww+C9JsQ//t1p4BCT4CY9l4JFMAQNfPEyRRiaNdUy8/rzzzisRqmQyjnlNalG5+e9ehezvvfceunfvbhSFe7Wrr74a48ePR9WqVb26ZvxzigEonKIQhMIXv+2MM84wXDwodHnooYeM6+2al5DG73xh9du8eTP+8pe/GDVyFCeYzSlO8qFwpHfv3vj2W+9jlYX9jzzyCDp06BBKQX+qMMnKwU7ws3XrVtx0002YO3euLTLW8j3zzDO46qqrAt8H5DV9+nQj11aBj1duKAC6/vrrce+99+Kkk2hsF01j/SP34pgxY0rl1m02xsaXmVN8w3v6ggsuAOttUpvXfe1nRU57LyrBD9czceJEDBs2LFC+uJa2bdvigQceCCQOo/CLIqr333/fDw5ffZxEbXYX55ovzwZ+HnFfBzk7GTtfpN+vXz/cfvvtOProo32x8NupUD6b/K632PtJ8FNcO0CCn/jnuxmAkicZKm1XrVoV/1VpBWVGgL/8UuXPtxLwjRN0AUpVHTM4vg2D/znnnHOMt1LwDQ5UH0vkU2ap08QiIAIiUEJg4cKFhvDS0lYni79ESQREQAREQARyQUAFSrmgrDlEQAREQASKjQBf1/mCw6K/A9AQwPo8ghK3ePMInUIRAREQAREoYgJ6ni7i5GvpIiACRUeAr/HfnBDnVA5p5bQueDThFjQCwI6QxtQwpQlI8FNGO2LHjh2G2IKOGKmtYsWK4IuJ6ebD4msWXb/77rulnBVSr6HwYOzYsRk7jrConO4VHINijNTmJAxgEfYf//hHQ4wQpNWrVw9///vfU1/4GWQIx76ff/45rr32Wrz22mtpfU444QRcdNFFhtMHXZReeeWVUi4p5gUDBgww+lBMZdfyQfDDvfH6668bMdKFw2+cbny8EnDZZZcZjk/HH3+8V1fbnzuJF6ydU8UQdJqioxUdXNwa9yidb+hG5KdRcEfREx2M/IienMZkTSHFJ7fcckuo9YXML8Vnf/jDH9LuSc551lln4Te/+Y1xRnAf8IxIbTVq1DDuTb7kPEzBj5tgy4whbMGPm0iNAqfq1auD/71//35PIRCZ/ulPfzIEKk6NdaU9evTA/Pnz/WynQH28BD9lwZf3A+tqeT9Y3dnMhbGelm5NdPixq7m1AuD+pNiM4h83xn6gFdJnk5/1qs/PBCT4Ka6dIMFP/PM9AMAocxn88JwwYUL8V6UViIAIiIAIiIAIZEyAXzAOHDjQev1EAD0zHlAXioAIiIAIiEAwAipQCsZLvUVABERABETAD4FeAMa7dGwPYI6fgXLUJ27x5giLphEBERABERABVwJ6ntYGEQEREIHiIUArjAdCWC7tKR4DMBzA9hDG0xDOBCT4KYPd4SRgYHH+pEmTcOmll6a5qFBYw8L9u+++21aQw2VQjDF79mxDqOKn+SkqN8exE/xQOEK3njfeeMPPdGl9gsbrNQkL1l988UV06tQJ333H98j80iiIIrtTTjml1L+bYgmKNVLdLFhwzDHtWlkKfvjSa+6TESNGeAobUuP0K55xY33aaacZIohTTz3VKyXGz4PsM/a3iiE2btyIyy+/HB999JGvuZjnp556ytPlh/dT3759MXny5JJxKVKgCK9Xr14lLweneOSDDz7AyJEjMXXqVNcY6C5E5xm/95/bYBQE9uzZE3PmlP5atGbNmnjwwQfRvn37NHER9wUFQhRaWEV7bvs4qMMPhR7cd6lOUnZrCVPwQ4enLl26YPHixSVTUdzDfN12222GcNAqEGB+Z8yYYdQXOYm5mjZtajg7OTmNrV+/Hg0bNkw7S3xtRI9OToKfsuJLXnTleewx/ur1S6OzFx2RuLet+5rnIu/Nhx9+2HBrowjIrvGF+xS1nnzyyYGwBTkz4vDZFGjx6mwQkOCnuDaCBD/xzzfVPT3MZYwaNQpUzquJgAiIgAiIgAgULwF+ocEvSCyN6p/RxUtEKxcBERABEcgxARUo5Ri4phMBERAB+ZE/qgAAIABJREFUESh4AkcDeAnAuS4r5V9xKfrZnQc04hZvHiBTCCIgAiIgAiJgENDztDaCCIiACBQHAb4mfxOAalks938BPAFgGICvshhHl/onIMGPf1ah9HzzzTdx5ZVXgq4F1kYRBV1aWLju1lavXo0rrrgCu3btsu125513Gs4VNsWyJf2DFJWbF6UWVdM9h+vYvj07TR7FA7feemvWbFmAzvpCOndYW+XKlY3Cfxb3uzGh8IfuRhQIOBWvW8fNteCH61u7dq3h5rNgwQLfvKxxBhXPuE3iZ78GESZZ5zLFELt37zaELVaRh9fC/YhMKB7p0KEDVqxYUTIc9zLFMieddJLjFH6ckZo3b27st2xEP8wT7/FUxx66VlFoc9RRR7liCCLE8yP4yXTv+cmFVz75c7sz83e/+x2effZZQ5jl1j7++GO0bNnSUTCWiejwX//6l+E4tWzZsrSp/fBMvais+drdD4yRAsnBgwd7OvR47bdq1aoZIr4LL7zQM92F+NnkuWh1sCUgwU9xbQwJfuKf71UA6pvL4C+qzZo1i/+qtAIREAEREAEREIGMCTRo0AD8AtPSmgNYmPGAulAEREAEREAEghFQgVIwXuotAiIgAiIgAm4ETk86vLf0gekFAH0SL4ja4qNvVF3iFm9UHDSuCIiACIiACGRCQM/TmVDTNSIgAiIQPwKs2B+RYdg/AJgE4D4AX2Q4hi7LjIAEP5lxy+gqCiBatGhh6yRDxxSKBfy0adOmoWvXrrZdKXChkOHMM890HIpinUaNGuH7779H9erVjX4stHZr1kJ2O9HRCSecYMRfv359Q+zw1VdfYebMmbZF8dZ5TjzxRCPeVOcdPxzMPm5in4ULF+K8887zPRwdkigG8RL95FrwQ/ELayfpQsSc0d2EhfpWJxe7RZpxZiKe8YLmJZZ45ZVXSoRWjJn77euvv/Ya1hAHcC/16dMHEybwnfFAlSpVjOvpROLWGNPzzz+PihUr2najcw7dSpYsWVLy86FDh2LIkCFpjjl2A3B+usrwHnRqfJEtxUN0DAranMQ+Qcf0m28/ApUDBw4Y5w2FTORKRxxy9MpFGIIfuofxzLQKCxs3boznnnvO0Zknlbnbecm+QdmGLfgpS75OYh+6SNE5yU0kaeXM/daxY0dHMSI/l/ycxYX22RT0/lf/XwhI8FNcu0GCn/jneyeAyuYyNm3aBNqWqomACIiACIiACBQvAX6Jk/KmopoASr/6qHjxaOUiIAIiIALRE1CBUvSMNYMIiIAIiEBhEuD3vIMBVAVwLICG/Dt9BktlRQDfAsG3PL+eLAbLYBjPS+IWr+eC1EEEREAEREAEypiAnqfLOAGaXgREQARyQCAbd5+nANybdAfKQaiaIoWABD853BIsoqZjQmo755xzsGjRIkPU4Kft3LnTEFKwGN6uUcBAJxinRpEIXRlOPvnkElGClxOGKQygEw6FJ+bf7emM8sADD6BOnTq2xeFvv/022rZti08//dQxnjFjxqBv375+lm7bx06kQ0EMBUd0iAnSKB4aMGAAHnnkEdfLci34YTBkyPpJU0iyb98+9OvXD5MmUS9p3xjn5MmT09Z0zDHH4D/+4z8MMcXpp58O5vUf//iHIWShmMJL8GTO5iYMoCBk27ZthmvVoYcealyyYcMGwx3FbT9Q8MM8cN+w0bnJ3B90daFA47vvvrNd8PDhwzFo0CDbn1Go0a5dO8NJy2xBxR68juKG1q1bl3IIsk7IQvXp06fjmmuuCbL1jHHtHI28hFVOk9AhiMI+NxcuP4Ifjk9BIO+p4447zpiO++Whhx7CHXfc4bjGbAU/do5UtWvXNhyfeHb5bV988QX4cmGOZ9eYL+557g0/LWzBT1nxddpv119/PZ588snAgjUvkRldwShsPfXUUx0xF9pnk5/9pD72BCT4Ka6dIcFPvPNNZQ9tfo1GhScfVNREQAREQAREQASKlwDFvyn25fQo9/eNZ/Fi08pFQAREQATCJaACpXB5ajQREAEREIHiIcBXxa4BwJc2hNWeBtAtrMFSxolbvBFh0LAiIAIiIAIiEBoBPU+HhlIDiYAIiEDeEuif+Lude3V8euh8rvsTgE/ydlXFEZgEPznKM4UPLL5///3302bMpDCejiT333+/bfQtW7YERTDly5cPtLqxY8caAhK7RmHA448/jnvvvbdEeEIhCd02vFwgKCS59NJLU1/uWTJNJus3L6ZQqWHDhmkORTfffDNGjx7tGZvdWjdv3mzEy7GdWlkIfuxicdtX7M84KSKheIYiHuaRrjkUo5ginNRxt2zZYrjrUHjj1apVq4alS5eiXr16Xl1Lfk6nmE6dOjn2p9iAgisKVuwERR9++KER/5tvvllqDDdhDAVEDz/8cCkx0LnnnouXXnoJRx99tO/YzY4UDdGFyEkYRVHDq6++6vsF94zv7rvvxn330ejul5YJX+v1TiJDs49fwY8dIC/hYTb3tZN4ZOrUqejSpUugfO3fv9+4Byg2cWr8OfdluXLlPMeOQvCTa7529wNjoBPX8uXLXUU5boDWrl1bShCa2jdT8VocP5s8N5I6uBKQ4Ke4NogEP/HOdzMAC8wl0Opz1apV8V6RohcBERABERABEciKAO1dUyzM+VbnBlkNqotFQAREQAREIBgBFSgF46XeIiACIiACIiACIiACIiACIiACIkACep7WPhABERCBwiZwOIDPWSfqY5n8TJiZ+GwYCuADH/3VJXoCEvxEz9iYYeXKlYY45sCBA2kzZlIYP2fOHEf3mqCOQWZA69atA2Ohc4xdYwEuC8VZtE0nmOOPP943PToOUSxk1zgOawPp3hGkMc4OHTpg3rx5pS4LKrawm9MtXvbPF8EPY+nWrRuefpoayvTGXG3dutUQz5AvWdGNyavRaeOPf/wjRo4c6dUV3bt3x/jx432JJTgY3X3ouMK47BrjZB839x3G9/zzz2PEiBGgoOPGG280HIsqVKDhXHpLFZ0FdXVJHZF7jyIq1rE4tSDOVU4CIjfHIs/EJPbGZ599hosvvhh0ubFr2Qh+OF6PHj0cHaYyOdc4ppP4KdPxvO4R/rxmzZpYs2aNIXjxarkS/ETFl+O+/vrrhqgx1SnrzjvvxJ/+9KeMhJJm7rhn3ZyfMpkjbp9NXntIP/cmIMGPN6NC6iHBT7yzOYBujOYS+IsBleVqIiACIiACIiACxUuAb98ZOHCgFcBEAD2Ll4hWLgIiIAIiUAYEVKBUBtA1pQiIgAiIgAiIgAiIgAiIgAiIQOwJ6Hk69inUAkRABETAlcBNAMZ5MOJnwVwAdwF4TzzzioAEPzlKx4svvogrr7zSdrZMCtnXr19vONukFmxzgiDF69aA6OxywQUXOIoD2JfuGhR3VKxYMRC51157zXA4+v7779OuY2HvokWL0KRJk0BjUnTUtWvXtGuGDh0KCnayae+8844hlNi1a5ftMPkk+KHTEx2f3Nppp51mOJxQDOW3UVRDpx+vus3KlStjxYoVOPPMM30N/eWXXxr7bNOmTY79zzjjDFAEc9JJJ/ka060TRXbcJ3RwMdv5559viHUqVaqU8fijRo3Crbfe6ni93zm++eYbtGjRAhQ1WNuJJ55ocD3llFMyjpHiGbp2jRtn/zGdreDHzUEok3ONC3U626ZPn46OHTtmxMIrV0HOzFwKfqLg6ySUzHYvmInxch3LZJ64fTZltEl1USkCEvwU14aQ4Cfe+aa6p4e5BH7gDhhADZCaCIiACIiACIhAsRLg21smTqTGp6RR/TO6WHlo3SIgAiIgAmVCQAVKZYJdk4qACIiACIiACIiACIiACIiACMScgJ6nY55AhS8CIiACLgTKAWDFttsr8Wm9cQeAf4pkXhKQ4CdHaQlb8OPmkkKhAN0qgoolvIQYmYp9iHj79u2Ge9B779lr/mbPno127dr5zsbmzZsNh4qPP/641DVBxSdOE7oV9fOafBL8uIkCGCvFPhTP1KpVyzdfs+NXX31lcKZDkFsLIrLy2gucZ+rUqYa4LIxmJzajA8mwYcOyGv6VV15B06ZNDUcau1auXDksWbIEF110kes8Tvmj2IouQTaF74HifuGFF9CmTRvbazIRX1gHchPSZCL4ocisc+fOmDVrVql4KQBbunQpjjvuuEBrNzu7CQ7ZJ4grWi4FP2Hz5VrpDnfVVVel7dtM8uWUjLFjxxpCM6dG4Rbvcd4jflqcPpv8rEd9vAlI8OPNqJB6SPAT72yuAlDfXMKCBQvQrFmzeK9I0YuACIiACIiACGRFgJbOq1evto7RHICzP3JWs+liERABERABEbAloAIlbQwREAEREAEREAEREAEREAEREAERCE5Az9PBmekKERABEYgLgRsTYp8nHILl3/HuBPBGXBZTpHFK8JOjxG/YsMEo/N+xY0fajEGLnzmAWwF0pkX8UYxpLnb//v1o37694TJj14YPH45Bgwb5zoaTSKJly5ageKh8+fK+x3Lq2KNHD0yaNMn2x3ER/GTi7JO6YApG2rZtix9//NGRqV83Gw7gJaYKU3jA+fr3728IZ8yWqaNU6uLfeustwwVqz549jly89rWTcC2sGBmYW5yZnhXmgsMWMjoJc66//no89dRTGYufvNyqHn/8cfTu3dvXmZFLwU/YfOnuw3uZ7lapLQwRnDnmZ599ZtwbX3zxhS3Tww8/3BBwXXjhhb6Yx+mzydeC1MmTgAQ/nogKqoMEP/FO504Alc0l0L6xRo0a8V6RohcBERABERABEciKQJUqVVLtsmsC2JzVoLpYBERABERABIIRUIFSMF7qLQIiIAIiIAIiIAIiIAIiIAIiIAIkoOdp7QMREAERKFwCnwNItYxYDOAuAK8V7rILamUS/OQonQcOHDAcD8aPH19qRhY+0ymExdFBWhQF0BQuUDCzcuXKtFCyFQZwwG7duuHpp5+2XaaXMMJ60bZt29CoUSO8//77aWMFGceLt5tzTlwEP2HE6SYSMBkG2R9egp+gbk9uebRzEzr++OOxatUq1K5d22sLuP7cy3WEF1977bWYNm2ao1DFyQmFbkyMkW5d2bYozgozprAFKaniLHMenpu9evXKCsXBgwcNMeDdd9+NDz74wBjr9NNPN5ye6C7m10kpzoIfN6ejMO87ul7dcMMNmDx5smPO+Hn46KOP+sppXD6bfC1GnXwRkODHF6aC6STBT3xTSWUP7X6NRpvNnTup/1ETAREQAREQAREoVgIU/6bYS+8CUKVYeWjdIiACIiACZUZABUplhl4Ti4AIiIAIiIAIiIAIiIAIiIAIxJiAnqdjnDyFLgIiIAIuBP4DwFOWn68BcBuAdKWAMOYzAQl+cpgdCiceeughUEjC/12vXj2MGzcOdDQJ2qIo4o+6kN1NQMOiezpM+GkzZsxAp06d0rqG6YrCwSX4+QWxE3NrEihs6dy5s2cKvQQ/dBRq3bq15zh+OlBM17RpU1CAYLa6deti2bJlqFatmp8hHPtQeFa/fn18+umnjn3o6kVXq1/96ldpfXbv3o1mzZrh9ddfT/tZmE5VUZwVZsBhCn7sxFmcp1y5cliyZInhkJYPLepz0rrGMPnyHqDIhp85qa1ChQrGPXHuueeGhpj3cZs2bRzHC3IfRs08rM+m0OBpIDsBnjQhBbwvlNz4JrcZgAVm+PyliGplNREQAREQAREQgeIlQDvZ5s2bWwGsBtCgeIlo5SIgAiIgAmVEQAVKZQRe04qACIiACIiACIiACIiACIiACMSagJ6nY50+BS8CIiACtgQOSZh1fJYQ/NQEwErluwEsEqtYEpDgJ5ZpA6Io4i/Lomq/TjT79+9H+/btDRFFaqtatarhTlSnTp1QsirBzy8Y3VyVzF5+HTtyKfhxy2Eom8RjkJo1a2LNmjWoXr16Wk87MVJQln7WEMVZYc4bpiCF927jxo1BNzRro1hqxYoV+O1vf+tnuZH3ifqctC4gTL5OgirOF/bZyTEphGvQoAG2bt1qm5MgQq6omcflrI98c+fRBHL4yaNk5CAUCX5yADmiKQYAGGWO3aNHD0yYMCGiqTSsCIiACIiACIhAHAiMHj0aAwcOtIY6EUDPOMSuGEVABERABAqKgAqUCiqdWowIiIAIiIAIiIAIiIAIiIAIiECOCOh5OkegNY0IiIAI5JBAVwC3JIU+f8/hvJoqfAIS/ITPNNIR9+7di1mzZmH48OH44IMPbOc64ogjsHz5cpx99tmBYolDUbVbEbmbuCIQiGTnuBSB5yJOuoPccMMNmDx5siNKCrHoBMRCfreWK8EPhSMdO3bE7NmzM0l/KNe47ckhQ4bg/vvvt52H9/egQYNCiSEugp8nnngCvXv3Tltz2Pd1tlCjPiet8YUp+HESVHG+KBjv2bMHdKrivE5t5MiRqbVgtl2jZp6LMzTbfVds10vwU1wZl+AnvvmmuqeHGf6oUaMwYAA1QGoiIAIiIAIiIALFSqBnz56YOJEan5JG9c/oYuWhdYuACIiACJQZARUolRl6TSwCIiACIiACIiACIiACIiACIhBjAnqejnHyFLoIiIAIOBDga/bfEp2CICDBTwzSePDgQbz++usYNmwYFixYgB9//NE16kIW/Lzwwgto06aN7fovueQSzJs3D0ceeWQoWY1LEXiu4nzmmWfQpUsXR7Z++edK8OMkOKhWrRpatWqFww47LJR94jYInVMGDx6MypUrl+qWKwacNC6CHxoDTJo0KQ1nFGKUbBIftfjEGluYgh/WYd966622S4+KsVNOzSC6d++eWgtmG1/UzHN1hmaz74rtWgl+iivjEvzEN9+rEja/9c3w+ZDSrFmz+K5GkYuACIiACIiACGRNgDavq1evto7THMDCrAfWACIgAiIgAiIQjIAKlILxUm8REAEREAEREAEREAEREAEREAERIAE9T2sfiIAIiIAIiED+EpDgJ39zg2+//Rbjx4/HiBEj8PXXX5eK9Nhjj8X27dttxT+FLPhxc0XxKzjxm/K4FIHnKs5169aBjPft22eLsHbt2kZdx3HHHeeKOFdiFyehS9j7xO9+svZzc6piPwrbWrduncnQadfEQfBD5zIK+RYvXpwWf1RilEzhRi0+scYVluCHDl0U6/31r3+1XXZUjN1ERgzksssuw/PPP4+KFStmfGZk+nlnnTBXZ2ime64Yr5Pgp7iyLsFPfPO9E0CJpHnTpk2oUaNGfFejyEVABERABERABLImUKVKFezatcs6Tk0Am7MeWAOIgAiIgAiIQDACKlAKxku9RUAEREAEREAEREAEREAEREAERIAE9DytfSACIiACIiAC+UtAgp88zM0HH3yA+++/H9OmTSsl6DnkkEOMou1BgwahUqVKqF+/Plhbl9oyLYCOupA926Lq/fv3o3379pg/f75t1sIWcmQbb662Vq7idBOOcK1+RQO5Evy89dZbuPjii0GnH2urW7culi1bBjr9lFV75ZVX0LRpU1CIYdeKTfDjtif87qtc5TLqc9K6jrAEP173XFSM3eLnOv2e2VEzz9UZmqs9WgjzSPBTCFn0vwYJfvyzyqeeVPaUPIXQynDnTup/1ERABERABERABIqVAL+grFWrlnX5VP5UKVYeWrcIiIAIiECZElCBUpni1+QiIAIiIAIiIAIiIAIiIAIiIAIxJaDn6ZgmTmGLgAiIgAgUBQEJfvIkzSz8X7t2LW655RasWbOmVFTHHHMM6GzTo0ePEieEKFw78r2omnWEFEm88cYbtlnzWzzuN+VxKQLPVZwUzrRs2RIrV660RehXNOAlPghL7LJ+/Xo0bNgQ3333Xal4/cbpd59k0u+ZZ54xxHtOLSwGHD+Ks8KMOyxBiluMJ554onEmnnTSSZmgDv2aqM9Ja8Bh8d22bZshEKWzlF2L6p7wcgXzO2/UzHN1hoa+GQt4QAl+Cji5NkuT4Cee+W4GYIEZOj9kVq1aFc+VKGoREAEREAEREIFQCCxcuBDNmze3jrUaQINQBtcgIiACIiACIhCMgAqUgvFSbxEQAREQAREQAREQAREQAREQAREgAT1Pax+IgAiIgAiIQP4SkOCnjHNDoc8///lP9OrVK03oc8YZZ2D48OFo1aoVDj300FKRRlHEn+9F1V4OMxL8pG/m6667DlOmTAlll+/duxdt2rTB4sWLbccLo3ifA4cldnES/FStWtUQLdWpUycULpkM4iYwCJMBx4rirDDXHJYgJcoYM8mP2zVRn5PWuXPBl/P5vXeDsnS6B81x/M4bNXMJfoJmNvr+EvxEzzifZpDgJ5+y4T+WAQBGmd35VoIJEyb4v1o9RUAEREAEREAECo7A6NGjMXDgQOu6JgLoWXAL1YJEQAREQATiQEAFSnHIkmIUAREQAREQAREQAREQAREQARHINwJ6ns63jCgeERABERABEfiFgAQ/ZbgbtmzZgv79+2Pu3LmlojjqqKMwfvx4dOjQIU3oY3aMokA+34uqJfix36y5LFbv1q0bnn76adtAwije58BRC35YSL5o0SI0adKkzO5+CX5Ko/e6t+fPn48WLVqUWb6sE0d9TlrnypXg54gjjsDy5ctx9tlnh8p4w4YNuOiii7Bjxw7bcevWrYtly5ahWrVqrvNGzTyXZ2iogAt4MAl+Cji5NkuT4Cee+aa6p4cZ+qhRozBgADVAaiIgAiIgAiIgAsVKoGfPnpg4kRqfkkb1z+hi5aF1i4AIiIAIlCkBFSiVKX5NLgIiIAIiIAIiIAIiIAIiIAIiEFMCep6OaeIUtgiIgAiIQFEQkOCnDNJMV5+ZM2fixhtvxLffflsqAjqyjBkzBhT9uDUJftLp+C0e95vyuBSB5zJON8GPX4clt+J95iZqwQ/noKCOrlpl1bwEP2HGF8VZYXLLlSBl5MiRqS8KLqvUIWrxiXVhueJbrlw5LFmyxBDnhNm8hFxhnBlhiJVyeYaGybeQx5Lgp5Czm742CX7ime9VAOqboS9YsADNmjWL50oUtQiIgAiIgAiIQCgEGjRogNWrV1vHag5gYSiDaxAREAEREAERCEZABUrBeKm3CIiACIiACIiACIiACIiACIiACJCAnqe1D0RABERABEQgfwlI8JPj3Ozbtw9DhgzB6NGl33F5yCGH4JFHHkGfPn1gU+iaFmUURfxRF7JnW1TtVTx+4oknYs2aNTjppJNCyWq28YYShI9Bchmnm+CnZcuWmD17NsqXL+8adT4Ifq699lpMmzbN173mIwWBu3gJfoYNG4Y77rgj8Lh2F0RxVpjzhCVI2bNnD7h/Vq5cabvm9u3bY8aMGaAwpaxb1OekdX1h8d22bRvq16+PTz/91BEf79127dqFitfrzPZ7H0bNPJdnaKiAC3gwCX4KOLk2S5PgJ5753gmgshn6pk2bUKNGjXiuRFGLgAiIgAiIgAiEQqBKlSrYtWuXdayaADaHMrgGEQEREAEREIFgBFSgFIyXeouACIiACIiACIiACIiACIiACIgACeh5WvtABERABERABPKXgAQ/OczN3r170bt3b0NoYG0U+0yaNAkUU/gR+/DaKIr4872o2qt4vEKFCli2bBnOPffcULIalyLwXMbpJvjp3r07Jk6c6Mk+V4KfDRs2GI4lO3bsSIupVq1aWLVqFSgSK4vmJfjxK4TwE3sUZ4U5b1iCFK89Udb5snKO+py0zpUrvpwzTJGZuQavM5uiNs7r1aJmnssz1Gut+vnPBCT4Ka6dIMFP/PJNZc8mM+zKlStj507qf9REQAREQAREQASKlQDFv3xwtzQqf6oUKw+tWwREQAREoMwJqECpzFOgAERABERABERABERABERABERABGJIQM/TMUyaQhYBERABESgaAhL85CjVP/zwg+HeM2HChLQZe/bsiXHjxuGwww7zHU0URfz5XlS9fft2XHLJJXjvvfccOVFM1blzZ98c3TrGpQg8l3G6CX7Gjx+PXr16ebL3Ene88MILaN26tec4Xh28xAbTp09Hx44dvYbJ+OdPPfUUvvnmG9xyyy1p9/YTTzxhiP+c2jnnnINFixaBL8jNtkVxVpgxhSVI4Xhue4s/f/7553HllVdmi8P2+oULF4L797HHHkP16tVd54j6nLROnku+Ubgo0VGoQYMG2Lp1qy1TvzmNmnkuz9BINnABDirBTwEm1WVJEvzEL9/NACwww6aFHFXUaiIgAiIgAiIgAsVLgA/VzZs3twJYDaBB8RLRykVABERABMqYgAqUyjgBml4EREAEREAEREAEREAEREAERCCWBPQ8Hcu0KWgREAEREIEiISDBT44STSFK165d02arVq0ali5dinr16gWKJIoi/nwvqvYSihBgv3798OijjwZi6dQ5LkXguYqTDlVt2rTB4sWL05CVK1cOS5YsMRx1vJpXHsMS/HjN06xZM8ydOxd0hgq7mXNv3rwZq1evxnHHHVdqCjchBztWrVoVK1euRJ06dbIOLYqzwgwqTEHK/fffjyFDhjiul+KsqVOngnstzEYxJkWCa9eu9eX6FPU5aV1bmHxHjRqFW2+91RFd7dq1bfdqNqzXr1+Phg0b4rvvvksbJsgej5p5rs7QbFgW27US/BRXxiX4iV++BwAYZYbdo0cP2zcaxG9ZilgEREAEREAERCBTAqNHj8bAgQOtl9P/uWem4+k6ERABERABEciSgAqUsgSoy0VABERABERABERABERABERABIqSgJ6nizLtWrQIiIAIiEBMCEjwk4NEffXVV7j00kvx7rvvps2WqatCFEX8cSiqZk3hpEmTHLMWpjNKXIrAcxXnzp070bRpU7zxxhtp/GvVquVLLMELvYQ4YQl+OJfbfjnkkEOwYMECXH755aGfAhy3ZcuWaNGiBWbPno3y5cuXmuOtt97CxRdfjD179jjOHZZbVRRnhRl0mIKUl156yWDm1I444ggsX74cZ599dqj5WrFiBZo0aWLr1flYAAAgAElEQVS4Ss2YMcNTUBT1OWldXJh8KSBr3LgxDhw4YMsviGjPbwLWrVtnuLLt27cv7RLm2u7esBs7aua5OkP9clM/QIKf4toFEvzEL9/0K+1hhk1F6YAB1ACpiYAIiIAIiIAIFCsBWpdPnEiNT0mj+md0sfLQukVABERABMqcgAqUyjwFCkAEREAEREAEREAEREAEREAERCCGBPQ8HcOkKWQREAEREIGiISDBTw5SzSLyTp062c40cuTI1Jdg+oooiiL+OBRVP/HEE+jdu7cjIxYJz58/H82bN/fF0a1TXIrAcxXnli1bcMEFF+CLL75Iw3b99dfjqaeesivSTuubS8HPM888gy5dujim+dxzzwWFJkcffXTW+8UcgOKGDh06YN68eRg+fDgGDRqUNvb27dsNIcR7773nOG9YDkRRnBVm0GEKUjZs2GA4RO3YscORSffu3TF+/HhPUY7fZFpzxXF79erleWnU56Q1gDD5+tlzd9xxB4YNG+bJwG8Ht/jHjBmDvn37+hoqaua5OkN9LVadDAIS/BTXRpDgJ375XgWgvhk2Vc78pUVNBERABERABESgeAk0aNDAsIy1NH4rt7B4iWjlIiACIiACZUxABUplnABNLwIiIAIiIAIiIAIiIAIiIAIiEEsCep6OZdoUtAiIgAiIQJEQkOAnB4nu378/WNxs1zJ1M4miiD8ORdXr169Hw4YN8d133zlmrmPHjpg6dWrWooC4FIHnKk43h5Dnn38eV155pa+7KZeCHz8iEr6Idty4cTjssMN8xe/Vac6cObjqqquM8ZYuXYoLL7ww7ZKffvoJN9xwAyZPnuw43OGHH+54vVcM1p9HcVaY44cpSKH4pm3btli40LkkKGxXpmeffdYQY1aqVAl0+jnzzDM90UZ9TloDCJMvx73nnntw7733Oq4xTIc0TkLTh1tvvTVtvhNPPNHgfcopp3jyZoeomefqDPW1WHUyCEjwU1wbQYKf+OV7J4DKZtibNm1CjRo14rcKRSwCIiACIiACIhAagSpVqmDXrl3W8WoC2BzaBBpIBERABERABIIRUIFSMF7qLQIiIAIiIAIiIAIiIAIiIAIiIAIkoOdp7QMREAEREAERyF8CEvxEnJu9e/eiTZs2WLx4se1Ms2fPRrt27QJHEUURfxyKqr3EIgR5xBFHYPny5Tj77LMDc7VeEJcicLc4W7ZsCe6x8uXLZ8WCFzsV759xxhmGMOW4447zNYdXDjMVwdlN7kdEwuvI8LbbbvPlUOS2yI0bN+Lyyy/HRx99ZDj40OXnyCOPtL2E6+TZ4NbCcLSJ4qwwYw5bkDJ27Fj069fPlUm9evXw6quv4thjj/W135w6WXMVxE0p6nPSGm/YfN955x1cfPHFqXVYJVOG6ZDGQXv06IFJkyalpaBPnz6GCNZG1GGbrqiZx+Wsz2rDx+xiCX5ilrAsw5XgJ0uAOb6cyp5N5pyVK1fGzp3U/6iJgAiIgAiIgAgUKwGKf2vVqmVdPpU/VYqVh9YtAiIgAiKQFwRUoJQXaVAQIiACIiACIiACIiACIiACIiACMSOg5+mYJUzhioAIiIAIFBUBCX4iTreXuGHYsGG44447AkcRRRF/XIqq/YgCKLqg04qT2MIP8FwJafzE4tbHLU4v0Ynfuffv34/27dtj/vz5aZewcL9v375+h3J16+AgYQp+ON6MGTMMFxevRo50Izn00EO9utr+fPfu3QYjU9xHl6kuXbo4jrVt2zY0atQI77//vmMfOtrMnTvXt3uS3UBuZwWL6hctWoQmTZpktOawBSmfffaZIUj54osvXOPJ1pUpNVfTp08HncH8tKjPSWsMYfM9cOAAevfubSvCMedt1aoVZs6ciQoVKvjB4diH9d9NmzbFG2+8UapPJoLMqJlL8JNVqiO5WIKfSLDm7aAS/ORtamwDawZggfmT+vXrY9WqVfFagaIVAREQAREQAREIlcD/Z+/ew2S7yjrxvzImOJKBKmQEhO6DUe7qwAMkoUrhER2rAIOaiNwUUKq8EBC7CQkjjIwKaBKoksfAIN34AEIMAwQFxCpUFLCKhMvAICjXyFR7w0G6R4GRZCA/Vg+7f9Un53T3Pqcuu2p/9n+kd631rs9a3eesw/r2Stf0NpvN8TaHEVGfaCcaI0CAAAEC+QQcUMrn5W0CBAgQIECAAAECBAgQIJAE7KetAwIECBAgUFwBgZ8pz81hgZ88N0uMl/o3f/M3cd55553wYPypHKhObS/Koeqtra14yEMeEp/85CcPnL3TvbVlFkGaSSy/g+q8173uFe94xzvidre73Wl1dbKbQU7ltpXDvicmHfj5p3/6p3joQx8a733vew81ePzjH79788itb33rQ98df+Fzn/tcpBBKCpml5wEPeED84R/+YXzTN33ToWv0mc985oHv3PWud40/+qM/Ov4X5h65voMCP6mR0/GedCDlpptuil/6pV+K5z73uYeOL91+lOYqbzDl05/+dDzykY/cC6Kce+65kc4n3eY2tzm0z8N+Tp6u5/EFTNo3tf+BD3xg9+fnzk76ncs3f1LIrNfr7d5UdTrPu9/97t1A2w033LCvmVO5tWpR/mw6HS+f3S8g8FOuFSHws1jzvZZufcxKTle5bWxsLNYIVEuAAAECBAhMVKDb7cb6+vp4m5sR0Z5oJxojQIAAAQL5BBxQyuflbQIECBAgQIAAAQIECBAgkATsp60DAgQIECBQXAGBnynPzUE3o6SuzzzzzPjjP/7j3Vstjvp8/OMfj0c96lHxwQ9+8KQfSTexpJDD+JMO07/zne+M+9///nGrW93qZp/9l3/5l3jYwx4Wf/7nf36zr6VD9Sk4koIMp/pM8haFF77whXHxxRcfWEo6uH7VVVfFj/3Yj8UJDg8f+Nkbb7wxfvqnfzpe8YpXnPC9SQVpTtVy/HMHuZ5q+Ov4dXOiEEYyTTejpLWY55l14CfV9trXvnb3lp/0PXDYs7q6GldcccXubT2H3faT2vvTP/3T3bXyqU99arfpPC4puJeCFQfd8pPa/N7v/d54/etfH7e97W0PK/9mX7/uuut2Ax5f/OIXT/jZl770pfEzP/MzudtNH5hGICUF+R70oAdFCiod9qSfR+l7NH0/HvZ8+ctf3r25Jt1w88///M97c5VcL7jggsM+vvf1w9bvYZ6f/exnd3/G3v3ud4973vOeB/Y7Dd+0Zn/913/9wJvlTvdmsJMFt+54xzvu/hn07d/+7Uf2Ti8u0p9NuQbm5ZMKCPyUa3EI/CzWfKd0TysrudPpxNpaygB5CBAgQIAAgbIKpN9+srmZMj57T0r/dMvqYdwECBAgUAgBB5QKMQ2KIECAAAECBAgQIECAAIEFE7CfXrAJUy4BAgQIlEpA4GcG0/3zP//zuzdRnOz5vu/7vnjDG95w6A0T6cD6K1/5yt0D6ymQctCT2hs/xJ4OYKczeenWkd/7vd+Ls84662Yfn+ZNIKmzSQZ+/vf//t9x/vnnx7ve9a4DHVLo5+Uvf3k84QlPOHLo5wtf+MKu8atf/eqTtp2CWn/2Z38WD3zgA2ewgg7u4iDX9MlnP/vZ8Su/8itHHv/xvX3kIx/ZvakjBRXGnyc+8Ynxspe9LM4444xcBocFJlKY67hfDpur/RO9nL5fHve4x8XrXve6I7f17//9v4+f/Mmf3A3+3O1ud4tKpbL72dRWuiUm3bqTvqeyoE/WcLo95jWvec2RXY4aRkqhwBRYucMd7nDkMaQwYarnZLe5pIYe/ehHx+/8zu/E13/91x+53ezFdKNR8jnRk4KFb3vb26JareZuN33v/cRP/MSRP5feffrTn74b/Dl+PaYbnlJwJt0adPxcncoa/r//9//umqWfsSd6DvJMP4fTuej/+l//65F+fkzLN/38TPP2J3/yJyc1Pp0b0k4W2krr7Md//MePPK/Zi4v0Z1PuwfnACQUEfsq1MAR+Fmu+BxFRy0pOV8Kl60o9BAgQIECAQHkF6vV6DIfDcYBmRPTLK2LkBAgQIFAAAQeUCjAJSiBAgAABAgQIECBAgACBhROwn164KVMwAQIECJRIQOBnBpP9pje9KX7oh37owJ5+9Ed/dPcXYt7mNrc54Xt/+Zd/Gelw+nvf+97dr6ebW9LtQV/5yldO+P5FF120GzJKh2ZTQOF5z3te/PIv/3KkcNHv//7vn/CGn7/6q7+K7/7u747Pfe5zJ2zz+BBRXrpnPetZ8fznP/+EHzuorpP18573vGf3jOFBYYbssz/3cz+3e6vFrW996wPLTs4pGHLQ7UlZAylElA7up9uP0pMO86dwQQqGnEp4Iq9n9v5hgZ9UT7/fj3POOSd3FycLytz1rnfdDbwcO3Ysd5spOJRuEEnWJ3rSOv/t3/7tUw4onayg//k//+fubTqf+MQnctd81A+ciksyTt+vGxvpd+Yf/KysrOzeaJNu/Dno1qr/83/+T7zoRS+K9D13sp8RWU/pZ0kK5qQzOtmTQm8pYHjY98tBay/dlHTttddGutUl75PH5Pi2U1DrG77hG3b/8z/8wz+cNBx5KnOV9XVQiDN5vv3tb49zzz13X2np50MKbD7pSU/aDdscJRQ2Ld9U2GE/P1NYMgXMThboOtmcnux2tPRLn1/84hcfOQg33v6i/dmUd717/+YCAj/lWhUCP4s139sR8f8i0BExGo0i/eXEQ4AAAQIECJRXIP2Wj+P+YW41IrbKK2LkBAgQIFAAAQeUCjAJSiBAgAABAgQIECBAgACBhROwn164KVMwAQIECJRIQOBnBpP9mc98ZveGlI9+9KMH9vZt3/Ztcfnll8cP/MAP7N7Ak25CSTcwpLBOFvRJDTziEY+IX/3VX43HPOYxJw1NpPdardZuv+ngf/r8YcGPw4JJv/iLv7hby6k8KYDwIz/yI7vBkxM9KTgyGAziTne6U67mUwjpx37sxw4NNaRGU3ghBSBSUOf2t7/9Xj/pIH46UJ4CQekGivSkw+53vvOdd88xHvSkUMP3f//37wZ90m0qt7vd7U5pHLkGfdzLhwV+0uvptpU3vvGNu2M66pNcrrjiirj00kv3feSwdXRY+x/+8Icj3VZzsqBWWgPp5qZv/dZvPayp3F8/LOSQu8GxD5yOy1FuXBmvLQWXnvOc5+yGuMZvtElBnXSLUfpatnZT4CatzxtuuOHA4T384Q/f/b647rrrIt3qlL4fjp/78QYOu+kmhd7+9E//dDdEeCpPXpM8fZzOXKV+UljnoJtq0s+BFAZMQc/0sySF29JNW+lnbLodLP2sSN8DBz3T9k19/8Ef/MHuz88vfvGLJywlOaX1lH7GHeVJYZ//9J/+U6RbusafwwKth7W9iH82HTYmXz9YQOCnXCtE4Gdx5jsle/b+Zpz+kNjeTvkfDwECBAgQIFBWgfQPD8f9JpidiMh/z29ZAY2bAAECBKYl4IDStGS1S4AAAQIECBAgQIAAAQLLLGA/vcyza2wECBAgsOgCAj8zmsF0APriiy8+rd7SwfFf+7Vfi7W1tfjSl74UP/iDPxjveMc7jtTmYbc1nOwml/HGzz777N0A0l3ucpcj9Tn+UgpwpEPjB4UOUtjmoEP0J+p0/NaMw24yGf98Cknc4Q532A0K/f3f//2+wFCyevnLX757O0g6vH7UJ90s8p//83/eDVplt/4c9bOn895RAj+p/Xvc4x5xzTXXxD3vec9Duxu/FWr85XS2M4UEarXaoW2cbL7S+k0htIOe07kN5LDC3ve+98VDH/rQSDcNTeo57PvrKP2k9ZbCF+l7Jc+T3WiTAoLHn7tNoZLf+I3f2A3bHRZeG++z2Wzuhjbuda97nbSU97///fGgBz3opGGR9MF0W9PLXvayU7rVJX3+VE0O8ssbYjlRW3/913+9G9j527/92zxTtftuCv78yq/8yqE3WM3CN9VzWOgn/axMwb8nP/nJB85juhkufd+mnzHjT/qZ/tKXvvSEt8odBW9R/2w6yti8c3IBgZ9yrQ6Bn8WZ70ZE9LJy018GU1rfQ4AAAQIECJRXIP1Wn/QPCGPPMCL+//uDy0tj5AQIECAwXwEHlObrr3cCBAgQIECAAAECBAgQWEwB++nFnDdVEyBAgEA5BAR+ZjTPp3tbxcrKyu7tMw9+8IP3Kv75n//5+M3f/M1DR5AFWNLNNic4RBvp9p10m0c6hH7Ykw65X3XVVUe+KSYFctKNISnIsLW1dWDz3/iN3xivfvWrd28w+jf/5t8cVsre11Mfb37zm3dvPDrZTRVHbSzV8Lu/+7tx/vnn79629MxnPvPQj6azDSnoc+655+aq+9CGj/jCQYGfW93qVrshq3RoPj3p8H4KHFx00UXxTd/0TTfr4ctf/vLufP3CL/zCvlul0otpDaabNu5zn/scsbL9r6VbZpJTuvnkKE9aBymsMo2bftKNThdccMGht24dpc5kmm58SbeYnOj76yhtZO+cLDSRp43s3TS+jY2N3XDgeeedd2jgJwWHUijxSU960gnXxngNn/zkJ+OHf/iHd28COuz5pV/6pd3vo1MNwU3SJN2i9vrXv/6U13A21vQz5yjBteNt0s+Kq6++Om5zm9scyDZL31RIugHuwgsvPPBndLrNLN3ylm6CSrdGpZ/R//qv/xqp1hTqSqGe7OdManM8oDp+C9Vh62X864v+Z1OesXp3v4DAT7lWhMDP4sz32ldvzOxk5aaEe/qLhocAAQIECBAor0C324319fVxgM2IaJdXxMgJECBAoCACDigVZCKUQYAAAQIECBAgQIAAAQILJWA/vVDTpVgCBAgQKJmAwM8MJ/xUb6t45CMfuXuY+ra3ve2+anu9XjzsYQ+LdPj8ZM+JwgjpkHYKCn3iE5+I66+/Pt75znfuO6h9FJIUDki/2Pubv/mbd4MuKSSQnvG2//Ef/3G37eNvHTms/RRSSQGFdKPQeNuHfe7jH//47g1B6fD6qTwPfOADd8NM2Q1GBwVpUnghHX7/uZ/7uUPDEadSS57PHFTn4x//+HjKU55ywsP83/It3xLf/d3fvRc+OGgtnGwNHlTnzs7ObpAs3Yby53/+5/F3f/d3eYa19261Wt29SebYsWO7IYtTuWHqRB1/4Qtf2L3B6SihuZMVngIkKSD2gAc84JTGdqIPpdBECjo961nPyv19mdpL3/MveMELdkNdKZSRbrA6KPCTvpZu8zkosPbBD34wXvKSl0QKLp7KXKaa0m1B97vf/XZvmnrqU58a3/AN33Bks9M1SR2l74U017e+9a2P3O9BL+YNcaZA2Obm5gnDPvP2TeP853/+5901d+WVV562T/p+eMUrXnHgDVEn6mRZ/2w6bdASNiDwU65JF/hZnPlO6Z5WVm6n09n9i5mHAAECBAgQKK9AuuY1bXTHnpT+6ZZXxMgJECBAoCACDigVZCKUQYAAAQIECBAgQIAAAQILJWA/vVDTpVgCBAgQKJmAwM+MJzxPyCAdTE83J6TbcU50c0g6BJ8O9Z/sl2uf7ND15z//+fjBH/zBeMc73jGR0aeD9K985St325pm20cpNt1Q89/+23+Lpz3tafG//tf/OspHIt1cccUVV+yGYsZvFjpRkCaZpltq0k0dp3prxZGKyvHSYYGfNDenepg/jTO1/53f+Z25b685LGiSY4i7r6bbl1KALIVGJvl87GMf2w3+vPGNbzxys+l787nPfW6kX25/qjfXHNbZ3/zN3+z+otzXve51h7269/UnPvGJ8au/+qv7buA60TykmlNYLd3klG5uOuxJN2ilG5cm8aRbyt7ylrfEWWedlbu5ZPKc5zxnN0zyla985UifT4Gm3/qt3zqlNXxYB+n2oZ/92Z89cI6OD2CdqM2i+Kba0vfD85///N3b1o5qnI0p/bz4L//lv8Q555yT++fFtP/8mPefTYetJV/fLyDwU64VIfCzOPM9iIhaVm76zQONRmNxqlcpAQIECBAgMHGBer0ew+FwvN1mRPQn3pEGCRAgQIBAPgEHlPJ5eZsAAQIECBAgQIAAAQIECCQB+2nrgAABAgQIFFdA4GdOc7O1tbV7CP3qq6+OT33qU3tVpFtX/uN//I/x2Mc+Nr73e7/30FBJCv2kdn7t135t9waVW9ziFpFuqkkBhnT4ejzAMqehzqXbFPx53/vet3tjT7/f373JKFmlJx3AT7cHpTOKKbCRbh45kVMWpEmm6VD/M5/5zCOFI2Y94KMEfrKa0q0kb3vb2+K1r33t7pmMFAYZf+54xzvu3tz0wz/8w/HQhz507rcXzdIys/m93/u9XZvRaLQXeEhrIK2ZdKPWYx7zmN3Q0awCX//0T/8UqaZ0k9CHPvShfUG2dNPWd33Xd0UK+px//vknvD1mPPCTbtdJPyse/vCHz6z+acxhCk6+9a1vPeE6TjdC3e1ud4t0K1UKSx4l0HQ6NaYb1v7iL/5iNySTgkyptrRe7n3ve8cTnvCESL/weFK3Cp1OnXk/m27b+bM/+7PdIFwKh6awVRpb9qSb2O585ztHCnClAGm6hes2t7lN3m68T+CEAgI/5VoYAj+LM9/bEVHJyk1/UZr2H7KLQ6NSAgQIECBQToG0AU/XO489qxGxVU4NoyZAgACBAgk4oFSgyVAKAQIECBAgQIAAAQIECCyMgP30wkyVQgkQIECghAICPyWcdENeLoE8gZ/lGrnRECBAgMAyCgj8LOOsnnxMAj+LMd/pPsBRVmqlUont7ZT/8RAgQIAAAQJlFUjh32PHjo0PPyV/qmX1MG4CBAgQKJSAA0qFmg7FECBAgAABAgQIECBAgMCCCNhPL8hEKZMAAQIESikg8FPKaTfoZRIQ+Fmm2TQWAgQIEBD4KdcaEPhZjPluREQvKzVdBzkYDBajclUSIECAAAECUxFI12mnq8XHnmFE1KfSmUYJECBAgEA+AQeU8nl5mwABAgQIECBAgAABAgQIJAH7aeuAAAECBAgUV0Dgp7hzozICRxIQ+DkSk5cIECBAYEEEBH4WZKImVKbAz4Qgp9zMWkR0sj5arVZsbGxMuUvNEyBAgAABAkUW6Ha7sb6+Pl7iZkS0i1yz2ggQIECgNAIOKJVmqg2UAAECBAgQIECAAAECBCYoYD89QUxNESBAgACBCQsI/EwYVHMEZi0g8DNrcf0RIECAwDQFBH6mqVu8tgV+ijcnJ6oopXta2Rc6nU6sraUMkIcAAQIECBAoq0C73Y7NzZTx2XtS+qdbVg/jJkCAAIFCCTigVKjpUAwBAgQIECBAgAABAgQILIiA/fSCTJQyCRAgQKCUAgI/pZx2g14mAYGfZZpNYyFAgAABgZ9yrQGBn8WY70FE1LJSe71eNBqNxahclQQIECBAgMBUBOr1egyHw/G2mxHRn0pnGiVAgAABAvkEHFDK5+VtAgQIECBAgAABAgQIECCQBOynrQMCBAgQIFBcAYGf4s6NyggcSUDg50hMXiJAgACBBREQ+FmQiZpQmQI/E4KccjPbEVHJ+hiNRrGysjLlLjVPgAABAgQIFFmgWq3Gzs7OeImrEbFV5JrVRoAAAQKlEXBAqTRTbaAECBAgQIAAAQIECBAgMEEB++kJYmqKAAECBAhMWEDgZ8KgmiMwawGBn1mL648AAQIEpikg8DNN3eK1LfBTvDk5vqKU7Bll/7FSqcT2dsr/eAgQIECAAIGyCqTw77Fjx8aHn5I/1bJ6GDcBAgQIFE7AAaXCTYmCCBAgQIAAAQIECBAgQGABBOynF2CSlEiAAAECpRUQ+Cnt1Bv4sggI/CzLTBoHAQIECCQBgZ9yrQOBn+LPdyMielmZtVotBoNB8atWIQECBAgQIDA1gX6/H81mc7z9YUTUp9ahhgkQIECAQD4BB5TyeXmbAAECBAgQIECAAAECBAgkAftp64AAAQIECBRXQOCnuHOjMgJHEhD4ORKTlwgQIEBgQQQEfhZkoiZUpsDPhCCn2MxaRHSy9lutVmxsbEyxO00TIECAAAECRRfodruxvr4+XuZmRLSLXrf6CBAgQKA0Ag4olWaqDZQAAQIECBAgQIAAAQIEJihgPz1BTE0RIECAAIEJCwj8TBhUcwRmLSDwM2tx/REgQIDANAUEfqapW7y2BX6KNyfHV5TSPa3sP3Y6nVhbSxkgDwECBAgQIFBWgXa7HZubKeOz96T0T7esHsZNgAABAoUTcECpcFOiIAIECBAgQIAAAQIECBBYAAH76QWYJCUSIECAQGkFBH5KO/UGviwCAj/LMpPGQYAAAQJJQOCnXOtA4Kf48z2IiFpWZq/Xi0ajUfyqVUiAAAECBAhMTaBer8dwOBxvvxkR/al1qGECBAgQIJBPwAGlfF7eJkCAAAECBAgQIECAAAECScB+2jogQIAAAQLFFRD4Ke7cqIzAkQQOCvxceOGFcfXVV8fXf/3XH6ktLxEgQIAAgXkLCPzMewZm27/Az2y9T6W37YioZB8cjUaxsrJyKu34DAECBAgQILAkAtVqNXZ2dsZHsxoRW0syPMMgQIAAgcUXcEBp8efQCAgQIECAAAECBAgQIEBg9gL207M31yMBAgQIEDiqgMDPUaW8R6CgAk94whPiVa961Qmre/CDHxxvectb4qyzzipo9coiQIAAAQL7BQR+yrUiBH6KPd8p2TPKSqxUKrG9nfI/HgIECBAgQKCsAin8e+zYsfHhp+RPtawexk2AAAEChRRwQKmQ06IoAgQIECBAgAABAgQIECi4gP10wSdIeQQIECBQagGBn1JPv8EvusC//uu/RrrF561vfesJh3KnO90prr322rjzne+86ENVPwECBAiUREDgpyQT/bVhCvwUe74bEdHLSqzVajEYDIpdseoIECBAgACBqQr0+/1oNpvjfQwjoj7VTjVOgAABAgTyCTiglM/L2wQIECBAgAABAgQIECBAIAnYT1sHBAgQIECguAICP8WdG5UROFTgXe96V3z/9xUhAbAAACAASURBVH9/3HDDDSd997LLLotnPOMZcYID1Ie27wUCBAgQIDBrAYGfWYvPtz+Bn/n6H9b7WkR0spdarVZsbGwc9hlfJ0CAAAECBJZYoNvtxvr6+vgINyOivcRDNjQCBAgQWDwBB5QWb85UTIAAAQIECBAgQIAAAQLzF7Cfnv8cqIAAAQIECJxMQODH2iCwgAJf/vKX4y1veUs89alPja2trQNHcItb3CKe97znxdOe9rT4t//23y7gaJVMgAABAmUSEPgp02xHCPwUe75TuqeVldjpdGJtLWWAPAQIECBAgEBZBdrtdmxupozP3pPSP92yehg3AQIECBRSwAGlQk6LoggQIECAAAECBAgQIECg4AL20wWfIOURIECAQKkFBH5KPf0GvygCH/zgB+MlL3nJbrkf+tCH4r//9/8eN954Y67yU/Dn7LPPjlqtFre85S3jyU9+ctznPvfJ1YaXCRAgQIDAtAUEfqYtXKz2BX6KNR/HVzOIiFr2H3u9XjQajWJXrDoCBAgQIEBgqgL1ej2Gw+F4H82I6E+1U40TIECAAIF8Ag4o5fPyNgECBAgQIECAAAECBAgQSAL209YBAQIECBAoroDAT3HnRmUE9gTe/OY3xyMe8YiJirzpTW+K888/f6JtaowAAQIECJyugMDP6Qou1ucFfoo9X9sRUclKHI1GsbKyUuyKVUeAAAECBAhMVaBarcbOzs54H6sRcfDd01OtSOMECBAgQOBmAg4oWRQECBAgQIAAAQIECBAgQCC/gP10fjOfIECAAAECsxIQ+JmVtH4IECBAgAABAgQOFRD4OZRoqV4Q+CnudKZkzygrr1KpxPZ2yv94CBAgQIAAgbIKpPDvsWPHxoefkj/VsnoYNwECBAgUVsABpcJOjcIIECBAgAABAgQIECBAoMAC9tMFnhylESBAgEDpBQR+Sr8EABAgQIAAAQIEiiMg8FOcuZhFJQI/s1A+tT4aEdHLPlqr1WIwGJxaSz5FgAABAgQILIVAv9+PZrM5PpZhRNSXYnAGQYAAAQLLJOCA0jLNprEQIECAAAECBAgQIECAwKwE7KdnJa0fAgQIECCQX0DgJ7+ZTxAgQIAAAQIECExJQOBnSrAFbVbgp6ATExFrEdHJymu1WrGxsVHcalVGgAABAgQITF2g2+3G+vr6eD+bEdGeesc6IECAAAEC+QQcUMrn5W0CBAgQIECAAAECBAgQIJAE7KetAwIECBAgUFwBgZ/izo3KCBAgQIAAAQKlExD4KdeUC/wUd75TuqeVldfpdGJtLWWAPAQIECBAgEBZBdrtdmxupozP3pPSP92yehg3AQIECBRWwAGlwk6NwggQIECAAAECBAgQIECgwAL20wWeHKURIECAQOkFBH5KvwQAECBAgAABAgSKIyDwU5y5mEUlAj+zUD61PgYRUcs+2uv1otFonFpLPkWAAAECBAgshUC9Xo/hcDg+lmZE9JdicAZBgAABAssk4IDSMs2msRAgQIAAAQIECBAgQIDArATsp2clrR8CBAgQIJBfQOAnv5lPECBAgAABAgQITElA4GdKsAVtVuCnoBMTEdsRUcnKG41GsbKyUtxqVUaAAAECBAhMXaBarcbOzs54P6sRsTX1jnVAgAABAgTyCTiglM/L2wQIECBAgAABAgQIECBAIAnYT1sHBAgQIECguAICP8WdG5URIECAAAECBEonIPBTrikX+CnmfKdkzygrrVKpxPZ2yv94CBAgQIAAgbIKpPDvsWPHxoefkj/VsnoYNwECBAgUWsABpUJPj+IIECBAgAABAgQIECBAoKAC9tMFnRhlESBAgACB44O5N910/B/bjAgQIECAAAECBAjMTkDgZ3bWRehJ4KcIs3DzGhoR0cv+c61Wi8FgUMxKVUWAAAECBAjMRKDf70ez2RzvaxgR9Zl0rhMCBAgQIJBPwAGlfF7eJkCAAAECBAgQIECAAAECScB+2jogQIAAAQLFFXDDT3HnRmUECBAgQIAAgdIJCPyUa8oFfoo532sR0clKa7VasbGxUcxKVUWAAAECBAjMRKDb7cb6+vp4X5sR0Z5J5zohQIAAAQL5BBxQyuflbQIECBAgQIAAAQIECBAgkATsp60DAgQIECBQXAGBn+LOjcoIECBAgAABAqUTEPgp15QL/BRzvlO6p5WV1ul0Ym0tZYA8BAgQIECAQFkF2u12bG6mjM/ek9I/3bJ6GDcBAgQIFFrAAaVCT4/iCBAgQIAAAQIECBAgQKCgAvbTBZ0YZREgQIAAgeODuTfddPwf24wIECBAgAABAgQIzE5A4Gd21kXoSeCnCLNw8xoGEVHL/nOv14tGo1HMSlVFgAABAgQIzESgXq/HcDgc76sZEf2ZdK4TAgQIECCQT8ABpXxe3iZAgAABAgQIECBAgAABAknAfto6IECAAAECxRX4SkTsnbP7yle+Eic4ZFnc6lVGgAABAgQIECCwNAIpfH6LW9xifDzp35T2/YelGayB7AoI/BRzIWxHRCUrbTQaxcrKSjErVRUBAgQIECAwE4FqtRo7Ozvjfa1GxNZMOtcJAQIECBDIJ+CAUj4vbxMgQIAAAQIECBAgQIAAgSRgP20dECBAgACB4gp8KSLOzMr70pe+FGeeufc/i1u1yggQIECAAAECBJZO4IYbbohb3vKW4+O6ISL2/YelG3TJByTwU7wFkJI9o6ysSqUS29sp/+MhQIAAAQIEyiqQwr/Hjh0bH35K/lTL6mHcBAgQIFB4AQeUCj9FCiRAgAABAgQIECBAgACBAgrYTxdwUpREgAABAgS+JrDvlzd/7nOfi/QLGz0ECBAgQIAAAQIEZi2QcgW3ve1tx7t1lnDWkzDj/gR+Zgx+hO4aEdHL3qvVajEYDI7wMa8QIECAAAECyyrQ7/ej2WyOD28YEfVlHa9xESBAgMDCCzigtPBTaAAECBAgQIAAAQIECBAgMAcB++k5oOuSAAECBAgcUeCvI+Iu2buf+tSn4uyzzz7iR71GgAABAgQIECBAYHIC119/fXzbt33beIOfjohvnVwPWiqagMBP0WYkYi0iOllZrVYrNjY2ileliggQIECAAIGZCXS73VhfXx/vbzMi2jMrQEcECBAgQCCfgANK+by8TYAAAQIECBAgQIAAAQIEkoD9tHVAgAABAgSKK/DeiLh/Vt5wOIwHPvCBxa1WZQQIECBAgAABAksr8O53vzvShSJjz/si4gFLO2ADC4Gf4i2ClO5pZWV1Op1YW0sZIA8BAgQIECBQVoF2ux2bmynjs/ek9E+3rB7GTYAAAQKFF3BAqfBTpEACBAgQIECAAAECBAgQKKCA/XQBJ0VJBAgQIEDgawK/HxGPyDRe97rXxY/+6I/CIUCAAAECBAgQIDBzgde//vXxyEc+crzfN0XED828EB3OTEDgZ2bUR+5oEBF7sbterxeNRuPIH/YiAQIECBAgsHwC9Xo90m+JGnuaEdFfvpEaEQECBAgsiYADSksykYZBgAABAgQIECBAgAABAjMVsJ+eKbfOCBAgQIBALoHfjIinZJ+47LLL4pJLLsnVgJcJECBAgAABAgQITELg8ssvj0svvXS8qSsj4qmTaFsbxRQQ+CnevGxHRCUrazQaxcrKSvGqVBEBAgQIECAwM4FqtRo7Ozvj/a1GxNbMCtARAQIECBDIJ+CAUj4vbxMgQIAAAQIECBAgQIAAgSRgP20dECBAgACB4go87avnuX4jK++nfuqn4uUvf3lxq1UZAQIECBAgQIDA0go86UlPit/+7d8eH98vRMSLlnbABhYCP8VaBCnZM8pKqlQqsb2d8j8eAgQIECBAoKwCKfx77Nix8eGn5E+1rB7GTYAAAQILIeCA0kJMkyIJECBAgAABAgQIECBAoGAC9tMFmxDlECBAgACBMYEfiIh+9r/POeecuO666wARIECAAAECBAgQmLnAueeeG+95z3vG+21ExNtmXogOZyYg8DMz6iN1lL7hetmbtVotBoPBkT7oJQIECBAgQGA5Bfr9fjSbzfHBDSOivpyjNSoCBAgQWBIBB5SWZCINgwABAgQIECBAgAABAgRmKmA/PVNunREgQIAAgVwCd4yIv8s+ccYZZ8SXvvSl+Lqvc/Qul6KXCRAgQIAAAQIETkvgpptuilve8pZx4403jrfzLRHx96fVsA8XWsCuo1jTsxYRnaykVqsVGxsbxapQNQQIECBAgMBMBbrdbqyvr4/3uRkR7ZkWoTMCBAgQIJBPwAGlfF7eJkCAAAECBAgQIECAAAECScB+2jogQIAAAQLFFvjriLhLVuJwOIwHPvCBxa5YdQQIECBAgAABAksl8O53vzvShSJjz6cj4luXapAGczMBgZ9iLYqU7mllJXU6nVhbSxkgDwECBAgQIFBWgXa7HZubKeOz96T0T7esHsZNgAABAgsh4IDSQkyTIgkQIECAAAECBAgQIECgYAL20wWbEOUQIECAAIHjBH43Ih6d/bfLLrssLrnkEkgECBAgQIAAAQIEZiZw+eWXx6WXXjre39UR8ZiZFaCjuQgI/MyF/aSdDiJiL3bX6/Wi0WgUq0LVECBAgAABAjMVqNfrkX471NjTjIj+TIvQGQECBAgQyCfggFI+L28TIECAAAECBAgQIECAAIEkYD9tHRAgQIAAgWILPDkiXpyVmM50pbNdHgIECBAgQIAAAQKzEmg2m9Hv7zs6eFFEvGRW/etnPgICP/NxP1mv2xFRyb44Go1iZWWlWBWqhgABAgQIEJipQLVajZ2dnfE+VyNia6ZF6IwAAQIECOQTcEApn5e3CRAgQIAAAQIECBAgQIBAErCftg4IECBAgECxBe4REX81XuK//Mu/xFlnnVXsqlVHgAABAgQIECCwFAKf//zn49/9u393/Fju+dVbKD+6FAM0iJMKCPwUZ3GkZM8oK6dSqcT2dsr/eAgQIECAAIGyCqTw77Fjx8aHn5I/1bJ6GDcBAgQILIyAA0oLM1UKJUCAAAECBAgQIECAAIECCdhPF2gylEKAAAECBE4i8JGIuFf2tde85jXx2Mc+FhYBAgQIECBAgACBqQtcddVV8bjHPW68n7+MiHtPvWMdzF1A4GfuU7BXQCMi9u55rdVqMRgMilOdSggQIECAAIGZC6TrN9M1nGPPMCLqMy9EhwQIECBAIJ+AA0r5vLxNgAABAgQIECBAgAABAgSSgP20dUCAAAECBIov8OsRcWlW5gUXXBBveMMbil+1CgkQIECAAAECBBZe4MILL4xrrrlmfByXRcQzF35gBnCogMDPoUQze2EtIjpZb61WKzY2NmbWuY4IECBAgACB4gl0u91YX18fL2wzItrFq1RFBAgQIEBgn4ADShYEAQIECBAgQIAAAQIECBDIL2A/nd/MJwgQIECAwKwFzo2Ia8c7/Yd/+Ie4/e1vP+s69EeAAAECBAgQIFAigc985jNxhzvc4fgRnxcR15WIobRDFfgpztSndE8rK6fT6cTaWsoAeQgQIECAAIGyCrTb7djcTBmfvSelf7pl9TBuAgQIEFgYAQeUFmaqFEqAAAECBAgQIECAAAECBRKwny7QZCiFAAECBAgcIPDBiPgP2dcvu+yyuOSSS4ARIECAAAECBAgQmJrA5ZdfHpdeunfRZOrnf0TEfabWoYYLJSDwU5zpGERELSun1+tFo9EoTnUqIUCAAAECBGYuUK/XYzgcjvfbjIj+zAvRIQECBAgQyCfggFI+L28TIECAAAECBAgQIECAAIEkYD9tHRAgQIAAgcUQuDgirshKvdvd7hYf+9jHFqNyVRIgQIAAAQIECCykwN3vfvf4+Mc/Pl77MyLiBQs5GEXnFhD4yU02tQ9sR0Qla300GsXKysrUOtMwAQIECBAgUHyBarUaOzs744WuRsRW8StXIQECBAiUXMABpZIvAMMnQIAAAQIECBAgQIAAgVMSsJ8+JTYfIkCAAAECMxe4XUT8Y0Tsnbt7zWteE4997GNnXogOCRAgQIAAAQIEll/gqquuisc97nHjA03/hvTNEfHZ5R+9ESYBgZ9irIOU7BllpVQqldjeTvkfDwECBAgQIFBWgRT+PXbs2PjwU/KnWlYP4yZAgACBhRJwQGmhpkuxBAgQIECAAAECBAgQIFAQAfvpgkyEMggQIECAwBEEXhoRP5O9d84558R11113hI95hQABAgQIECBAgEA+gXPPPTfe8573jH/otyLiZ/O14u1FFhD4KcbsNSKil5VSq9ViMBgUozJVECBAgAABAnMR6Pf70Ww2x/seRkR9LsXolAABAgQI5BNwQCmfl7cJECBAgAABAgQIECBAgEASsJ+2DggQIECAwOIIfGdEfGi8XLf8LM7kqZQAAQIECBAgsCgCJ7jdJ5X+XRHxF4syBnWevoDAz+kbTqKFtYjoZA21Wq3Y2NiYRLvaIECAAAECBBZUoNvtxvr6+nj1mxHRXtDhKJsAAQIEyiXggFK55ttoCRAgQIAAAQIECBAgQGAyAvbTk3HUCgECBAgQmJXAqyLiJ7LO7n3ve8eHP/zhWfWtHwIECBAgQIAAgRIIfMd3fEd85CMfGR/p70TE40swdEMcExD4KcZySOmeVlZKp9OJtbWUAfIQIECAAAECZRVot9uxuZkyPntPSv90y+ph3AQIECCwUAIOKC3UdCmWAAECBAgQIECAAAECBAoiYD9dkIlQBgECBAgQOKLAzW75ueyyy+KSSy454se9RoAAAQIECBAgQODkApdffnlceumlx7/gdp8SLhqBn2JM+iAialkpvV4vGo1GMSpTBQECBAgQIDAXgXq9HsPhcLzvZkT051KMTgkQIECAQD4BB5TyeXmbAAECBAgQIECAAAECBAgkAftp64AAAQIECCyewG9GxFOyss8444z46Ec/GmefffbijUTFBAgQIECAAAEChRG4/vrr4x73uEfceOON4zVdGRFPLUyRCpmZgMDPzKgP7Gg7IirZG6PRKFZWVopRmSoIECBAgACBuQhUq9XY2dkZ73s1IrbmUoxOCRAgQIBAPgEHlPJ5eZsAAQIECBAgQIAAAQIECCQB+2nrgAABAgQILJ7A7SLiE+Pnvi644IJ4wxvesHgjUTEBAgQIECBAgEBhBC688MK45pprxutJBwnv+tWw+WcLU6RCZiYg8DMz6pN2lJI9o+yrlUoltrdT/sdDgAABAgQIlFUghX+PHTt2/F/Yq2X1MG4CBAgQWDgBB5QWbsoUTIAAAQIECBAgQIAAAQIFELCfLsAkKIEAAQIECJyCwJMj4sXjn7vyyivjoosuOoWmfIQAAQIECBAgQKDsAi9+8YvjKU/Zu0Qy40h/uXxJ2W3KOn6Bn/nPfCMielkZtVotBoPB/KtSAQECBAgQIDA3gX6/H81mc7z/YUTU51aQjgkQIECAQD4BB5TyeXmbAAECBAgQIECAAAECBAgkAftp64AAAQIECCyuwFsj4qHj5b/vfe+L+93vfos7IpUTIECAAAECBAjMXOD9739/3P/+9z++3z+MiIfNvBgdFkZA4Gf+U7EWEZ2sjFarFRsbG/OvSgUECBAgQIDA3AS63W6sr6+P978ZEe25FaRjAgQIECCQT8ABpXxe3iZAgAABAgQIECBAgAABAknAfto6IECAAAECiytwj4j4HxFxZjaE+973vnHttdfGmWfu/afFHZ3KCRAgQIAAAQIEpi5www03xHnnnRcf+MAHxvu6ISL+Q0R8dOoF6KCwAgI/85+alO5pZWV0Op1YW0sZIA8BAgQIECBQVoF2ux2bmynjs/ek9E+3rB7GTYAAAQILJ+CA0sJNmYIJECBAgAABAgQIECBAoAAC9tMFmAQlECBAgACB0xBIv8DxZeOff9SjHhVXX331aTTpowQIECBAgAABAmURePSjHx2vfe1rjx/uT0eEm0TKsghOMk6Bn/kvgEFE1LIyer1eNBqN+VelAgIECBAgQGBuAvV6PYbD4Xj/zYjoz60gHRMgQIAAgXwCDijl8/I2AQIECBAgQIAAAQIECBBIAvbT1gEBAgQIEFh8gZdGxM+MD+PpT396vOAFL1j8kRkBAQIECBAgQIDA1AQuvvjieOELX3h8+78VET87tU41vDACAj/zn6rtiKhkZYxGo1hZWZl/VSogQIAAAQIE5iZQrVZjZ2dnvP/ViNiaW0E6JkCAAAEC+QQcUMrn5W0CBAgQIECAAAECBAgQIJAE7KetAwIECBAgsBwC74iIB40P5bnPfW4861nPWo7RGQUBAgQIECBAgMBEBZ73vOfFs5/97OPbfGdEPHiiHWlsYQUEfuY7dSnZM8pKqFQqsb2d8j8eAgQIECBAoKwCKfx77Nix8eGn5E+1rB7GTYAAAQILKeCA0kJOm6IJECBAgAABAgQIECBAYM4C9tNzngDdEyBAgACBCQmkX+aYQj93GW/vsssui0suuWRCXWiGAAECBAgQIEBgGQQuv/zyuPTSS48fyqe/FvbZyxgsw1iN4dQFBH5O3W4Sn2xERC9rqFarxWAwmES72iBAgAABAgQWVKDf70ez2RyvfhgR9QUdjrIJECBAoJwCDiiVc96NmgABAgQIECBAgAABAgROT8B++vT8fJoAAQIECBRJ4NyI+JOIuNV4UW76KdIUqYUAAQIECBAgMF+Bk9zs84WI+L6IuG6+1em9SAICP/OdjbWI6GQltFqt2NjYmG9FeidAgAABAgTmKtDtdmN9fX28hs2IaM+1KJ0TIECAAIF8Ag4o5fPyNgECBAgQIECAAAECBAgQSAL209YBAQIECBBYLoEf+Novgt53Pu/pT396vOAFL1iukRoNAQIECBAgQIBALoGLL744XvjCFx7/mfRvQ+k3hb8tV2NeXnoBgZ/5TnFK97SyEjqdTqytpQyQhwABAgQIECirQLvdjs3NlPHZe1L6p1tWD+MmQIAAgYUUcEBpIadN0QQIECBAgAABAgQIECAwZwH76TlPgO4JECBAgMAUBB4eEW+OiH1n9B71qEfFq171qjjzzDOn0KUmCRAgQIAAAQIEiipwww03xOMf//h47Wtfe3yJ6d+Fzo+IPyhq7eqan4DAz/zsU8+Dr6bwalkJvV4vGo3GfCvSOwECBAgQIDBXgXq9HsPhcLyGlNrvz7UonRMgQIAAgXwCDijl8/I2AQIECBAgQIAAAQIECBBIAvbT1gEBAgQIEFhOgXTTzzURcavx4d33vveNjY2NuN/97recozYqAgQIECBAgACBfQLvf//7I/0y8A984APHy3whIi5ws48FczIBgZ/5ro3tiKhkJYxGo1hZWZlvRXonQIAAAQIE5ipQrVZjZ2dnvIbViNiaa1E6J0CAAAEC+QQcUMrn5W0CBAgQIECAAAECBAgQIJAE7KetAwIECBAgsLwC50bE1RFxl+OHeOWVV8ZFF120vCM3MgIECBAgQIAAgXjxi18cT3nKU04k8emIeHREXIeJwMkEBH7mtzZSsmeUdV+pVGJ7O+V/PAQIECBAgEBZBVL499ixY+PDT8mfalk9jJsAAQIEFlbAAaWFnTqFEyBAgAABAgQIECBAgMAcBeyn54ivawIECBAgMAOB9IsefyciHnR8XxdccEFcccUVcfbZZ8+gDF0QIECAAAECBAjMSuD666+PZzzjGXHNNenCx5s974yInxjPE8yqLv0sloDAz/zmqxERvaz7Wq0Wg8FgftXomQABAgQIEJi7QL/fj2azOV7HMCLqcy9MAQQIECBAIJ+AA0r5vLxNgAABAgQIECBAgAABAgSSgP20dUCAAAECBMoh8NKI+Jnjh3rGGWfEc5/73LjkkkvKoWCUBAgQIECAAIElF7j88svj2c9+dtx4440nGulvRcTPLjmB4U1IQOBnQpCn0MxaRHSyz7VardjY2DiFZnyEAAECBAgQWBaBbrcb6+vr48PZjIj2sozPOAgQIECgNAIOKJVmqg2UAAECBAgQIECAAAECBCYoYD89QUxNESBAgACBgguk/w/4yog48/g6733ve8cv/uIvxmMf+9iCD0F5BAgQIECAAAECJxK46qqr4vnPf3585CMfOdGXb4iIp0SE0IDlc2QBgZ8jU038xfSN2spa7XQ6sbaWMkAeAgQIECBAoKwC7XY7NjdTxmfvSemfblk9jJsAAQIEFlbAAaWFnTqFEyBAgAABAgQIECBAgMAcBeyn54ivawIECBAgMAeBe3ztl0U/9ER9n3POOfG0pz1N8GcOE6NLAgQIECBAgMCpCKSgz4te9KJ4z3vec7KP/2FEpPOAHz2V9n2mvAICP/Ob+0FE1LLue71eNBqN+VWjZwIECBAgQGDuAvV6PYbD4XgdzYjoz70wBRAgQIAAgXwCDijl8/I2AQIECBAgQIAAAQIECBBIAvbT1gEBAgQIECinwJMj4nkRUTnR8O92t7vFk570pHjCE54Qt7/97cspZNQECBAgQIAAgYIKfOYzn4lXvvKV8fKXvzw+/vGPn6zKnYh4VkS8pKDDUFbBBQR+5jdB2+MbtdFoFCsrK/OrRs8ECBAgQIDA3AWq1Wrs7KS/3+89qxGxNffCFECAAAECBPIJOKCUz8vbBAgQIECAAAECBAgQIEAgCdhPWwcECBAgQKC8Arf76t8FnhMRTzmI4IILLogLL7wwHvGIR8RZZ51VXi0jJ0CAAAECBAjMUeDzn/98vOlNb4o3vOENcc011xxWyZUR8ctf/XveZw970dcJnExA4Gc+ayMle0ZZ15VKJba3U/7HQ4AAAQIECJRVYGtrK1ZXU75n70nJn2pZPYybAAECBBZawAGlhZ4+xRMgQIAAAQIECBAgQIDAnATsp+cEr1sCBAgQIFAgge+MiGdExE8cVlOj0YiHPOQh8T3f8z1x3nnnxdd9nWOAh5n5OgECBAgQIEDgVARuuummuPbaa+Nd73pXvP3tb49+v3+UZn4nIq6IiL84ysveIXCQgL/pz2d96JTJ9wAAIABJREFUNCKil3Vdq9ViMBjMpxK9EiBAgAABAoUQSBuBZrM5XsswIuqFKE4RBAgQIEAgn4ADSvm8vE2AAAECBAgQIECAAAECBJKA/bR1QIAAAQIECGQCKfhzUUT89Fd/I/yh5/vOOOOMuO997xvf8R3fEXe/+93j7LPPjjvd6U5x+9vfPqrVatzqVreK9I5QkAVGgAABAgQIENgvkMI8N954Y3zhC1/YvbzjM5/5TPzt3/5tXH/99fGxj30sPvzhD8cHPvCB3XeO8KR/23lZRLxY0OcIWl45ssChG4Ijt+TFPAJrEdHJPtBqtWJjYyPP571LgAABAgQILJlAt9uN9fX18VFtRkR7yYZpOAQIECBQDgEHlMoxz0ZJgAABAgQIECBAgAABApMVsJ+erKfWCBAgQIDAMgjcLiKeGBE/HhH/YRkGZAwECBAgQIAAgSUU+B8R8eqIeEVEfHYJx2dIcxYQ+JnPBKR0TyvrutPpxNpaygB5CBAgQIAAgbIKtNvt2NxMGZ+9J6V/umX1MG4CBAgQWGgBB5QWevoUT4AAAQIECBAgQIAAAQJzErCfnhO8bgkQIECAwIIInBsRPxIR50fEvRakZmUSIECAAAECBJZV4C8j4s1fDWW/MSKuW9ZBGlcxBAR+5jMPg4ioZV33er1oNBrzqUSvBAgQIECAQCEE6vV6DIfD8VqaEdEvRHGKIECAAAEC+QQcUMrn5W0CBAgQIECAAAECBAgQIJAE7KetAwIECBAgQOCoAveIiIdExPdExHlf/W3ydznqB71HgAABAgQIECBwSgKfjohrI+JdEfH2iPjoKbXiQwROQUDg5xTQJvCR7YioZO2MRqNYWVmZQLOaIECAAAECBBZVoFqtxs7Oznj5qxGxtajjUTcBAgQIlFrAAaVST7/BEyBAgAABAgQIECBAgMApCthPnyKcjxEgQIAAAQJxx4j4zoi4Z0R8e0Sk/6/5WyLidl87o/aNEXFGRDgraLEQIECAAAECBPYLpH+PuTEivhgR6fDeZyPi7yJiFBGfjIi/ioi/iIi/B0dgXgL+Ej97+ZTsST8Edp9KpRLb2yn/4yFAgAABAgTKKrC1tRWrq+nfXPeetHmoltXDuAkQIEBg4QUcUFr4KTQAAgQIECBAgAABAgQIEJiDgP30HNB1SYAAAQIECBAgQIAAAQIECBAgQKDIAgI/s5+dxlevUu1l3dZqtRgMBrOvQo8ECBAgQIBAYQT6/X40m83xeoYRUS9MgQohQIAAAQL5BBxQyuflbQIECBAgQIAAAQIECBAgkATsp60DAgQIECBAgAABAgQIECBAgAABAgT2CQj8zH5BrEVEJ+u21WrFxsbG7KvQIwECBAgQIFAYgW63G+vr6+P1bEZEuzAFKoQAAQIECOQTcEApn5e3CRAgQIAAAQIECBAgQIBAErCftg4IECBAgAABAgQIECBAgAABAgQIENgnIPAz+wWR0j2trNtOpxNraykD5CFAgAABAgTKKtBut2NzM2V89p6U/umW1cO4CRAgQGDhBRxQWvgpNAACBAgQIECAAAECBAgQmIOA/fQc0HVJgAABAgQIECBAgAABAgQIECBAoMgCAj+zn51BRNSybnu9XjQajdlXoUcCBAgQIECgMAL1ej2Gw+F4Pc2I6BemQIUQIECAAIF8Ag4o5fPyNgECBAgQIECAAAECBAgQSAL209YBAQIECBAgQIAAAQIECBAgQIAAAQL7BAR+Zr8gtiOiknU7Go1iZWVl9lXokQABAgQIECiMQLVajZ2dnfF6ViNiqzAFKoQAAQIECOQTcEApn5e3CRAgQIAAAQIECBAgQIBAErCftg4IECBAgAABAgQIECBAgAABAgQIENgnIPAz2wWRkj2jrMtKpRLb2yn/4yFAgAABAgTKKrC1tRWrqynfs/ek5E+1rB7GTYAAAQJLIeCA0lJMo0EQIECAAAECBAgQIECAwIwF7KdnDK47AgQIECBAgAABAgQIECBAgAABAkUXEPiZ7Qw1IqKXdVmr1WIwGMy2Ar0RIECAAAEChRLo9/vRbDbHaxpGRL1QRSqGAAECBAjkE3BAKZ+XtwkQIECAAAECBAgQIECAQBKwn7YOCBAgQIAAAQIECBAgQIAAAQIECBDYJyDwM9sFsRYRnazLVqsVGxsbs61AbwQIECBAgEChBLrdbqyvr4/XtBkR7UIVqRgCBAgQIJBPwAGlfF7eJkCAAAECBAgQIECAAAECScB+2jogQIAAAQIECBAgQIAAAQIECBAgQGCfgMDPbBdESve0si47nU6sraUMkIcAAQIECBAoq0C73Y7NzZTx2XtS+qdbVg/jJkCAAIGlEHBAaSmm0SAIECBAgAABAgQIECBAYMYC9tMzBtcdAQIECBAgQIAAAQIECBAgQIAAgaILCPzMdoYGEVHLuuz1etFoNGZbgd4IECBAgACBQgnU6/UYDofjNTUjol+oIhVDgAABAgTyCTiglM/L2wQIECBAgAABAgQIECBAIAnYT1sHBAgQIECAAAECBAgQIECAAAECBAjsExD4me2C2I6IStblaDSKlZWV2VagNwIECBAgQKBQAtVqNXZ2dsZrWo2IrUIVqRgCBAgQIJBPwAGlfF7eJkCAAAECBAgQIECAAAECScB+2jogQIAAAQIECBAgQIAAAQIECBAgQGCfgMDP7BZESvaMsu4qlUpsb6f8j4cAAQIECBAoq8DW1lasrqZ8z96Tkj/VsnoYNwECBAgsjYADSkszlQZCgAABAgQIECBAgAABAjMUsJ+eIbauCBAgQIAAAQIECBAgQIAAAQIECCyCgMDP7GapERG9rLtarRaDwWB2veuJAAECBAgQKJxAv9+PZrM5XtcwIuqFK1RBBAgQIEAgn4ADSvm8vE2AAAECBAgQIECAAAECBJKA/bR1QIAAAQIECBAgQIAAAQIECBAgQIDAPgGBn9ktiLWI6GTdtVqt2NjYmF3veiJAgAABAgQKJ9DtdmN9fX28rs2IaBeuUAURIECAAIF8Ag4o5fPyNgECBAgQIECAAAECBAgQSAL209YBAQIECBAgQIAAAQIECBAgQIAAAQL7BAR+ZrcgUrqnlXXX6XRibS1lgDwECBAgQIBAWQXa7XZsbqaMz96T0j/dsnoYNwECBAgsjYADSkszlQZCgAABAgQIECBAgAABAjMUsJ+eIbauCBAgQIAAAQIECBAgQIAAAQIECCyCgMDP7GZpEBG1rLterxeNRmN2veuJAAECBAgQKJxAvV6P4XA4XlczIvqFK1RBBAgQIEAgn4ADSvm8vE2AAAECBAgQIECAAAECBJKA/bR1QIAAAQIECBAgQIAAAQIECBAgQIDAPgGBn9ktiO2IqGTdjUajWFlZmV3veiJAgAABAgQKJ1CtVmNnZ2e8rtWI2CpcoQoiQIAAAQL5BBxQyuflbQIECBAgQIAAAQIECBAgkATsp60DAgQIECBAgAABAgQIECBAgAABAgT2CQj8zGZBpGTPKOuqUqnE9nbK/3gIECBAgACBsgpsbW3F6mrK9+w9KflTLauHcRMgQIDAUgk4oLRU02kwBAgQIECAAAECBAgQIDAjAfvpGUHrhgABAgQIECBAgAABAgQIECBAgMCiCAj8zGamGhHRy7qq1WoxGAxm07NeCBAgQIAAgUIK9Pv9aDab47UNI6JeyGIVRYAAAQIE8gk4oJTPy9sECBAgQIAAAQIECBAgQCAJ2E9bBwQIECBAgAABAgQIECBAgAABAgQI7BMQ+JnNgliLiE7WVavVio2Njdn0rBcCBAgQIECgkALdbjfW19fHa9uMiHYhi1UUAQIECBDIJ+CAUj4vbxMgQIAAAQIECBAgQIAAgSRgP20dECBAgAABAgQIECBAgAABAgQIECCwT0DgZzYLIqV7WllXnU4n1tZSBshDgAABAgQIlFWg3W7H5mbK+Ow9Kf3TLauHcRMgQIDAUgk4oLRU02kwBAgQIECAAAECBAgQIDAjAfvpGUHrhgABAgQIECBAgAABAgQIECBAgMCiCAj8zGamBhFRy7rq9XrRaDRm07NeCBAgQIAAgUIK1Ov1GA6H47U1I6JfyGIVRYAAAQIE8gk4oJTPy9sECBAgQIAAAQIECBAgQCAJ2E9bBwQIECBAgAABAgQIECBAgAABAgQI7BMQ+JnNgtiOiErW1Wg0ipWVldn0rBcCBAgQIECgkALVajV2dnbGa1uNiK1CFqsoAgQIECCQT8ABpXxe3iZAgAABAgQIECBAgAABAknAfto6IECAAAECBAgQIECAAAECBAgQIEBgn4DAz/QXREr2jLJuKpVKbG+n/I+HAAECBAgQKKvA1tZWrK6mfM/ek5I/1bJ6GDcBAgQILJ2AA0pLN6UGRIAAAQIECBAgQIAAAQIzELCfngGyLggQIECAAAECBAgQIECAAAECBAgskoDAz/RnqxERvaybWq0Wg8Fg+r3qgQABAgQIECisQL/fj2azOV7fMCLqhS1YYQQIECBAIJ+AA0r5vLxNgAABAgQIECBAgAABAgSSgP20dUCAAAECBAgQIECAAAECBAgQIECAwD4BgZ/pL4i1iOhk3bRardjY2Jh+r3ogQIAAAQIECivQ7XZjfX19vL7NiGgXtmCFESBAgACBfAIOKOXz8jYBAgQIECBAgAABAgQIEEgC9tPWAQECBAgQIECAAAECBAgQIECAAAEC+wQEfqa/IFK6p5V10+l0Ym0tZYA8BAgQIECAQFkF2u12bG6mjM/ek9I/3bJ6GDcBAgQILJ2AA0pLN6UGRIAAAQIECBAgQIAAAQIzELCfngGyLggQIECAAAECBAgQIECAAAECBAgskoDAz/RnaxARtaybXq8XjUZj+r3qgQABAgQIECisQL1ej+FwOF5fMyL6hS1YYQQIECBAIJ+AA0r5vLxNgAABAgQIECBAgAABAgSSgP20dUCAAAECBAgQIECAAAECBAgQIECAwD4BgZ/pL4jtiKhk3YxGo1hZWZl+r3ogQIAAAQIECitQrVZjZ2dnvL7ViNgqbMEKI0CAAAEC+QQcUMrn5W0CBAgQIECAAAECBAgQIJAE7KetAwIECBAgQIAAAQIECBAgQIAAAQIE9gkI/Ex3QaRkzyjrolKpxPZ2yv94CBAgQIAAgbIKbG1txepqyvfsPSn5Uy2rh3ETIECAwFIKOKC0lNNqUAQIECBAgAABAgQIECAwZQH76SkDa54AAQIECBAgQIAAAQIECBAgQIDAogkI/Ex3xhoR0cu6qNVqMRgMptuj1gkQIECAAIFCC/T7/Wg2m+M1DiOiXuiiFUeAAAECBPIJOKCUz8vbBAgQIECAAAECBAgQIEAgCdhPWwcECBAgQIAAAQIECBAgQIAAAQIECOwTEPiZ7oJYi4hO1kWr1YqNjY3p9qh1AgQIECBAoNAC3W431tfXx2vcjIh2oYtWHAECBAgQyCfggFI+L28TIECAAAECBAgQIECAAIEkYD9tHRAgQIAAAQIECBAgQIAAAQIECBAgsE9A4Ge6CyKle1pZF51OJ9bWUgbIQ4AAAQIECJRVoN1ux+ZmyvjsPSn90y2rh3ETIECAwFIKOKC0lNNqUAQIECBAgAABAgQIECAwZQH76SkDa54AAQIECBAgQIAAAQIECBAgQIDAogkI/Ex3xgYRUcu66PV60Wg0ptuj1gkQIECAAIFCC9Tr9RgOh+M1NiOiX+iiFUeAAAECBPIJOKCUz8vbBAgQIECAAAECBAgQIEAgCdhPWwcECBAgQIAAAQIECBAgQIAAAQIECOwTEPiZ7oLYjohK1sVoNIqVlZXp9qh1AgQIECBAoNAC1Wo1dnZ2xmtcjYitQhetOAIECBAgkE/AAaV8Xt4mQIAAAQIECBAgQIAAAQJJwH7aOiBAgAABAgQIECBAgAABAgQIECBAYJ+AwM/0FkRK9oyy5iuVSmxvp/yPhwABAgQIECirwNbWVqyupnzP3pOSP9Wyehg3AQIECCytgANKSzu1BkaAAAECBAgQIECAAAECUxSwn54irqYJECBAgAABAgQIECBAgAABAgQILKKAwM/0Zq0REb2s+VqtFoPBYHq9aZkAAQIECBAovEC/349mszle5zAi6oUvXIEECBAgQCCfgANK+by8TYAAAQIECBAgQIAAAQIEkoD9tHVAgAABAgQIECBAgAABAgQIECBAgMA+AYGf6S2ItYjoZM23Wq3Y2NiYXm9aJkCAAAECBAov0O12Y319fbzOzYhoF75wBRIgQIAAgXwCDijl8/I2AQIECBAgQIAAAQIECBBIAvbT1gEBAgQIECBAgAABAgQIECBAgAABAvsEBH6mtyBSuqeVNd/pdGJtLWWAPAQIECBAgEBZBdrtdmxupozP3pPSP92yehg3AQIECCytgANKSzu1BkaAAAECBAgQIECAAAECUxSwn54irqYJECBAgAABAgQIECBAgAABAgQILKKAwM/0Zm0QEbWs+V6vF41GY3q9aZkAAQIECBAovEC9Xo/hcDheZzMi+oUvXIEECBAgQCCfgANK+by8TYAAAQIECBAgQIAAAQIEkoD9tHVAgAABAgQIECBAgAABAgQIECBAgMA+AYGf6S2I7YioZM2PRqNYWVmZXm9aJkCAAAECBAovUK1WY2dnZ7zO1YjYKnzhCiRAgAABAvkEHFDK5+VtAgQIECBAgAABAgQIECCQBOynrQMCBAgQIECAAAECBAgQIECAAAECBPYJCPxMZ0GkZM8oa7pSqcT2dsr/eAgQIECAAIGyCmxtbcXqasr37D0p+VMtq4dxEyBAgMBSCzigtNTTa3AECBAgQIAAAQIECBAgMCUB++kpwWqWAAECBAgQIECAAAECBAgQIECAwKIKCPxMZ+YaEdHLmq7VajEYDKbTk1YJECBAgACBhRDo9/vRbDbHax1GRH0hilckAQIECBDIJ+CAUj4vbxMgQIAAAQIECBAgQIAAgSRgP20dECBAgAABAgQIECBAgAABAgQIECCwT0DgZzoLYi0iOlnTrVYrNjY2ptOTVgkQIECAAIGFEOh2u7G+vj5e62ZEtBeieEUSIECAAIF8Ag4o5fPyNgECBAgQIECAAAECBAgQSAL209YBAQIECBAgQIAAAQIECBAgQIAAAQL7BAR+prMgUrqnlTXd6XRibS1lgDwECBAgQIBAWQXa7XZsbqaMz96T0j/dsnoYNwECBAgstYADSks9vQZHgAABAgQIECBAgAABAlMSsJ+eEqxmCRAgQIAAAQIECBAgQIAAAQIECCyqgMDPdGZuEBG1rOlerxeNRmM6PWmVAAECBAgQWAiBer0ew+FwvNZmRPQXonhFEiBAgACBfAIOKOXz8jYBAgQIECBAgAABAgQIEEgC9tPWAQECBAgQIECAAAECBAgQIECAAAEC+wQEfqazILYjopI1PRqNYmVlZTo9aZUAAQIECBBYCIFqtRo7Ozvjta5GxNZCFK9IAgQIECCQT8ABpXxe3iZAgAABAgQIECBAgAABAknAfto6IECAAAECBAgQIECAAAECBAgQIEBgn4DAz+QXREr2jLJmK5VKbG+n/I+HAAECBAgQKKvA1tZWrK6mfM/ek5I/1bJ6GDcBAgQILL2AA0pLP8UGSIAAAQIECBAgQIAAAQJTELCfngKqJgkQIECAAAECBAgQIECAAAECBAgssoDAz+RnrxERvazZWq0Wg8Fg8r1okQABAgQIEFgYgX6/H81mc7zeYUTUF2YACiVAgAABAvkEHFDK5+VtAgQIECBAgAABAgQIECCQBOynrQMCBAgQIECAAAECBAgQIECAAAECBPYJCPxMfkGsRUQna7bVasXGxsbke9EiAQIECBAgsDAC3W431tfXx+vdjIj2wgxAoQQIECBAIJ+AA0r5vLxNgAABAgQIECBAgAABAgSSgP20dUCAAAECBAgQIECAAAECBAgQIECAwD4BgZ/JL4iU7mllzXY6nVhbSxkgDwECBAgQIFBWgXa7HZubKeOz96T0T7esHsZNgAABAksv4IDS0k+xARIgQIAAAQIECBAgQIDAFATsp6eAqkkCBAgQIECAAAECBAgQIECAAAECiywg8DP52RtERC1rttfrRaPRmHwvWiRAgAABAgQWRqBer8dwOByvtxkR/YUZgEIJECBAgEA+AQeU8nl5mwABAgQIECBAgAABAgQIJAH7aeuAAAECBAgQIECAAAECBAgQIECAAIF9AgI/k18Q2xFRyZodjUaxsrIy+V60SIAAAQIECCyMQLVajZ2dnfF6VyNia2EGoFACBAgQIJBPwAGlfF7eJkCAAAECBAgQIECAAAECScB+2jogQIAAAQIECBAgQIAAAQIECBAgQGCfgMDPZBdESvaMsiYrlUpsb6f8j4cAAQIECBAoq8DW1lasrqZ8z96Tkj/VsnoYNwECBAiUQsABpVJMs0ESIECAAAECBAgQIECAwIQF7KcnDKo5AgQIECBAgAABAgQIECBAgAABAosuIPAz2RlsREQva7JWq8VgMJhsD1ojQIAAAQIEFkqg3+9Hs9kcr3kYEfWFGoRiCRAgQIBAPgEHlPJ5eZsAAQIECBAgQIAAAQIECCQB+2nrgAABAgQIECBAgAABAgQIECBAgACBfQICP5NdEGsR0cmabLVasbGxMdketEaAAAECBAgslEC324319fXxmjcjor1Qg1AsAQIECBDIJ+CAUj4vbxMgQIAAAQIECBAgQIAAgSRgP20dECBAgAABAgQIECBAgAABAgQIECCwT0DgZ7ILIqV7WlmTnU4n1tZSBshDgAABAgQIlFWg3W7H5mbK+Ow9Kf3TLauHcRMgQIBAKQQcUCrFNBskAQIECBAgQIAAAQIECExYwH56wqCaI0CAAAECBAgQIECAAAECBAgQILDoAgI/k53BQUTUsiZ7vV40Go3J9qA1AgQIECBAYKEE6vV6DIfD8ZqbEdFfqEEolgABAgQI5BNwQCmfl7cJECBAgAABAgQIECBAgEASsJ+2DggQIECAAAECBAgQIECAAAECBAgQ2Ccg8DPZBbEdEZWsydFoFCsrK5PtQWsECBAgQIDAQglUq9XY2dkZr3k1IrYWahCKJUCAAAEC+QQcUMrn5W0CBAgQIECAAAECBAgQIJAE7KetAwIECBAgQIAAAQIECBAgQIAAAQIE9gkI/ExuQaRkzyhrrlKpxPZ2yv94CBAgQIAAgbIKbG1txepqyvfsPSn5Uy2rh3ETIECAQGkEHFAqzVQbKAECBAgQIECAAAECBAhMUMB+eoKYmiJAgAABAgQIECBAgAABAgQIECCwDAICP5ObxUZE9LLmarVaDAaDybWuJQIECBAgQGDhBPr9fjSbzfG6hxFRX7iBKJgAAQIECOQTcEApn5e3CRAgQIAAAQIECBAgQIBAErCftg4IECBAgAABAgQIECBAgAABAgQIENgnIPAzuQWxFhGdrLlWqxUbGxuTa11LBAgQIECAwMIJdLvdWF9fH697MyLaCzcQBRMgQIAAgXwCDijl8/I2AQIECBAgQIAAAQIECBBIAvbT1gEBAgQIECBAgAABAgQIECBAgAABAvsEBH4mtyBSuqeVNdfpdGJtLWWAPAQIECBAgEBZBdrtdmxupozP3pPSP92yehg3AQIECJRGwAGl0ky1gRIgQIAAAQIECBAgQIDABAXspyeIqSkCBAgQIECAAAECBAgQIECAAAECyyAg8DO5WRxERC1rrtfrRaPRmFzrWiJAgAABAgQWTqBer8dwOByvuxkR/YUbiIIJECBAgEA+AQeU8nl5mwABAgQIECBAgAABAgQIJAH7aeuAAAECBAgQIECAAAECBAgQIECAAIF9AgI/k1sQ2xFRyZobjUaxsrIyuda1RIAAAQIECCycQLVajZ2dnfG6VyNia+EGomACBAgQIJBPwAGlfF7eJkCAAAECBAgQIECAAAECScB+2jogQIAAAQIECBAgQIAAAQIECBAgQGCfgMDPZBZESvaMsqYqlUpsb6f8j4cAAQIECBAoq8DW1lasrqZ8z96Tkj/VsnoYNwECBAiUSsABpVJNt8ESIECAAAECBAgQIECAwIQE7KcnBKkZAgQIECBAgAABAgQIECBAgAABAssiIPAzmZlsREQva6pWq8VgMJhMy1ohQIAAAQIEFlKg3+9Hs9kcr30YEfWFHIyiCRAgQIBAPgEHlPJ5eZsAAQIECBAgQIAAAQIECCQB+2nrgAABAgQIECBAgAABAgQIECBAgACBfQICP5NZEGsR0cmaarVasbGxMZmWtUKAAAECBAgspEC324319fXx2jcjor2Qg1E0AQIECBDIJ+CAUj4vbxMgQIAAAQIECBAgQIAAgSRgP20dECBAgAABAgQIECBAgAABAgQIECCwT0DgZzILIqV7WllTnU4n1tZSBshDgAABAgQIlFWg3W7H5mbK+Ow9Kf3TLauHcRMgQIBAqQQcUCrVdBssAQIECBAgQIAAAQIECExIwH56QpCaIUCAAAECBAgQIECAAAECBAgQILAsAgI/k5nJQUTUsqZ6vV40Go3JtKwVAgQIECBAYCEF6vV6DIfD8dqbEdFfyMEomgABAgQI5BNwQCmfl7cJECBAgAABAgQIECBAgEASsJ+2DggQIECAAAECBAgQIECAAAECBAgQ2Ccg8DOZBbEdEZWsqdFoFCsrK5NpWSsECBAgQIDAQgpUq9XY+f/at4Mj0aobAcM3BJwAgeAAhkAgAAgEArDzmCEAnMcMAUAIU2+B69k7VatUvv/7et1H5+rT2ahb+uOPz7/96+d5fntlMj6aAAECBAjMBAwozbz8NgECBAgQIECAAAECBAgQ+CSgn/YOCBAgQIAAAQIECBAgQIAAAQIECBD4FwELPx9/EJ82e/7vzzBfffXV8/vvn/Z//BAgQIAAAQJfqsBvv/32fP31p/2ef/582vz5y5fqIW8CBAgQ+OLpLhoeAAAgAElEQVQEDCh9cSWXMAECBAgQIECAAAECBAgsCOinFxCFIECAAAECBAgQIECAAAECBAgQIFASsPDz8Wr+1/M8//NnmG+++eb59ddfPx5VBAIECBAgQOC1Ar/88svz7bfffv79/3ie56+vTciHEyBAgACBmYABpZmX3yZAgAABAgQIECBAgAABAp8E9NPeAQECBAgQIECAAAECBAgQIECAAAEC/yJg4efjD+KH53l++jPMd9999/ztb3/7eFQRCBAgQIAAgdcK/Pzzz8+PP/74+ff//Xme71+bkA8nQIAAAQIzAQNKMy+/TYAAAQIECBAgQIAAAQIEPgnop70DAgQIECBAgAABAgQIECBAgAABAgT+RcDCz8cfxKftnu/+DPPTTz89P/zwaQfIDwECBAgQIPClCnz//ffP3//+acfnnz+ftn9+/lI95E2AAAECX5yAAaUvruQSJkCAAAECBAgQIECAAIEFAf30AqIQBAgQIECAAAECBAgQIECAAAECBEoCFn4+Xs1fn+f55uNhRCBAgAABAgTCAt8+z/NLOD+pESBAgACBzwUMKHkPBAgQIECAAAECBAgQIEBgLqCfnps5QYAAAQIECBAgQIAAAQIECBAgQCAtYOHn4+X9/Xmerz4eRgQCBAgQIEAgLPD18zy/hfOTGgECBAgQ+FzAgJL3QIAAAQIECBAgQIAAAQIE5gL66bmZEwQIECBAgAABAgQIECBAgAABAgTSAhZ+PlbeT8O7//uxEE4TIECAAAECcYE/nuf5SzxH6REgQIAAgc8FDCh5DwQIECBAgAABAgQIECBAYC6gn56bOUGAAAECBAgQIECAAAECBAgQIEAgLWDh52Pl/fZ5nv/+WAinCRAgQIAAgbjAP57n+Ws8R+kRIECAAIHPBQwoeQ8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MMqGzwAACAASURBV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g3weUzj/AhQQIECBAgAABAgQIECBAICDgf/mBIkqBAAECBAgQIECAAAECBAgQIECAwEcE/JHwI3rOEiBAgAABAgQIECBAgAABAv8uYOHHmyBAgAABAgQIECBAgAABAh8X8L/8jxuKQIAAAQIECBAgQIAAAQIECBAgQODVAv5I+Ory+XgCBAgQIECAAAECBAgQIPAfJ2Dh5z+uJD6IAAECBAgQIECAAAECBF4o4H/5LyyaTyZAgAABAgQIECBAgAABAgQIECCwKeCPhJuaYhEgQIAAAQIECBAgQIAAAQIWfrwBAgQIECBAgAABAgQIECDwcQH/y/+4oQgECBAgQIAAAQIECBAgQIAAAQIEXi3gj4S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d9mjmgAAAklJREFU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qB/wemPmS32dVDZgAAAABJRU5ErkJggg=="/>
          <p:cNvSpPr>
            <a:spLocks noChangeAspect="1" noChangeArrowheads="1"/>
          </p:cNvSpPr>
          <p:nvPr/>
        </p:nvSpPr>
        <p:spPr bwMode="auto">
          <a:xfrm>
            <a:off x="215900" y="15875"/>
            <a:ext cx="7915275" cy="5295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0" name="AutoShape 6" descr="data:image/png;base64,iVBORw0KGgoAAAANSUhEUgAADPwAAAiwCAYAAAASxN/QAAAAAXNSR0IArs4c6QAAHUx0RVh0bXhmaWxlACUzQ214R3JhcGhNb2RlbCUyMGR4JTNEJTIyMjM3NyUyMiUyMGR5JTNEJTIyMTMwNSUyMiUyMGdyaWQlM0QlMjIxJTIyJTIwZ3JpZFNpemUlM0QlMjIxMCUyMiUyMGd1aWRlcyUzRCUyMjElMjIlMjB0b29sdGlwcyUzRCUyMjElMjIlMjBjb25uZWN0JTNEJTIyMSUyMiUyMGFycm93cyUzRCUyMjElMjIlMjBmb2xkJTNEJTIyMSUyMiUyMHBhZ2UlM0QlMjIxJTIyJTIwcGFnZVNjYWxlJTNEJTIyMSUyMiUyMHBhZ2VXaWR0aCUzRCUyMjg1MCUyMiUyMHBhZ2VIZWlnaHQlM0QlMjIxMTAwJTIyJTIwbWF0aCUzRCUyMjAlMjIlMjBzaGFkb3clM0QlMjIwJTIyJTNFJTNDcm9vdCUzRSUzQ214Q2VsbCUyMGlkJTNEJTIyMCUyMiUyRiUzRSUzQ214Q2VsbCUyMGlkJTNEJTIyMSUyMiUyMHBhcmVudCUzRCUyMjAlMjIlMkYlM0UlM0NteENlbGwlMjBpZCUzRCUyMjk1dVdhV1kzRGo3ZEdmc1hQdTh0LTIwJTIyJTIwc3R5bGUlM0QlMjJlZGdlU3R5bGUlM0RvcnRob2dvbmFsRWRnZVN0eWxlJTNCcm91bmRlZCUzRDAlM0JvcnRob2dvbmFsTG9vcCUzRDElM0JqZXR0eVNpemUlM0RhdXRvJTNCaHRtbCUzRDElM0IlMjIlMjBlZGdlJTNEJTIyMSUyMiUyMHBhcmVudCUzRCUyMjElMjIlMjBzb3VyY2UlM0QlMjI5NXVXYVdZM0RqN2RHZnNYUHU4dC0xJTIyJTNFJTNDbXhHZW9tZXRyeSUyMHJlbGF0aXZlJTNEJTIyMSUyMiUyMGFzJTNEJTIyZ2VvbWV0cnklMjIlM0UlM0NteFBvaW50JTIweCUzRCUyMjMwMCUyMiUyMHklM0QlMjIyNDAlMjIlMjBhcyUzRCUyMnRhcmdldFBvaW50JTIyJTJGJTNFJTNDJTJGbXhHZW9tZXRyeSUzRSUzQyUyRm14Q2VsbCUzRSUzQ214Q2VsbCUyMGlkJTNEJTIyOTV1V2FXWTNEajdkR2ZzWFB1OHQtMSUyMiUyMHZhbHVlJTNEJTIyJTI2bHQlM0Jmb250JTIwc3R5bGUlM0QlMjZxdW90JTNCZm9udC1zaXplJTNBJTIwMjJweCUzQiUyNnF1b3QlM0IlMjZndCUzQnByZXByb2Nlc3MlMjBkYXRhJTI2bHQlM0IlMkZmb250JTI2Z3QlM0IlMjIlMjBzdHlsZSUzRCUyMnNoYXBlJTNEY3lsaW5kZXIzJTNCd2hpdGVTcGFjZSUzRHdyYXAlM0JodG1sJTNEMSUzQmJvdW5kZWRMYmwlM0QxJTNCYmFja2dyb3VuZE91dGxpbmUlM0QxJTNCc2l6ZSUzRDE1JTNCZm9udEZhbWlseSUzRFRpbWVzJTIwTmV3JTIwUm9tYW4lM0IlMjIlMjB2ZXJ0ZXglM0QlMjIxJTIyJTIwcGFyZW50JTNEJTIyMSUyMiUzRSUzQ214R2VvbWV0cnklMjB4JTNEJTIyMzAlMjIlMjB5JTNEJTIyMTUwJTIyJTIwd2lkdGglM0QlMjIxNzAlMjIlMjBoZWlnaHQlM0QlMjIxMDAlMjIlMjBhcyUzRCUyMmdlb21ldHJ5JTIyJTJGJTNFJTNDJTJGbXhDZWxsJTNFJTNDbXhDZWxsJTIwaWQlM0QlMjI5NXVXYVdZM0RqN2RHZnNYUHU4dC0xOCUyMiUyMHN0eWxlJTNEJTIyZWRnZVN0eWxlJTNEb3J0aG9nb25hbEVkZ2VTdHlsZSUzQnJvdW5kZWQlM0QwJTNCb3J0aG9nb25hbExvb3AlM0QxJTNCamV0dHlTaXplJTNEYXV0byUzQmh0bWwlM0QxJTNCZXhpdFglM0QxJTNCZXhpdFklM0QwLjUlM0JleGl0RHglM0QwJTNCZXhpdER5JTNEMCUzQiUyMiUyMGVkZ2UlM0QlMjIxJTIyJTIwcGFyZW50JTNEJTIyMSUyMiUyMHNvdXJjZSUzRCUyMjk1dVdhV1kzRGo3ZEdmc1hQdTh0LTIlMjIlM0UlM0NteEdlb21ldHJ5JTIwcmVsYXRpdmUlM0QlMjIxJTIyJTIwYXMlM0QlMjJnZW9tZXRyeSUyMiUzRSUzQ214UG9pbnQlMjB4JTNEJTIyNjMwLjAwMDAwMDAwMDAwMDIlMjIlMjB5JTNEJTIyMjAwJTIyJTIwYXMlM0QlMjJ0YXJnZXRQb2ludCUyMiUyRiUzRSUzQyUyRm14R2VvbWV0cnklM0UlM0MlMkZteENlbGwlM0UlM0NteENlbGwlMjBpZCUzRCUyMjk1dVdhV1kzRGo3ZEdmc1hQdTh0LTIlMjIlMjB2YWx1ZSUzRCUyMiUyNmx0JTNCZGl2JTIwc3R5bGUlM0QlMjZxdW90JTNCdGV4dC1hbGlnbiUzQSUyMGp1c3RpZnklM0IlMjBsaW5lLWhlaWdodCUzQSUyMDE1MCUyNSUzQiUyMGZvbnQtc2l6ZSUzQSUyMDIycHglM0IlMjZxdW90JTNCJTI2Z3QlM0IlMjZsdCUzQnNwYW4lMjBzdHlsZSUzRCUyNnF1b3QlM0JiYWNrZ3JvdW5kLWNvbG9yJTNBJTIwaW5pdGlhbCUzQiUyNnF1b3QlM0IlMjZndCUzQiUyNmx0JTNCZm9udCUyMHN0eWxlJTNEJTI2cXVvdCUzQmZvbnQtc2l6ZSUzQSUyMDIycHglM0IlMjZxdW90JTNCJTIwZmFjZSUzRCUyNnF1b3QlM0JUaW1lcyUyME5ldyUyMFJvbWFuJTI2cXVvdCUzQiUyNmd0JTNCTWFjaGluZSUyNmx0JTNCJTJGZm9udCUyNmd0JTNCJTI2bHQlM0IlMkZzcGFuJTI2Z3QlM0IlMjZsdCUzQiUyRmRpdiUyNmd0JTNCJTI2bHQlM0JkaXYlMjBzdHlsZSUzRCUyNnF1b3QlM0J0ZXh0LWFsaWduJTNBJTIwanVzdGlmeSUzQiUyMGxpbmUtaGVpZ2h0JTNBJTIwMTUwJTI1JTNCJTIwZm9udC1zaXplJTNBJTIwMjJweCUzQiUyNnF1b3QlM0IlMjZndCUzQiUyNmx0JTNCZm9udCUyMHN0eWxlJTNEJTI2cXVvdCUzQmZvbnQtc2l6ZSUzQSUyMDIycHglM0IlMjZxdW90JTNCJTIwZmFjZSUzRCUyNnF1b3QlM0JoWHllVkV0RHZkcVlwRXZLaEFQaCUyNnF1b3QlM0IlMjZndCUzQkxlYXJuaW5nJTI2YW1wJTNCbmJzcCUzQiUyNmx0JTNCJTJGZm9udCUyNmd0JTNCJTI2bHQlM0IlMkZkaXYlMjZndCUzQiUyMiUyMHN0eWxlJTNEJTIyd2hpdGVTcGFjZSUzRHdyYXAlM0JodG1sJTNEMSUzQmFzcGVjdCUzRGZpeGVkJTNCYWxpZ24lM0RjZW50ZXIlM0IlMjIlMjB2ZXJ0ZXglM0QlMjIxJTIyJTIwcGFyZW50JTNEJTIyMSUyMiUzRSUzQ214R2VvbWV0cnklMjB4JTNEJTIyMzEwJTIyJTIweSUzRCUyMjE0NSUyMiUyMHdpZHRoJTNEJTIyMTkwJTIyJTIwaGVpZ2h0JTNEJTIyMTkwJTIyJTIwYXMlM0QlMjJnZW9tZXRyeSUyMiUyRiUzRSUzQyUyRm14Q2VsbCUzRSUzQ214Q2VsbCUyMGlkJTNEJTIyOTV1V2FXWTNEajdkR2ZzWFB1OHQtMjIlMjIlMjBzdHlsZSUzRCUyMmVkZ2VTdHlsZSUzRG9ydGhvZ29uYWxFZGdlU3R5bGUlM0Jyb3VuZGVkJTNEMCUzQm9ydGhvZ29uYWxMb29wJTNEMSUzQmpldHR5U2l6ZSUzRGF1dG8lM0JodG1sJTNEMSUzQiUyMiUyMGVkZ2UlM0QlMjIxJTIyJTIwcGFyZW50JTNEJTIyMSUyMiUyMHNvdXJjZSUzRCUyMjk1dVdhV1kzRGo3ZEdmc1hQdTh0LTUlMjIlM0UlM0NteEdlb21ldHJ5JTIwcmVsYXRpdmUlM0QlMjIxJTIyJTIwYXMlM0QlMjJnZW9tZXRyeSUyMiUzRSUzQ214UG9pbnQlMjB4JTNEJTIyNzIwLjAwMDAwMDAwMDAwMDIlMjIlMjB5JTNEJTIyMzUwJTIyJTIwYXMlM0QlMjJ0YXJnZXRQb2ludCUyMiUyRiUzRSUzQyUyRm14R2VvbWV0cnklM0UlM0MlMkZteENlbGwlM0UlM0NteENlbGwlMjBpZCUzRCUyMjk1dVdhV1kzRGo3ZEdmc1hQdTh0LTUlMjIlMjB2YWx1ZSUzRCUyMiUyNmx0JTNCZm9udCUyMHN0eWxlJTNEJTI2cXVvdCUzQmZvbnQtc2l6ZSUzQSUyMDIycHglM0IlMjZxdW90JTNCJTIwZmFjZSUzRCUyNnF1b3QlM0JUaW1lcyUyME5ldyUyMFJvbWFuJTI2cXVvdCUzQiUyNmd0JTNCcGVyZm9ybWFuY2UlMjBhbmFseXNpcyUyNmx0JTNCJTJGZm9udCUyNmd0JTNCJTIyJTIwc3R5bGUlM0QlMjJyb3VuZGVkJTNEMSUzQndoaXRlU3BhY2UlM0R3cmFwJTNCaHRtbCUzRDElM0IlMjIlMjB2ZXJ0ZXglM0QlMjIxJTIyJTIwcGFyZW50JTNEJTIyMSUyMiUzRSUzQ214R2VvbWV0cnklMjB4JTNEJTIyNjMwJTIyJTIweSUzRCUyMjE2MCUyMiUyMHdpZHRoJTNEJTIyMTgwJTIyJTIwaGVpZ2h0JTNEJTIyODAlMjIlMjBhcyUzRCUyMmdlb21ldHJ5JTIyJTJGJTNFJTNDJTJGbXhDZWxsJTNFJTNDbXhDZWxsJTIwaWQlM0QlMjI5NXVXYVdZM0RqN2RHZnNYUHU4dC0xMSUyMiUyMHN0eWxlJTNEJTIyZWRnZVN0eWxlJTNEb3J0aG9nb25hbEVkZ2VTdHlsZSUzQnJvdW5kZWQlM0QwJTNCb3J0aG9nb25hbExvb3AlM0QxJTNCamV0dHlTaXplJTNEYXV0byUzQmh0bWwlM0QxJTNCJTIyJTIwZWRnZSUzRCUyMjElMjIlMjBwYXJlbnQlM0QlMjIxJTIyJTIwc291cmNlJTNEJTIyOTV1V2FXWTNEajdkR2ZzWFB1OHQtOSUyMiUzRSUzQ214R2VvbWV0cnklMjByZWxhdGl2ZSUzRCUyMjElMjIlMjBhcyUzRCUyMmdlb21ldHJ5JTIyJTNFJTNDbXhQb2ludCUyMHglM0QlMjIxMTUlMjIlMjB5JTNEJTIyMjcwJTIyJTIwYXMlM0QlMjJ0YXJnZXRQb2ludCUyMiUyRiUzRSUzQyUyRm14R2VvbWV0cnklM0UlM0MlMkZteENlbGwlM0UlM0NteENlbGwlMjBpZCUzRCUyMjk1dVdhV1kzRGo3ZEdmc1hQdTh0LTklMjIlMjB2YWx1ZSUzRCUyMiUyNmx0JTNCZm9udCUyMHN0eWxlJTNEJTI2cXVvdCUzQmZvbnQtc2l6ZSUzQSUyMDIxcHglM0IlMjZxdW90JTNCJTIwZmFjZSUzRCUyNnF1b3QlM0JUaW1lcyUyME5ldyUyMFJvbWFuJTI2cXVvdCUzQiUyNmd0JTNCb3JnaW5hbCUyMGRhdGElMjZsdCUzQiUyRmZvbnQlMjZndCUzQiUyMiUyMHN0eWxlJTNEJTIyc2hhcGUlM0RwYXJhbGxlbG9ncmFtJTNCcGVyaW1ldGVyJTNEcGFyYWxsZWxvZ3JhbVBlcmltZXRlciUzQndoaXRlU3BhY2UlM0R3cmFwJTNCaHRtbCUzRDElM0JmaXhlZFNpemUlM0QxJTNCJTIyJTIwdmVydGV4JTNEJTIyMSUyMiUyMHBhcmVudCUzRCUyMjElMjIlM0UlM0NteEdlb21ldHJ5JTIweCUzRCUyMjQwJTIyJTIweSUzRCUyMjUxMCUyMiUyMHdpZHRoJTNEJTIyMTUwJTIyJTIwaGVpZ2h0JTNEJTIyMTIwJTIyJTIwYXMlM0QlMjJnZW9tZXRyeSUyMiUyRiUzRSUzQyUyRm14Q2VsbCUzRSUzQ214Q2VsbCUyMGlkJTNEJTIyOTV1V2FXWTNEajdkR2ZzWFB1OHQtMTIlMjIlMjB2YWx1ZSUzRCUyMiUyMiUyMHN0eWxlJTNEJTIyc2hhcGUlM0RmbGV4QXJyb3clM0JlbmRBcnJvdyUzRGNsYXNzaWMlM0JodG1sJTNEMSUzQnJvdW5kZWQlM0QwJTNCJTIyJTIwZWRnZSUzRCUyMjElMjIlMjBwYXJlbnQlM0QlMjIxJTIyJTNFJTNDbXhHZW9tZXRyeSUyMHdpZHRoJTNEJTIyNTAlMjIlMjBoZWlnaHQlM0QlMjI1MCUyMiUyMHJlbGF0aXZlJTNEJTIyMSUyMiUyMGFzJTNEJTIyZ2VvbWV0cnklMjIlM0UlM0NteFBvaW50JTIweCUzRCUyMjQwNC4xNyUyMiUyMHklM0QlMjIzNDAlMjIlMjBhcyUzRCUyMnNvdXJjZVBvaW50JTIyJTJGJTNFJTNDbXhQb2ludCUyMHglM0QlMjI0MDQlMjIlMjB5JTNEJTIyNDcwJTIyJTIwYXMlM0QlMjJ0YXJnZXRQb2ludCUyMiUyRiUzRSUzQyUyRm14R2VvbWV0cnklM0UlM0MlMkZteENlbGwlM0UlM0NteENlbGwlMjBpZCUzRCUyMjk1dVdhV1kzRGo3ZEdmc1hQdTh0LTIzJTIyJTIwc3R5bGUlM0QlMjJlZGdlU3R5bGUlM0RvcnRob2dvbmFsRWRnZVN0eWxlJTNCcm91bmRlZCUzRDAlM0JvcnRob2dvbmFsTG9vcCUzRDElM0JqZXR0eVNpemUlM0RhdXRvJTNCaHRtbCUzRDElM0JleGl0WCUzRDElM0JleGl0WSUzRDAuNSUzQmV4aXREeCUzRDAlM0JleGl0RHklM0QwJTNCJTIyJTIwZWRnZSUzRCUyMjElMjIlMjBwYXJlbnQlM0QlMjIxJTIyJTIwc291cmNlJTNEJTIyOTV1V2FXWTNEajdkR2ZzWFB1OHQtMTQlMjIlM0UlM0NteEdlb21ldHJ5JTIwcmVsYXRpdmUlM0QlMjIxJTIyJTIwYXMlM0QlMjJnZW9tZXRyeSUyMiUzRSUzQ214UG9pbnQlMjB4JTNEJTIyNjMwLjAwMDAwMDAwMDAwMDIlMjIlMjB5JTNEJTIyNTc5LjY2NjY2NjY2NjY2NjclMjIlMjBhcyUzRCUyMnRhcmdldFBvaW50JTIyJTJGJTNFJTNDJTJGbXhHZW9tZXRyeSUzRSUzQyUyRm14Q2VsbCUzRSUzQ214Q2VsbCUyMGlkJTNEJTIyOTV1V2FXWTNEajdkR2ZzWFB1OHQtMTQlMjIlMjB2YWx1ZSUzRCUyMndlJTIyJTIwc3R5bGUlM0QlMjJzd2ltbGFuZSUzQnN0YXJ0U2l6ZSUzRDAlM0Jmb250RmFtaWx5JTNEVGltZXMlMjBOZXclMjBSb21hbiUzQmZvbnRTaXplJTNEMTglM0IlMjIlMjB2ZXJ0ZXglM0QlMjIxJTIyJTIwcGFyZW50JTNEJTIyMSUyMiUzRSUzQ214R2VvbWV0cnklMjB4JTNEJTIyMjgyLjUlMjIlMjB5JTNEJTIyNDgwJTIyJTIwd2lkdGglM0QlMjIyNDUlMjIlMjBoZWlnaHQlM0QlMjIyMDAlMjIlMjBhcyUzRCUyMmdlb21ldHJ5JTIyJTJGJTNFJTNDJTJGbXhDZWxsJTNFJTNDbXhDZWxsJTIwaWQlM0QlMjI5NXVXYVdZM0RqN2RHZnNYUHU4dC0xNSUyMiUyMHZhbHVlJTNEJTIyJTI2bHQlM0Jmb250JTIwc3R5bGUlM0QlMjZxdW90JTNCZm9udC1zaXplJTNBJTIwMjJweCUzQiUyNnF1b3QlM0IlMjZndCUzQldlYiUyMGFwcGxpY2F0aW9uJTI2bHQlM0IlMkZmb250JTI2Z3QlM0IlMjIlMjBzdHlsZSUzRCUyMnRleHQlM0JodG1sJTNEMSUzQmFsaWduJTNEY2VudGVyJTNCdmVydGljYWxBbGlnbiUzRG1pZGRsZSUzQnJlc2l6YWJsZSUzRDAlM0Jwb2ludHMlM0QlNUIlNUQlM0JhdXRvc2l6ZSUzRDElM0JzdHJva2VDb2xvciUzRG5vbmUlM0JmaWxsQ29sb3IlM0Rub25lJTNCZm9udEZhbWlseSUzRFRpbWVzJTIwTmV3JTIwUm9tYW4lM0Jmb250U2l6ZSUzRDI0JTNCJTIyJTIwdmVydGV4JTNEJTIyMSUyMiUyMHBhcmVudCUzRCUyMjk1dVdhV1kzRGo3ZEdmc1hQdTh0LTE0JTIyJTNFJTNDbXhHZW9tZXRyeSUyMHglM0QlMjI0Ny41JTIyJTIweSUzRCUyMjcwJTIyJTIwd2lkdGglM0QlMjIxNzAlMjIlMjBoZWlnaHQlM0QlMjI0MCUyMiUyMGFzJTNEJTIyZ2VvbWV0cnklMjIlMkYlM0UlM0MlMkZteENlbGwlM0UlM0NteENlbGwlMjBpZCUzRCUyMjk1dVdhV1kzRGo3ZEdmc1hQdTh0LTE3JTIyJTIwdmFsdWUlM0QlMjIlMjZsdCUzQmZvbnQlMjBzdHlsZSUzRCUyNnF1b3QlM0Jmb250LXNpemUlM0ElMjAyMnB4JTNCJTI2cXVvdCUzQiUyMGZhY2UlM0QlMjZxdW90JTNCVGltZXMlMjBOZXclMjBSb21hbiUyNnF1b3QlM0IlMjZndCUzQmZpbGwlMjB0aGUlMjBiZXN0JTIwbW9kZWwlMjB1c2luZyUyMGZsYXNrJTI2bHQlM0IlMkZmb250JTI2Z3QlM0IlMjIlMjBzdHlsZSUzRCUyMnJvdW5kZWQlM0QwJTNCd2hpdGVTcGFjZSUzRHdyYXAlM0JodG1sJTNEMSUzQiUyMiUyMHZlcnRleCUzRCUyMjElMjIlMjBwYXJlbnQlM0QlMjIxJTIyJTNFJTNDbXhHZW9tZXRyeSUyMHglM0QlMjI2MTAlMjIlMjB5JTNEJTIyMzYwJTIyJTIwd2lkdGglM0QlMjIyMzAlMjIlMjBoZWlnaHQlM0QlMjI4NSUyMiUyMGFzJTNEJTIyZ2VvbWV0cnklMjIlMkYlM0UlM0MlMkZteENlbGwlM0UlM0NteENlbGwlMjBpZCUzRCUyMjk1dVdhV1kzRGo3ZEdmc1hQdTh0LTIxJTIyJTIwdmFsdWUlM0QlMjIlMjZsdCUzQmZvbnQlMjBzdHlsZSUzRCUyNnF1b3QlM0Jmb250LXNpemUlM0ElMjAyMnB4JTNCJTI2cXVvdCUzQiUyMGZhY2UlM0QlMjZxdW90JTNCVGltZXMlMjBOZXclMjBSb21hbiUyNnF1b3QlM0IlMjZndCUzQmh1bWFuJTIwaW50ZXJhY3Rpb24lMjBhbmQlMjBwcmVkaWN0aW9uJTI2bHQlM0IlMkZmb250JTI2Z3QlM0IlMjIlMjBzdHlsZSUzRCUyMnJvdW5kZWQlM0QxJTNCd2hpdGVTcGFjZSUzRHdyYXAlM0JodG1sJTNEMSUzQiUyMiUyMHZlcnRleCUzRCUyMjElMjIlMjBwYXJlbnQlM0QlMjIxJTIyJTNFJTNDbXhHZW9tZXRyeSUyMHglM0QlMjI2NTAlMjIlMjB5JTNEJTIyNTMwJTIyJTIwd2lkdGglM0QlMjIxNzAlMjIlMjBoZWlnaHQlM0QlMjI4MCUyMiUyMGFzJTNEJTIyZ2VvbWV0cnklMjIlMkYlM0UlM0MlMkZteENlbGwlM0UlM0MlMkZyb290JTNFJTNDJTJGbXhHcmFwaE1vZGVsJTNFARvJtAAAIABJREFUeF7s3Qm4XHV9P/5Ps0E2lkgMYSeUfZGAAgZMUZCtxf4MaxFsxY1H+NW2srSVx9YFlMX6qwWrpeJfUAsi8amoLIpiBAREQpAloIStEDAQwGyQkOTPd8zczp3MvXfm3pk7Z3nN85xnJjPnfM/38/occebMvO/5o3AjQIAAAQIECBAgQIAAAQIECBAgQIAAAQIECBAgQIAAAQIECBAgQIAAAQIECBAgQIAAAQIECBAgQCAzAn+UmZmYCAECBAgQIECAAAECBAgQIECAAAECBAgQIECAAAECBAgQIECAAAECBAgQIECAAAECBAgQIECAAAECIfDjICBAgAABAgQIECBAgAABAgQIECBAgAABAgQIECBAgAABAgQIECBAgAABAgQIECBAgAABAgQIECCQIQGBnww1w1QIECBAgAABAgQIECBAgAABAgQIECBAgAABAgQIECBAgAABAgQIECBAgAABAgQIECBAgAABAgQICPw4BggQIECAAAECBAgQIECAAAECBAgQIECAAAECBAgQIECAAAECBAgQIECAAAECBAgQIECAAAECBAhkSEDgJ0PNMBUCBAgQIECAAAECBAgQIECAAAECBAgQIECAAAECBAgQIECAAAECBAgQIECAAAECBAgQIECAAAECAj+OAQIECBAgQIAAAQIECBAgQIAAAQIECBAgQIAAAQIECBAgQIAAAQIECBAgQIAAAQIECBAgQIAAAQIZEhD4yVAzTIUAAQIECBAgQIAAAQIECBAgQIAAAQIECBAgQIAAAQIECBAgQIAAAQIECBAgQIAAAQIECBAgQICAwI9jgAABAgQIECBAgAABAgQIECBAgAABAgQIECBAgAABAgQIECBAgAABAgQIECBAgAABAgQIECBAgECGBAR+MtQMUyFAgAABAgQIECBAgAABAgQIECBAgAABAgQIECBAgAABAgQIECBAgAABAgQIECBAgAABAgQIECAg8OMYIECAAAECBAgQIECAAAECBAgQIECAAAECBAgQIECAAAECBAgQIECAAAECBAgQIECAAAECBAgQIJAhAYGfDDXDVAgQIECAAAECBAgQIECAAAECBAgQIECAAAECBAgQIECAAAECBAgQIECAAAECBAgQIECAAAECBAgI/DgGCBAgQIAAAQIECBAgQIAAAQIECBAgQIAAAQIECBAgQIAAAQIECBAgQIAAAQIECBAgQIAAAQIECGRIQOAnQ80wFQIECBAgQIAAAQIECBAgQIAAAQIECBAgQIAAAQIECBAgQIAAAQIECBAgQIAAAQIECBAgQIAAAQICP44BAgQIECBAgAABAgQIECBAgAABAgQIECBAgAABAgQIECBAgAABAgQIECBAgAABAgQIECBAgAABAhkSEPjJUDNMhQABAgQIECBAgAABAgQIECBAgAABAgQIECBAgAABAgQIECBAgAABAgQIECBAgAABAgQIECBAgIDAj2OAAAECBAgQIECAAAECBAgQIECAAAECBAgQIECAAAECBAgQIECAAAECBAgQIECAAAECBAgQIECAQIYEBH4y1AxTIUCAAAECBAgQIECAAAECBAgQIECAAAECBAgQIECAAAECBAgQIECAAAECBAgQIECAAAECBAgQICDw4xggQIAAAQIECBAgQIAAAQIECBAgQIAAAQIECBAgQIAAAQIECBAgQIAAAQIECBAgQIAAAQIECBAgkCEBgZ8MNcNUCBAgQIAAAQIECBAgQIAAAQIECBAgQIAAAQIECBAgQIAAAQIECBAgQIAAAQIECBAgQIAAAQIECAj8OAYIECBAgAABAgQIECBAgAABAgQIECBAgAABAgQIECBAgAABAgQIECBAgAABAgQIECBAgAABAgQIZEhA4CdDzTAVAgQIECBAgAABAgQIECBAgAABAgQIECBAgAABAgQIECBAgAABAgQIECBAgAABAgQIECBAgAABAgI/jgECBAgQIECAAAECBAgQIECAAAECBAgQIECAAAECBAgQIECAAAECBAgQIECAAAECBAgQIECAAAECGRIQ+MlQM0yFAAECBAgQIECAAAECBAgQIECAAAECBAgQIECAAAECBAgQIECAAAECBAgQIECAAAECBAgQIECAgMCPY4AAAQIECBAgQIAAAQIECBAgQIAAAQIECBAgQIAAAQIECBAgQIAAAQIECBAgQIAAAQIECBAgQIBAhgQEfjLUDFMhQIAAAQIECBAgQIAAAQIECBAgQIAAAQIECBAgQIAAAQIECBAgQIAAAQIECBAgQIAAAQIECBAgIPDjGCBAgAABAgQIECBAgAABAgQIECBAgAABAgQIECBAgAABAgQIECBAgAABAgQIECBAgAABAgQIECCQIQGBnww1w1QIECBAgAABAgQIECBAgAABAgQIECBAgAABAgQIECBAgAABAgQIECBAgAABAgQIECBAgAABAgQICPw4BggQIECAAAECBAgQIECAAAECBAgQIECAAAECBAgQIECAAAECBAgQIECAAAECBAgQIECAAAECBAhkSEDgJ0PNMBUCBAgQIECAAAECBAgQIECAAAECBAgQIECAAAECBAgQIECAAAECBAgQIECAAAECBAgQIECAAAECAj+OAQIECBAgQIAAAQIECBAgQIAAAQIECBAgQIAAAQIECBAgQIAAAQIECBAgQIAAAQIECBAgQIAAAQIZEhD4yVAzTIUAAQIECBAgQIAAAQIECBAgQIAAAQIECBAgQIAAAQIECBAgQIAAAQIECBAgQIAAAQIECBAgQICAwI9jgAABAgQIECBAgAABAgQIECBAgAABAgQIECBAgAABAgQIECBAgAABAgQIECBAgAABAgQIECBAgECGBAR+MtQMUyFAgAABAgQIECBAgAABAgQIECBAgAABAgQIECBAgAABAgQIECBAgAABAgQIECBAgAABAgQIECAg8OMYIECAAAECBAgQIECAAAECBAgQIECAAAECBAgQIECAAAECBAgQIECAAAECBAgQIECAAAECBAgQIJAhAYGfDDXDVAgQIECAAAECBAgQIECAAAECBAgQIECAAAECBAgQIECAAAECBAgQIECAAAECBAgQIECAAAECBAgI/DgGCBAgQIAAAQIECBAgQIAAAQIECBAgQIAAAQIECBAgQIAAAQIECBAgQIAAAQIECBAgQIAAAQIECGRIQOAnQ80wFQIECBAgQIAAAQIECBAgQIAAAQIECBAgQIAAAQIECBAgQIAAAQIECBAgQIAAAQIECBAgQIAAAQICP44BAgQIECBAgAABAgQIECBAgAABAgQIECBAgAABAgQIECBAgAABAgQIECBAgAABAgQIECBAgAABAhkSEPjJUDNMhQABAgQIECBAgAABAgQIECBAgAABAgQIECBAgAABAgQIECBAgAABAgQIECBAgAABAgQIECBAgIDAj2OAAAECBAgQIECAAAECBAgQIEBgLQICBAgQIECAAAECBAor4DvhwrZWYQQIECBAgAABAgQIECBAgAABAgQIFFnAyd0id1dtBAgQIECAAAECBAgQIECAAIHmBAR+mnOyFgECBAgQIECAAIE8CvhOOI9dM2cCBAgQIECAAAECBAgQIECAAAECBEov4ORu6Q8BAAQIECBAgAABAgQIECBAgACBEPhxEBAgQIAAAQIECBAoroDvhIvbW5URIECAAAECBAgQIECAAAECBAgQIFBgASd3C9xcpREgQIAAAQIECBAgQIAAAQIEmhQQ+GkSymoECBAgQIAAAQIEcijgO+EcNs2UCRAgQIAAAQIECBAgQIAAAQIECBAg4OSuY4AAAQIECBAgQIAAAQIECBAgQKBX4GftWvkfhwQBAgQIECBAgACBvAr80R+t9xWw74Tz2kzzJkCAAAECBAgQIECAAAECBAgQIECg1AJO7pa6/YonQIAAAQIECBAgQIAAAQIECFQEBH4cCAQIECBAgAABAgQKIiDwU5BGKoMAAQIECBAgQIAAAQIECBAgQIAAgdILCPyU/hAAQIAAAQIECBAgQIAAAQIECBAQ+HEMECBAgAABAgQIECiKgMBPUTqpDgIECBAgQIAAAQIECBAgQIAAAQIEyi4g8FP2I0D9BAgQIECAAAECBAgQIECAAAFX+HEMECBAgAABAgQIECiMgMBPYVqpEAIECBAgQIAAAQIECBAgQIAAAQIESi4g8FPyA0D5BAgQIECAAAECBAgQIECAAIEQ+HEQECBAgAABAgQIECiMgMBPYVqpEAIECBAgQIAAAQIECBAgQIAAAQIESi4g8FPyA0D5BAgQIECAAAECBAgQIECAAAGBH8cAAQIECBAgQIAAgeIICPwUp5cqIUCAAAECBAgQIECAAAECBAgQIECg3AICP+Xuv+oJECBAgAABAgQIECBAgAABAklgbS3D2rW9/kmIAAECBAgQIECAAIEcCQj85KhZpkqAAAECBAgQIECAAAECBAgQIECAAIF+BAR+HB4ECBAgQIAAAQIECBAgQIAAAQICP44BAgQIECBAgAABAgUREPgpSCOVQYAAAQIECBAgQIAAAQIECBAgQIBA6QUEfkp/CAAgQIAAAQIECBAgQIAAAQIECLjCj2OAAAECBAgQIECAQFEEBH6K0kl1ECBAgAABAgQIECBAgAABAgQIECBQdgGBn7IfAeonQIAAAQIECBAgQIAAAQIECITAj4OAAAECBAgQIECAQFEEBH6K0kl1ECBAgAABAgQIECBAgAABAgQIECBQdgGBn7IfAeonQIAAAQIECBAgQIAAAQIECAj8OAYIECBAgAABAgQIFEZA4KcwrVQIAQIECBAgQIAAAQIECBAgQIAAAQIlFxD4KfkBoHwCBAgQIECAAAECBAgQIECAQAj8OAgIECBAgAABAgQIFEZA4KcwrVQIAQIECBAgQIAAAQIECBAgQIAAAQIlFxD4KfkBoHwCBAgQIECAAAECBAgQIECAgMCPY4AAAQIECBAgQIBAcQQEforTS5UQIECAAAECBAgQIECAAAECBAgQIFBuAYGfcvdf9QQIECBAgAABAgQIECBAgACBJLC2lmHt2l7/JESAAAECBAgQIECAQI4EBH5y1CxTJUCAAAECBAgQIECAAAECBAgQIECAQD8CAj8ODwIECBAgQIAAAQIECBAgQIAAAYEfxwABAgQIECBAgACBgggI/BSkkcogQIAAAQIECBAgQIAAAQIECBAgQKD0AgI/pT8EABAgQIAAAQIECBAgQIAAAQIEXOHHMUCAAAECBAgQIECgKAICP0XppDoIECBAgAABAgQIECBAgAABAgQIECi7gMBP2Y8A9RMgkATGRMQG65bax9XnmnltoHXTuCPWLSNrHqfnav/d32v16w5221TzmohYve4+Pa4u9c91cp1XI2JlRKT76lL7774e12/XzBiOdAIECBAgQIAAAQIE+hdwhR9HCAECBAgQIECAAIGCCAj8FKSRyiBAgAABAgQIECBAgAABAgQIECBAoPQCAj+lPwQAEMi0QAq/TIiI8U3e97XuQIEd/y3M9GHQlsn1FSpaHhHLImLpuvv6xwP9u3a7Xj+QbMusDUKAAAECBAgQIEBg+AQEfobP2p4IECBAgAABAgQIdFRA4KejvAYnQIAAAQIECBAgQIAAAQIECBAgQIDAsAn4kfuwUdsRgVIIpKvYbBIRm667T48nDhDW6S/QM7YUaoosikAKB1WX2iBQf4Gi30fESw2Wl4uCog4CBAgQIECAAIHcCAj85KZVJkqAAAECBAgQIECgfwGBH0cIAQIECBAgQIAAAQIECBAgQIAAAQIEiiEg8FOMPqqCQDsFUkCnGtjp67421FMb7knhHTcCBIYusKaPINCLfTxfHxpKgSM3AgQIECBAgAABAq0ICPy0omVdAgQIECBAgAABAhkWEPjJcHNMjQABAgQIECBAgAABAgQIECBAgAABAi0ICPy0gGVVAjkSSFfamRwRb1x3P1CApza0MypHdbZlqmPGjIkNNtigZ6n/d+1r6fFgXk/bjBgxorKMHDmy5/FA/25l3fqx+to2oa1ZsyZWr15dua9d6p8b6N+Nxml23JUrV8arr74a1fv0uP7fta/1t15/46TtSnh7LSIGCgctjohFNcvvIuKFElopmQABAgQIECBA4A8CAj+OBAIECBAgQIAAAQIFERD4KUgjlUGAAAECBAgQIECAAAECBAgQIECAQOkFBH5KfwgAyIlA+t9qbYCnGuRJ940epwBP7m8pwDJhwoQYP358w/v+XqvdZsMNN6yEefoK6jT44iv3dgroLdAoTJSeW7ZsWc+ydOnSyuPqfX+P619L/y7ILV1ZKIWAUvinPgxU++/qOgJCBWm8MggQIECAAAECAj+OAQIECBAgQIAAAQLFERD4KU4vVUKAAAECBAgQIECAAAECBAgQIECAQLkFBH7K3X/Vd1cghXJqwzr1gZ76IE93Z9vE3keNGhWbbLJJbLrpppX7tGy00UaVsE6z4ZzadceNG9fEXq1CoPsCa9euXS841CgUVBsmSq+//PLL8dJLL623LFmypPtFNTeDFBBqNhyUQkICQs25WosAAQIECBAg0A0BV/jphrp9EiBAgAABAgQIEOiAgMBPB1ANSYAAAQIECBAgQIAAAQIECBAgQIAAgS4ICPx0Ad0uCy+wWURsuW7ZquZxem5KTchnTBYl0pVxagM71cd93dcGfFK4x40AgaELvPbaaw2DQC+++GLD5+tDQ8uXLx/6JDozwup1AaGnI6J2eabu3y93ZvdGJUCAAAECBAgQ6EdA4MfhQYAAAQIECBAgQKAgAgI/BWmkMggQIECAAAECBAgQIECAAAECBAgQKL2AwE/pDwEALQik/73UB3hSiKf+ubEtjNmRVUeMGBGTJ0+ON77xjZVl0qRJPVfcGSjAM2ZMJnNIHXEyKIGiCrz66qv9BoNScGjx4sXxu9/9LhYtWtSzpOBQRm7pEkf1IaAUEKp/rtePUjMyd9MgQIAAAQIECORVQOAnr50zbwIECBAgQIAAAQJ1AgI/DgkCBAgQIECAAAECBAgQIECAAAECBAgUQ0Dgpxh9VMXQBcb1c1We2lDP0Pc0yBFSaCeFd2qDPI0ep+fS4kaAAIFWBVauXFkJ/9QHgfp6LgMBoWZCQb9v1cH6BAgQIECAAIGSCgj8lLTxyiZAgAABAgQIECiegMBP8XqqIgIECBAgQIAAAQIECBAgQIAAAQIEyikg8FPOvpex6o0iYvuImLbuvvq4enWeNww3ysSJE/sM8DQK8owaNWq4p2h/BAgQ6FcgJwGhFPh5IiIe62NZqs0ECBAgQIAAAQIVAYEfBwIBAgQIECBAgACBgggI/BSkkcogQIAAAQIECBAgQIAAAQIECBAgQKD0AgI/pT8ECgXQKNCTnkvLG4er0o022ii23HLLyrLVVlv1PE7/njp1aiXkk5axY8cO15TshwABApkQSAGhhQsXxtNPP11ZnnnmmZ7Htf9evnz5cM73uX7CQCkk1OuHr8M5MfsiQIAAAQIECAyzgMDPMIPbHQECBAgQIECAAIFOCQj8dErWuAQIECBAgAABAgQIECBAgAABAgQIEBheAYGf4fW2t6EJpKvw9BfqGTm04QfeesqUKb0CPI1CPRtvvPHAA1mDAAECBPoUWLx4ccMgUG0o6LnnUk6n47f0o9e+rgyUnh+WSXS8SjsgQIAAAQIECPxBQODHkUCAAAECBAgQIECgIAICPwVppDIIECBAgAABAgQIECBAgAABAgQIECi9gMBP6Q+BzAFsFxE7R8S0BuGeTTs121GjRjW8Ik99oGfMmDGdmoJxCRAgQKAFgXS1oNorBPX1eMWKFS2M2vKqSxsEgh6JiIci4vGWR7MBAQIECBAgQKC7AgI/3fW3dwIECBAgQIAAAQJtExD4aRulgQgQIECAAAECBAgQIECAAAECBAgQINBVAYGfrvKXdufpuNslInZdd1/7eEInVEaPHh3bb799TJs2rdf9tttuG1tttVVsvvnmnditMQkQIECgywKLFi2Kxx9/PB577LGGy2uvvdapGS6LiPnrlhQAqj5O96s7tVPjEiBAgAABAgSGICDwMwQ8mxIgQIAAAQIECBDIkoDAT5a6YS4ECBAgQIAAAQIECBAgQIAAAQIECBAYvIDAz+DtbDmwwLg+Qj0p4DNy4M1bWyOFduoDPdWQzzbbbNPaYNYmQIAAgVIIPPHEE32GgdJVgzp0qw8ApRBQem5Jh/ZnWAIECBAgQIBAMwICP80oWYcAAQIECBAgQIBADgQEfnLQJFMkQIAAAQIECBAgQIAAAQIECBAgQIBAEwICP00gWWVAgc0aXKknhXqmDbhlCyuMGzeuJ9DT6Go948ePb2E0qxIgQIAAgf4Fli9f3ufVgRYsWBC///3v2034ZB9XBXq23TsyHgECBAgQIECggYDAj8OCAAECBAgQIECAQEEEBH4K0khlECBAgAABAgQIECBAgAABAgQIECBQegGBn9IfAi0BbBwR0yNir7qAz+YtjdLPym94wxtil112iR133HG9q/VMnTq1XbsxDgECBAgQGLLA888/X7k6UAr/pPtHH3005s+fX1nSa228vbDuCkDpSkBpmRcRcyMiPe9GgAABAgQIEGiXgMBPuySNQ4AAAQIECBAgQKDLAgI/XW6A3RMgQIAAAQIECBAgQIAAAQIECBAgQKBNAgI/bYIs4DBvXBfuSQGfvdc93qlddW611Vax6667VsI9tfebb9627FC7pmocAgQIECDQssCzzz7bE/5JAaCHHnqo8u8nn0wX8WnbbcG64E8K/1SXhW0b3UAECBAgQIBA2QQEfsrWcfUSIECAAAECBAgUVkDgp7CtVRgBAgQIECBAgAABAgQIECBAgAABAiUTEPgpWcP7KHfrBuGebdtBs9NOO60X6kkhn403ThcLciNAgAABAuUSWLJkSU/4p3o1oGoYqE0S/9MgBPREm8Y2DAECBAgQIFBsAYGfYvdXdQQIECBAgAABAiUSEPgpUbOVSoAAAQIECBAgQIAAAQIECBAgQIBAoQUEfgrd3obF/XFNuKd69Z4hXVZngw026BXqqb1qz5gxY8onrGICBAgQINCiwOrVq3uuCFQNAFUDQcuWLWtxtPVW/12DENBvhjqo7QkQIECAAIHCCQj8FK6lCiJAgAABAgQIECirgMBPWTuvbgIECBAgQIAAAQIECBAgQIAAAQIEiiYg8FO0jvauZ/cG4Z5Nh1LynnvuGXvvvXfsscceseuuu1aCPjvuuONQhrQtAQIECBAg0I/AY4891hMGuv/++2Pu3LmVZYi3lxqEgB4Y4pg2J0CAAAECBPItIPCT7/6ZPQECBAgQIECAAIEeAYEfBwMBAgQIECBAgAABAgQIECBAgAABAgSKISDwU4w+pipGRsSMiDhw3ZIeTxpseaNGjaoEe6ZPn95znx5vuOGGgx3SdgQIECBAgECbBFatWhX33ntvT/inGgJauXLlUPawNCJujYjb1i3p8aqhDGhbAgQIECBAIFcCAj+5apfJEiBAgAABAgQIEOhbQODH0UGAAAECBAgQIECAAAECBAgQIECAAIFiCAj85LeP6Uo99QGfUYMpZ/z48b1CPdWgT4MvAwYzvG0IECBAgACBYRKYN2/eeiGgpUtTjmdQt/Sj3xT+qQ0BvTiokWxEgAABAgQI5EFA4CcPXTJHAgQIECBAgAABAk0ICPw0gWQVAgQIECBAgAABAgQIECBAgAABAgQI5EBA4CcHTVo3xW3rAj57D2bqkyZNWu+qPbvttttghrINAQIECBAgkAOBhx56qFcIKF0Z6IUXXhjszOfWhYD+Z7AD2Y4AAQIECBDInIDAT+ZaYkIECBAgQIAAAQIEBicg8DM4N1sRIECAAAECBAgQIECAAAECBAgQIEAgawICP1nryP/OZ8+6gM+0Vqc6efLkeMtb3tIr4LPDDju0Ooz1CRAgQIAAgYIJPProo+uFgBYuXDiYKh9ZFwBKVwJKy/zBDGIbAgQIECBAIBMCAj+ZaINJECBAgAABAgQIEBi6gMDP0A2NQIAAAQIECBAgQIAAAQIECBAgQIAAgSwICPxkoQt/mMNeEXF4RBy4btms1amlMM+MGTPiwAMPrNzvuWfKDLkRIECAAAECBAYWmD9/ftx22209yyOPpCxPy7en6wJAv2p5BBsQIECAAAEC3RIQ+OmWvP0SIECAAAECBAgQaLOAwE+bQQ1HgAABAgQIECBAgAABAgQIECBAgACBLgkI/HQJPiLGrAv4pJBPWv641alMnz69V8Bn2223bXUI6xMgQIAAAQIEGgo89dRTvQJAc+fOHYzU4xFxQ83y6mAGsQ0BAgQIECAwLAICP8PCbCcECBAgQIAAAQIEOi8g8NN5Y3sgQIAAAQIECBAgQIAAAQIECBAgQIDAcAgI/AyH8v/uY8eIOKIm6DOq2d2PGjWq58o91Sv4bLrpps1ubj0CBAgQIECAwJAEFi9e3CsAlK4GtHZtr98FDzT+a3Xhn0cH2sDrBAgQIECAwLAKCPwMK7edESBAgAABAgQIEOicgMBP52yNTIAAAQIECBAgQIAAAQIECBAgQIAAgeEUEPjpvPY7awI+ezS7u0mTJq0X8Bk5cmSzm1uPAAECBAgQINBRgZUrV/YEgG699dbK46VLl7ayz3trAkA/a2VD6xIgQIAAAQIdERD46QirQQkQIECAAAECBAgMv4DAz/Cb2yMBAgQIECBAgAABAgQIECBAgAABAgQ6ISDw037VrWsCPulqPhOa2cXo0aPjiCOOiMMPP7wS9Nl7772b2cw6BAgQIECAAIHMCNx1112V4M/Pf/7zuOGGG2LFihXNzu35mvDP9RGxuNkNrUeAAAECBAi0TUDgp22UBiJAgAABAgQIECDQXQGBn+762zsBAgQIECBAgAABAgS/0XxtAAAgAElEQVQIECBAgAABAgTaJSDw0x7JfSLi3RGRAj5vbnbIHXfcsRLwqS4p9ONGgAABAgQIECiCwJo1ayqhn+rym9/8ppWybqkJAM1rZUPrEiBAgAABAoMWEPgZNJ0NCRAgQIAAAQIECGRLQOAnW/0wGwIECBAgQIAAAQIECBAgQIAAAQIECAxWQOBnsHIRu0bEsRFxTES8qdlhDj300J6Az5577tnsZtYjQIAAAQIECORa4L777usJ//z0pz9tpZZ7IuI765aWUkOt7MS6BAgQIECAQAj8OAgIECBAgAABAgQIFERA4KcgjVQGAQIECBAgQIAAAQIECBAgQIAAAQKlFxD4ae0Q2H5dwCeFfA5oZtOtttqqEvA54ogjKvcTJ05sZjPrECBAgAABAgQKK7B48eJeV/9ZtGhRs7X+rCb882yzG1mPAAECBAgQaEpA4KcpJisRIECAAAECBAgQyL6AwE/2e2SGBAgQIECAAAECBAgQIECAAAECBAgQaEZA4GdgpWR0yrrl0IFXjzjooIN6ruLzlre8pZlNrEOAAAECBAgQKK3AnDlzegJAc+fObdbhBxHxXxHxzWY3sB4BAgQIECDQr4DAjwOEAAECBAgQIECAQEEEBH4K0khlECBAgAABAgQIECBAgAABAgQIECBQegGBn74Pgf0i4uR1QZ9NBjpSjj766DjmmGPiyCOPjDe+8Y0Dre51AgQIECBAgACBBgILFiyohH+uv/76+P73v9+M0e8i4op1y6+b2cA6BAgQIECAQEMBgR8HBgECBAgQIECAAIGCCAj8FKSRyiBAgAABAgQIECBAgAABAgQIECBAoPQCAj+9D4GxEfG+dSGfAwY6Ot75zndWQj5p2WyzzQZa3esECBAgQIAAAQItCDz33HNxzTXXxHe+85342c9+1syWN0fE1yPiymZWtg4BAgQIECDQS0DgxwFBgAABAgQIECBAoCACAj8FaaQyCBAgQIAAAQIECBAgQIAAAQIECBAovYDAzx8OgWkRcdq6ZWJ/R8Xb3va2npDPVlttVfoDCAABAgQIECBAYDgEfvvb31aCPykAdM899wy0yxci4isR8aWIeHqglb1OgAABAgQIVAQEfhwIBAgQIECAAAECBAoiIPBTkEYqgwABAgQIECBAgAABAgQIECBAgACB0guUPfAzY13I55T+joSpU6fGySefHKecckrsueeepT9oABAgQIAAAQIEuikwd+7cuPLKK+OKK66IF15I2Z5+b/+xLvgzb6AVvU6AAAECBEouIPBT8gNA+QQIECBAgAABAsUREPgpTi9VQoAAAQIECBAgQIAAAQIECBAgQIBAuQXKGvj5PxFxekQc2l/7jz766ErQ5/jjjy/3UaJ6AgQIECBAgEBGBVLoJy0333zzQDOcvS74M+CKAw3kdQIECBAgUFABgZ+CNlZZBAgQIECAAAEC5RMQ+Clfz1VMgAABAgQIECBAgAABAgQIECBAgEAxBcoW+DksIs6OiEP6ame6ms9pp51WCfpMmzatmF1XFQECBAgQIECgYAK//vWv4+tf/3ol/LNo0aL+qrs+Ij4XEXMKRqAcAgQIECAwVAGBn6EK2p4AAQIECBAgQIBARgQEfjLSCNMgQIAAAQIEWhGYGhF7RsSuEfHHEbFNRGwREZtFxCYRMS4iRkdE2X7r1oqhdQkQIECAAAECWRRI30Ovev33+8sj4qWIeD4inomIJyPitxHxUET8OiIWZnHy5kQgCwJl+RB00Lqgz9F9oU+fPr0S9PnQhz6Uhb6YAwECBAgQIECAwCAE1qxZE1/60pcqy0MPpc+Dfd6uWhf8mTeI3diEAAECBAgUUUDgp4hdVRMBAgQIECBAgEApBQR+Stl2RRMgQIAAgbwJ7PL6H+h7R0S8LSIOiIjt8laA+RIgQIAAAQIECLRV4PGIuOP1i3r8PCJ+EhHz2zq6wQjkWKDogZ8dI+LTr6f/TuirR0cddVR8+MMfjne96105bqOpEyBAgAABAgQI1AtcddVVcemll8att97aH85XIuKzEfEEQQIECBAgUHIBgZ+SHwDKJ0CAAAECBAgQKI6AwE9xeqkSAgQIECBQMIH9I+LdEZH+YPNuBatNOQQIECBAgAABAu0VeDAirouI70bEne0d2mgE8iVQ5MDPORFxfkSMaNSSWbNmxdlnnx37758+S7oRIECAAAECBAgUVeBHP/pRfPGLX4zvf//7fZX4SkSk945fLKqBuggQIECAQBMCAj9NIFmFAAECBAgQIECAQB4EBH7y0CVzJECAAAECpRHYLCL+KiJOfv3Hmm8qTdUKJUCAAAECBAgQaKfAvIj4xutXhfz/IuL5dg5sLAJ5EChi4Cdd7jUFfRomeY444ohK0Oftb397HvpjjgQIECBAgAABAm0SuP766+Nzn/tczJkzp68Rb46Iv4+Iu9u0S8MQIECAAIE8CQj85Klb5kqAAAECBAgQIECgHwGBH4cHAQIECBAgkAGBPSPi9Ij4UEQM+Pu00aNHx/Tp02OPPfaInXfeOaZNmxZbbrllTJkyJTbddNMYP358pHUavM/JQKmmQIAAAQIECBAg0JfA2rVrY9WqVbFs2bJ48cUX47nnnounn346FixYEA8//HDcf//9MXfu3Mo6TdzSd9r/ERGXRsSvm1jfKgQKITDgB6qcVfmvEfHXjeY8c+bMStDnT//0T3NWkukSIECAAAECBAi0U+Cqq66qBH/mzUt//KHh7dMR8Yl27tNYBAgQIEAgBwICPzlokikSIECAAAECBAgQaEZA4KcZJesQIECAAAECHRJIQZ+zIuKUgcY//PDD4x3veEe87W1viwMOOECYZyAwrxMgQIAAAQIECiqQQkF33HFH/PznP4+f/OQnceONNzZT6ZURcZHgTzNU1sm7QFECPztFxGURMbO+IemvPHz2s5+ND3/4w3nvlfkTIECAAAECBAi0UeDf/u3f4pxzzokVK1Y0GvVHEfH+15en2rhLQxEgQIAAgSwLCPxkuTvmRoAAAQIECBAgQKAFAYGfFrCsSoAAAQIECLRLYLOI+KeIOKO/AWfNmhXHHHNMvOtd74oJEya0a9/GIUCAAAECBAgQKJDA0qVL43vf+15ce+21MXv27IEqu+T1K0p+8vX3oc8PtKLXCeRVoAiBn+PWhX02rm/CBz7wgTj//PNj8uTJee2PeRMgQIAAAQIECHRQ4Mknn6yEftJVfxrcnlkX+rmhg1MwNAECBAgQyIqAwE9WOmEeBAgQIECAAAECBIYoIPAzRECbEyBAgAABAq0KfCQizouITRptuNNOO8X73//++Mu//MuYMmVKq2NbnwABAgQIECBAoMQCzz33XHz961+Pr371q/HII4/0JfFSRHw8Ir5UYiqlF1gg74GflMj7RH1/dtttt7j44ovjyCOPLHDrlEaAAAECBAgQINAugf/6r/+qBH+eeqrhBX3OioiL27Uv4xAgQIAAgYwKCPxktDGmRYAAAQIECBAgQKBVAYGfVsWsT4AAAQIECAxSYJeI+JeIaPgDrf322y8++tGPxkknnTTI4W1GgAABAgQIECBA4H8FvvWtb8W//uu/xl133dUXy/UR8XcRMZ8bgSIJ5Dnw8+mIOLe+GelD4mWXXRbjxo0rUp/UQoAAAQIECBAg0GGBl19+OU499dS+LgWbQubp/acbAQIECBAoqoDAT1E7qy4CBAgQIECAAIHSCQj8lK7lCiZAgAABAt0Q+GBEXBIRY+p3vvvuu8c//uM/Cvp0oyv2SYAAAQIECBAogUAK/px//vnxwAMPNKp2ZUScERGXlYBCiSURyGvgJ10G9h/re3ThhRfGWWelP8DuRoAAAQIECBAgQGBwAv/0T/8Un/rUpxptnMLm6X2oGwECBAgQKKKAwE8Ru6omAgQIECBAgACBUgoI/JSy7YomQIAAAQLDKfDliPhw/Q5Hjx4dn/nMZ+Lss88ezrnYFwECBAgQIECAQEkFUm7g3HPPjVWrVjUS+EpEnFZSGmUXTCCPgZ/PRsTf1/ZhwoQJce2118Zhhx1WsPYohwABAgQIECBAoBsC11xzTbz3ve+NV155pX73H3/9L5Wd34052ScBAgQIEOiwgMBPh4ENT4AAAQIECBAgQGC4BAR+hkvafggQIECAQOkEtomIKyNiZn3ls2bNiosuuiimTZtWOhQFEyBAgAABAgQIdE9gwYIFlYuFzJ49u9Ek5kTEKRHxZPdmaM8Ehi6Qt8DPrIi4trbsjTbaKK677rqYOXO9z5JD1zECAQIECBAgQIBAaQV+/OMfx1FHHdXor0D8n4j479LCKJwAAQIEiiog8FPUzqqLAAECBAgQIECgdAICP6VruYIJECBAgMBwCOwfEVdFxHb1O7vkkkvi9NNPH4452AcBAgQIECBAgACBhgKXXnppnHHGGY1eezwiToyIO9ERyKtAngI/UyNibkRMqWJvsskmlbDPQQcdlFd/8yZAgAABAgQIEMiwwE033VQJ/axevbp2lk9FxN4RsTjDUzc1AgQIECDQqoDAT6ti1idAgAABAgQIECCQUQGBn4w2xrQIECBAgEB+BQ6LiPQn08fXljB9+vS47LLLYt99981vZWZOgAABAgQIECBQGIFf/epX8cEPfjDmzk1xg163ZRGRLjpyU2GKVUipBPIU+EkfHN9d2530V9cPOeSQUjVMsQQIECBAgAABAsMrcMMNN8SRRx5Zv9NvRcR7hncm9kaAAAECBDoqIPDTUV6DEyBAgAABAgQIEBg+AYGf4bO2JwIECBAgUAKBP42I6yKi12/MTjjhhLjiiitizJgxJSBQIgECBAgQIECAQF4EVq5cGe9973vj6quvrp9y+j786Ij4QV5qMU8CVYG8BH6OiIjra9v26U9/Os4991ydJECAAAECBAgQINBxgU984hOR3n/W3Y6qf4/a8YnYAQECBAgQ6JyAwE/nbI1MgAABAgQIECBAYFgFBH6GldvOCBAgQIBAkQXSlX1uqA/7fOxjH4uLL764yHWrjQABAgQIECBAIOcCZ555Znz+85+vryJ9J54yCa70k/P+lm36eQn8XLvuUlqV/qS/sP7DH/6wbL1SLwECBAgQIECAQBcFDj744PjZz35WO4P0HvXYLk7JrgkQIECAQDsFBH7aqWksAgQIECBAgAABAl0UEPjpIr5dEyBAgACB4gjsHxE3R8T42pI+85nPxMc//vHiVKkSAgQIECBAgACBwgqcd955jS4usiwiDnk9jnBnYQtXWOEE8hD42Tki5tfK/+QnP4m3v/3thWuGgggQIECAAAECBLIrcMsttzR6D7pjRPw2u7M2MwIECBAg0LSAwE/TVFYkQIAAAQIECBAgkG0BgZ9s98fsCBAgQIBADgS2iYj0V/C2q53rBRdcEGeffXYOpm+KBAgQIECAAAECBP4gcOGFF8Y555xTz/F4RPxJRDzJiUAeBPIQ+PlkRHyiijljxoy47bbb8mBrjgQIECBAgAABAgUTOOCAA+LOO3v9gYd/joj0ftWNAAECBAjkXUDgJ+8dNH8CBAgQIECAAAEC6wQEfhwKBAgQIECAwBAFUthnZu0YruwzRFGbEyBAgAABAgQIdE2gjyv9zFkX+unavOyYQLMCeQj8XBURJ1QLuvzyy+N973tfs/VZjwABAgQIECBAgEDbBC677LL40Ic+VDveNRFxfNt2YCACBAgQINA9AYGf7tnbMwECBAgQIECAAIG2Cgj8tJXTYAQIECBAoGwCX46ID9cW/bGPfSwuvvjisjmolwABAgQIECBAoEACZ555Znz+85+vr+grEXFagcpUSkEF8hD4uTsi9q36z5kzJ972trcVtB3KIkCAAAECBAgQyLJAutLkQQcdVDvFe2rfq2Z57uZGgAABAgQGEBD4cYgQIECAAAECBAgQKIiAwE9BGqkMAgQIECAw/AIfjIj/qN3tCSecEFddlf5WsxsBAgQIECBAgACBfAuceOKJcfXVV9cXkf7y82X5rszsiy6Qh8DPyxGxUbURzzzzTEydOrXofVEfAQIECBAgQIBABgWeffbZ+veiv4+IjTM4VVMiQIAAAQKtCgj8tCpmfQIECBAgQIAAAQIZFRD4yWhjTIsAAQIECGRbYJeImBcRY6rTnD59etxxxx0xZkzPU9muwOwIECBAgAABAgQI9COwcuXKOOCAA2Lu3Lm1a62MiDdFxHx4BLIqkIfAT68fnMybNy/22muvrHqaFwECBAgQIECAQIEFHnzwwdh9993rK8zDe+oCd0VpBAgQINAmAYGfNkEahgABAgQIECBAgEC3BQR+ut0B+ydAgAABArkU+GFEHFk787vvvjv23XffXBZj0gQIECBAgAABAgQaCfzqV7+KN7/5zfUvXR8RRxEjkFWBPPw4sdcPTq644oo45ZRTsuppXgQIECBAgAABAgUWuOaaa+L444+vrzAP76kL3BWlESBAgECbBAR+2gRpGAIECBAgQIAAAQLdFhD46XYH7J8AAQIECORO4CMRcWntrC+55JI4/fTTc1eICRMgQIAAAQIECBAYSODSSy+NM844o3619Ob3SwNt63UC3RDIw48Te/3g5Mwzz4yLLrqoG1b2SYAAAQIECBAgUHKBc889N84777x6hTy8py5555RPgAABAk0ICPw0gWQVAgQIECBAgAABAnkQEPjJQ5fMkQABAgQIZEZgs4j4TURsUp3RrFmz4tprr83MBE2EAAECBAgQIECAQLsFjjnmmJg9e3btsC9FxI4R8Xy792U8AkMVyMOPE3v94OSwww6LG2+8cah1254AAQIECBAgQIBAywKHH3543HTTTfXb5eE9dcu12oAAAQIESicg8FO6liuYAAECBAgQIECgqAICP0XtrLoIECBAgEBHBP7t9R819vx589GjR8f8+fNj2rRpHdmZQQkQIECAAAECBAhkQWDBggWxyy67xKpVq2qnc0lE/N8szM8cCNQK5OHHib1+cJImf80118Sxxx6rkwQIECBAgAABAgSGTeA73/lOHHfccY32l4f31MPmZEcECBAgkFsBgZ/cts7ECRAgQIAAAQIECPQWEPhxRBAgQIAAAQJNCuwZEffVrnvBBRfE2Wef3eTmViNAgAABAgQIECCQX4ELL7wwzjnnnPoC9oqIX+e3KjMvokAefpy4XuDn4IMPjp/+9KdF7IeaCBAgQIAAAQIEMirw9re/PW655ZZGs8vDe+qMqpoWAQIECGRIQOAnQ80wFQIECBAgQIAAAQJDERD4GYqebQkQIECAQKkEroiIU6oV77777nH//feXCkCxBAgQIECAAAEC5RbYY4894oEHHqhFuDIi3ltuFdVnTSAPP05cL/CTEC+//PJ43/velzVP8yFAgAABAgQIECigwNe+9rU49dRT+6osD++pC9gVJREgQIBAmwUEftoMajgCBAgQIECAAAEC3RIQ+OmWvP0SIECAAIFcCax3dZ9vfvObcdJJJ+WqCJMlQIAAAQIECBAgMBSBb33rW/Ge97ynfghX+RkKqm3bLpCHHyc2DPykvyrx7W9/O3bbbbe2oxiQAAECBAgQIECAQFXgwQcfjOOPP77+rznUAuXhPbWGEiBAgACBgQQEfgYS8joBAgQIECBAgACBnAgI/OSkUaZJgAABAgS6K/DliPhwdQr77bdf3Hnnnd2dkb0TIECAAAECBAgQ6ILA/vvvH3fddVftnr8SEad1YSp2SaChQB5+nNgw8JOqEfpxVBMgQIAAAQIECHRSoImwT9p9Ht5Td5LJ2AQIECBQDAGBn2L0URUECBAgQIAAAQIEQuDHQUCAAAECBAgMILBZRPyu9jsuV/dxzBAgQIAAAQIECJRVoMFVftJ352+MiOfLaqLubAnk4ceJfQZ+EqXQT7YOKLMhQIAAAQIECBRFoMmwTyo3D++pi9IWdRAgQIBA5wQEfjpna2QCBAgQIECAAAECwyog8DOs3HZGgAABAgTyKHBmRFxUnfhOO+0UDz/8cB7rMGcCBAgQIECAAAECbRHYeeed45FHHqkd66yIuLgtgxuEwBAF8vDjxF4/OPnsZz8b//AP/9Cr7BT6Sem6vfbaa4gcNidAgAABAgQIECAQcd9998VJJ50UDzzwQC+Ob3/723H88cfXE+XhPbW2EiBAgACBgQQEfgYS8joBAgQIECBAgACBnAgI/OSkUaZJgAABAgS6J3BvRLypuvsLLrggzj777O7Nxp4JECBAgAABAgQIdFngwgsvjHPOOad2FvMiYu8uT8vuCVQE8vDjxPV+cPLP//zP8clPfrJXC6dMmRIXXXRRnHLKKVpLgAABAgQIECBAYNACV155ZZx11lnx3HPP9RojhX2OO+648IOJQdPakAABAgSyLSDwk+3+mB0BAgQIECBAgACBpgWcv2qayooECBAgQKCMAvtHxB21hT/77LORfnflRoAAAQIECBAgQKCsAul3Yptvvnl9+QdExJ1lNVF3dgRyGfhJfI1CP+n5M888sxL8cSNAgAABAgQIECDQqkAK+lx88fpXY/3CF74Qf/M3f1MZzg8mWlW1PgECBAjkREDgJyeNMk0CBAgQIECAAAECAwk4fzWQkNcJECBAgECpBT4XET1/unzWrFlx7bXXlhpE8QQIECBAgAABAgSSwDHHHBOzZ8+uxbggIv6eDoFuC+Q28JPgrr766jjxxBPXMzzssMMqoZ+99tqr2772T4AAAQIECBAgkAOB++67r3JVn5tuumm92X7lK1+JD33oQz3P+8FEDhpqigQIECAwGAGBn8Go2YYAAQIECBAgQIBABgWcv8pgU0yJAAECBAhkR+CBiNitOp1vfvObcdJJJ2VndmZCgAABAgQIECBAoEsC3/rWt+I973lP7d4fjIjduzQduyXQI5DrwE+q4rHHHotDDz00FixY0Kut6VKzn/nMZ+IDH/iAdhMgQIAAAQIECBDoU+A///M/49xzz410adba2+TJk+P666+Pfffdt9fzfjDhYCJAgACBggoI/BS0scoiQIAAAQIECBAon4DzV+XruYoJECBAgECTArtExEO16y5ZsiQmTJjQ5OZWI0CAAAECBAgQIFBcgaVLl8bEiRPrC9w1IuYXt2qV5UEg94GfKvIZZ5wRl1566XrmM2fOjPTacccdl4d+mCMBAgQIECBAgMAwCVxzzTVxySWXxJw5c9bb4xFHHFEJ+zS6+cHEMDXIbggQIEBguAUEfoZb3P4IECBAgAABAgQIdEjA+asOwRqWAAECBAjkX+AjEdHz46rDDz88brjhhvxXpQICBAgQIECAAAECbRJIvxm78cYba0c7PSK+1KbhDUNgUAKFCfyk6j//+c/HmWee2RDi6KOPrgR/DjvssEFB2YgAAQIECBAgQKAYAjfddFMl6HPdddc1LOjjH/945UqRfd38YKIYx4EqCBAgQGA9AYEfBwUBAgQIECBAgACBggg4f1WQRiqDAAECBAi0X+C/Xv/r5CdWh73gggvi7LPPbv9ejEiAAAECBAgQIEAgpwIXXnhhnHPOObWzvyoi/iKn5Zh2QQQKFfhJPfne974XX/jCF+KWW25p2KJTTjmlEvzZb7/9CtJCZRAgQIAAAQIECDQjcNddd1WCPldeeWXD1Q8++OD427/923jXu97V73B+MNGMtnUIECBAIIcCAj85bJopEyBAgAABAgQIEGgk4PyV44IAAQIECBDoQ+CxiNiu+trtt98eb33rW2ERIECAAAECBAgQILBO4Be/+EXMmDGj1uPxiNgeEIFuChQu8FPF/NKXvhT/8i//Eo8++mhD3/e+972RlkMOOaSb/vZNgAABAgQIECDQYYGbb745rrjiisrS6LbDDjvE3/3d38VHPvKRpmbiBxNNMVmJAAECBPInIPCTv56ZMQECBAgQIECAAIGGAs5fOTAIECBAgACBBgJTI+KZ6vOjR4+OV199NRq8b4BHgAABAgQIECBAoLQCa9eujQ022CBWrVpVa7BFRCwsLYrCuy5Q2MBPkl20aFEl9JOu+JM+pDa6HXXUUZXgzwknnND1ZpgAAQIECBAgQIBA+wSuvvrqSsjnhz/8YcNB04ezdEWfFPaZPHly0zv2g4mmqaxIgAABAvkSEPjJV7/MlgABAgQIECBAgECfAs5fOTgIECBAgACBBgKHRcSN1ef322+/uPPOO0ERIECAAAECBAgQIFAnsP/++8ddd91V++zhEXETKALdEih04KeKes8991RCP9/4xjf6dE4fZKtX/Zk4cWK3+mG/BAgQIECAAAECQxBYsmRJz9V86j549Rr15JNProR99tlnn5b35gcTLZPZgAABAgTyISDwk48+mSUBAgQIECBAgACBAQWcvxqQyAoECBAgQKCMAh+NiP9XLfzUU0+Nr371q2V0UDMBAgQIECBAgACBfgXe//73x+WXX167zt9ExL9iI9AtgVIEfqq43//+9+NrX/tazJ49u0/vadOmxSmnnBLHHHNM7Lnnnt3qi/0SIECAAAECBAi0IPDrX/86rr322rjyyitjwYIFfW45a9aseN/73hd/9md/1sLovVf1g4lB09mQAAECBLItIPCT7f6YHQECBAgQIECAAIGmBZy/aprKigQIECBAoEwC/xYRZ1QLvuCCC+Lss88uU/1qJUCAAAECBAgQINCUwIUXXhjnnHNO7bqXRMT/bWpjKxHogECpAj9Vv1tuuaUS/Lniiiv6Jf3zP//zSvAn/TB0/PjxHeA3JAECBAgQIECAwGAFli1bVglyp6DPf//3f/c7TLqSYwr6HHzwwYPdXc92fjAxZEIDECBAgEA2BQR+stkXsyJAgAABAgQIECDQsoDzVy2T2YAAAQIECJRBIH2Z9q5qoddcc00ce+yxZahbjQQIECBAgAABAgRaEvjOd74Txx13XO0234uIP29pECsTaKNAKQM/Vb+77767EvxJy4oVK/pk3X12XjcAACAASURBVGabbSrBn7QceOCBbeQ3FAECBAgQIECAQKsCt912WyXkk5Ynn3yyz83Hjh1bCfmk5c1vfnOru+lzfT+YaBulgQgQIEAgWwICP9nqh9kQIECAAAECBAgQGLSA81eDprMhAQIECBAossAvI6LnC7Pbb7893vrWtxa5XrURIECAAAECBAgQGJTAL37xi5gxY0bttndHxFsGNZiNCLRBoNSBn6rfww8/HJdffnkl+LNo0aJ+WdNfha+Gf6ZOndqGFhiCAAECBAgQIEBgIIGFCxf2hHzS1Rr7u02ePLkS8jn11FNj5513Hmjoll/3g4mWyWxAgAABAvkQEPjJR5/MkgABAgQIECBAgMCAAs5fDUhkBQIECBAgUEaBxyJiu2rhjz76aEybNq2MDmomQIAAAQIECBAg0K/AggULYocddqhd5/GI2B4bgW4JCPzUyD/99NNx9dVXx3e/+9249dZb++3JJptsErNmzaqEfw4//PAYOXJkt3povwQIECBAgACBQgqsXr06brzxxkrQZ/bs2fHSSy/1W+dBBx0U7373u+OEE06ILbfcsmMmfjDRMVoDEyBAgEB3BQR+uutv7wQIECBAgAABAgTaJuD8VdsoDUSAAAECBIok8GJEbFItaPHixbHpppsWqT61ECBAgAABAgQIEGiLwIsvvhiTJk2qHSv9aM2b57boGmQwAgI/fajNmTOnEvxJyxNPPNGv7bbbbhvvfOc747DDDqvcpzCQGwECBAgQIECAQOsCKdTzox/9KG666abKfTPvw1LIJy0zZ85sfYeD2MIPJgaBZhMCBAgQyIOAwE8eumSOBAgQIECAAAECBJoQcP6qCSSrECBAgACB8gm8GhFjqmW/+uqrMWZMzz/Lp6FiAgQIECBAgAABAn0IrFy5MjbYYIPaV1dGRK8n4BEYTgGBnwG0ly9f3hP8SeGfNWvW9LtFSvRVgz8p/LP11lsPZz/tiwABAgQIECCQO4GnnnqqEu6pBn3SXxTr7zZixIhKwKe6jBs3blhr9oOJYeW2MwIECBAYPgGBn+GzticCBAgQIECAAAECHRVw/qqjvAYnQIAAAQJ5FUg/eOr5nVj6/VOD9wx5rc28CRAgQIAAAQIECLRNYO3atZF+n1ZzS9+l93qibTszEIEmBAR+mkCqrvLII4/0hH/uvPPOAbccPXp0r/DPbrvtNuA2ViBAgAABAgQIlEHgwQcf7BXyWbVq1YBl77///j0hn5122mnA9Tu1gh9MdErWuAQIECDQZQGBny43wO4JECBAgAABAgQItEvA+at2SRqHAAECBAgUSsD5v0K1UzEECBAgQIAAAQKdFHB+rZO6xm5VQOCnVbF16998881x3XXXxY9//ON44IEHmhpl5syZka76c8ghh8Rb3/rWpraxEgECBAgQIECgKAJ33HFH5b1TupLPnDlzmipr9913j0MPPTSOPvroynuoLNx8oMtCF8yBAAECBDog4Av/DqAakgABAgQIECBAgEA3BJy/6oa6fRIgQIAAgcwLOP+X+RaZIAECBAgQIECAQFYEnF/LSifMIwkI/LThOLjtttsqP1xNIaBbb721qRG32WabSuhnxowZcdBBB8U+++zT1HZWIkCAAAECBAjkReD++++vvDdK75XS8thjjzU19fTeKIV7UlD6wAMPbGqb4VzJB7rh1LYvAgQIEBhGAV/4DyO2XREgQIAAAQIECBDopIDzV53UNTYBAgQIEMitgPN/uW2diRMgQIAAAQIECAy3gPNrwy1uf/0JCPy0+fh48MEHK3+5vrqsWLGiqT1MmzatEgCq/sB1xx13bGo7KxEgQIAAAQIEsiKQAj0p2JNCPj/96U/jkUceaWpqY8eOrVzFp7rstttuTW3XrZV8oOuWvP0SIECAQIcFfOHfYWDDEyBAgAABAgQIEBguAeevhkvafggQIECAQK4EnP/LVbtMlgABAgQIECBAoJsCzq91U9++6wUEfjp4TCxcuLBX+OeZZ55pem8p8FMN/6Qfv06ZMqXpba1IgAABAgQIEBgOgUWLFsWcOXMq4Z60pOBzs7ctttiiV8hn6tSpzW7a9fV8oOt6C0yAAAECBDoj4Av/zrgalQABAgQIECBAgMCwCzh/NezkdkiAAAECBPIg4PxfHrpkjgQIECBAgAABApkQcH4tE20wiXUCAj/DdCi88sorlfDPT37yk8pfvf/lL3/Z0p732GOPOOSQQ2LGjBmx//77x7bbbtvS9lYmQIAAAQIECAxV4Iknnog777wzbr/99krA57777mtpyAMOOKByRcN3vOMdlbDPhhtu2NL2WVnZB7qsdMI8CBAgQKDNAr7wbzOo4QgQIECAAAECBAh0S8D5q27J2y8BAgQIEMi0gPN/mW6PyREgQIAAAQIECGRJwPm1LHXDXAR+unQMPProo5Xgz2233VZZWvmL+GnKm2++eey3336V8E91mTBhQpeqsVsCBAgQIECgaAJLly6thHuqy1133RXPPvtsS2W+6U1vipkzZ1YCyynoU5TAsg90LR0GViZAgACB/Aj4wj8/vTJTAgQIECBAgAABAv0KOH/lACFAgAABAgQaCDj/57AgQIAAAQIECBAg0KSA82tNQlltWAQEfoaFeeCdPPzww5W/lD9nzpxKAOjJJ58ceKO6NXbfffdeAaD0I1s3AgQIECBAgEAzAvPmzesV8HnggQea2azXOtOmTatckTCFfFLAZ4cddmh5jDxs4ANdHrpkjgQIECAwCAFf+A8CzSYECBAgQIAAAQIEsijg/FUWu2JOBAgQIECg6wLO/3W9BSZAgAABAgQIECCQFwHn1/LSqXLMU+Ano31OP7JNAaC03HLLLbF48eKWZ7rhhhv2CgClKwFtueWWLY9jAwIECBAgQKBYAk8//XSvcE+6is8rr7zScpGbbbZZJeCTlj/5kz+JnXbaqeUx8riBD3R57Jo5EyBAgEATAr7wbwLJKgQIECBAgAABAgTyIOD8VR66ZI4ECBAgQGDYBZz/G3ZyOyRAgAABAgQIEMirgPNree1cMect8JOTvt57772VK//cfvvtleXxxx8f1MynTp0a06dPj3322aeypMfbbbfdoMayEQECBAgQIJB9gfSeYe7cuXHPPfdUlvR44cKFg5p4es8wY8aMynLQQQdFWa8m6APdoA4fGxEgQIBA9gV84Z/9HpkhAQIECBAgQIAAgaYEnL9qislKBAgQIECgbALO/5Wt4+olQIAAAQIECBAYtIDza4Oms2EHBAR+OoA6HEM+88wzPeGfFABKf5l/sLdJkyb1hICqYaCdd955sMPZjgABAgQIEOiSwMMPP9wT6qmGewZzlcDq9NPVAasBn3S/xRZbdKmybO3WB7ps9cNsCBAgQKBtAr7wbxulgQgQIECAAAECBAh0V8D5q+762zsBAgQIEMiogPN/GW2MaREgQIAAAQIECGRPwPm17PWkzDMS+ClI91evXt0rAJRCQM8///ygqxs/fvx6IaC99tpr0OPZkAABAgQIEGivwH333bdeuGfZsmWD3slmm23WK9yTAj4jR44c9HhF3tAHuiJ3V20ECBAotYAv/EvdfsUTIECAAAECBAgUScD5qyJ1Uy0ECBAgQKBtAs7/tY3SQAQIECBAgAABAkUXcH6t6B3OV30CP/nqV0uzfeSRR3qFgB544IGWtq9fedSoUT0hoD322CPSVYB22WWX2HrrrYc0ro0JECBAgACBvgWeeuqpmD9/fqSr99x///09IZ/XXnttSGy77757r4DPTjvtNKTxyrSxD3Rl6rZaCRAgUCoBX/iXqt2KJUCAAAECBAgQKLKA81dF7q7aCBAgQIDAoAWc/xs0nQ0JECBAgAABAgTKJuD8Wtk6nu16BX6y3Z+2zm7p0qWVHwmnZe7cuZX79MPhod7GjRtXCf9UlxQCqj5Or7kRIECAAAEC/QssX768EuipLtWAT/p3em2otxTU3WeffXqCu+nxhAkThjpsabf3ga60rVc4AQIEii7gC/+id1h9BAgQIECAAAECpRFw/qo0rVYoAQIECBBoRcD5v1a0rEuAAAECBAgQIFBqAefXSt3+zBUv8JO5lgzvhFatWtUrAFQNA61Zs6YtE0lX/6kNALkqUFtYDUKAAAECORWovVpPbbgnPd+O24gRI3qFeqZPn14J+owePbodwxtjnYAPdA4FAgQIECiogC/8C9pYZREgQIAAAQIECJRPwPmr8vVcxQQIECBAoAkB5/+aQLIKAQIECBAgQIAAgSTg/JrjIEsCAj9Z6kaG5nLvvff2XAWoGgJasWJF22ZYe1Wg+kCQqwK1jdlABAgQINAFgU5frada0tixY9cL9+y9995dqLh8u/SBrnw9VzEBAgRKIuAL/5I0WpkECBAgQIAAAQLFF3D+qvg9ViEBAgQIEBiEgPN/g0CzCQECBAgQIECAQDkFnF8rZ9+zWrXAT1Y7k8F5PfTQQ5UQ0Lx582L+/PlRvTJBu6fqqkDtFjUeAQIECHRCoNNX66mdc7pCXvUqeW9605sqQZ9dd921E2UZswkBH+iaQLIKAQIECORRwBf+eeyaORMgQIAAAQIECBBoIOD8lcOCAAECBAgQaCDg/J/DggABAgQIECBAgECTAs6vNQlltWEREPgZFuZi76Qa/KkNAaXnnn/++bYWvuGGG8b2228f06ZNq9zXLxtvvHFb92cwAgQIECi3wMsvvxyPPfbYesuCBQsqz73yyittBdpss80qoZ7acE/1cVt3ZLAhC/hAN2RCAxAgQIBANgV84Z/NvpgVAQIECBAgQIAAgZYFnL9qmcwGBAgQIECgDALO/5Why2okQIAAAQIECBBoi4Dza21hNEibBAR+2gRpmPUFUuCnGgZK9528KlDa+xve8Ib1QkC14aBRo0ZpEwECBAgQ6BF47bXXesI81RBPbcDnhRde6IhWo0BPei4FftzyIeADXT76ZJYECBAg0LKAL/xbJrMBAQIECBAgQIAAgWwKOH+Vzb6YFQECBAgQ6LKA839dboDdEyBAgAABAgQI5EfA+bX89KoMMxX4KUOXM1jjcF0VqLb0rbfeuicQVH+VoC233DKDSqZEgAABAkMVePrpp3tdoac22PPUU08Ndfg+t3e1no7RZmJgH+gy0QaTIECAAIH2C/jCv/2mRiRAgAABAgQIECDQFQHnr7rCbqcECBAgQCDrAs7/Zb1D5keAAAECBAgQIJAZAefXMtMKE4kIgR+HQaYEhvuqQNXix4wZUwkD1QeB0nNp2XTTTTPlZDIECBAg8AeBF198sVegp3qFnmqwZ+XKlR2lcrWejvJmdnAf6DLbGhMjQIAAgaEJ+MJ/aH62JkCAAAECBAgQIJAZAeevMtMKEyFAgAABAlkScP4vS90wFwIECBAgQIAAgUwLOL+W6faUbnICP6VreX4Lrv6Iu/b+8ccfr/zQe+HChR0tbOLEiTF16tTKssUWW/Q8rv/3xhtv3NF5GJwAAQJlEXj55Zcr/21PyzPPPNPzuP7fS5Ys6ShJ+u98Cn5ut912PVeJq4ZB071bOQV8oCtn31VNgACBEgj4wr8ETVYiAQIECBAgQIBAOQScvypHn1VJgAABAgRaFHD+r0UwqxMgQIAAAQIECJRXwPm18vY+i5UL/GSxK+bUssArr7zS8AoP1XDQSy+91PKYg9lg/PjxDYNB9SEhVwwajK5tCBAogkC6Ik81yFMf3qkN9ixbtmxYyt1kk00aBnmqoZ4NN9xwWOZhJ/kS8IEuX/0yWwIECBBoWsAX/k1TWZEAAQIECBAgQIBAtgWcv8p2f8yOAAECBAh0ScD5vy7B2y0BAgQIECBAgED+BJxfy1/PijxjgZ8id1dtPQIp8NPoCkHV51JgaDhvY8eOHTAYlEJCkyZNGs5p2RcBAgQGLbB48eJeV+KpDe/UPl6xYsWg9zGYDVNgp/aKPPWPU+DHjUCrAj7QtSpmfQIECBDIiYAv/HPSKNMkQIAAAQIECBAgMJCA81cDCXmdAAECBAiUUsD5v1K2XdEECBAgQIAAAQKDEXB+bTBqtumUgMBPp2SNmyuBdJWJFP55/PHHGwaDulXMBhts0BMMmjx5ciUA9IY3vKGyVB/XPzdu3LhuTdd+CRAoiMDy5csjBXheeOGFylJ9XP/cokWLeq7W8+qrr3at+kaBnu22264S9Jk6dWrX5mXHxRXwga64vVUZAQIESi7gC/+SHwDKJ0CAAAECBAgQKI6A81fF6aVKCBAgQIBAGwWc/2sjpqEIECBAgAABAgSKLeD8WrH7m7fqBH7y1jHz7YpACgT1dbWK2tfWrFnTlfnV7jRdPahRMKi/kFB6bdSoUV2fuwkQINBegddee61XYKe/8E5tuGe4r8LTqOoRI0ZUwjrpamfpvrrU/rv6uL1qRiMwsIAPdAMbWYMAAQIEcingC/9cts2kCRAgQIAAAQIECKwv4PyVo4IAAQIECBBoIOD8n8OCAIGWBVatWhXz5s2L7373u/GDH/wgfvvb38ayZct6xkl/wHrmzJlxwgknxGGHHRYbb7xxy/uwAQECBAgQyKKA82tZ7Ep55yTwU97eq7wDAs8991xTwaD0I/ys3TbaaKMBrx6UgkHpg9nEiRNjwoQJPfcbbrhh1soxHwKFEXjllVdi6dKlsWTJkp77l19+uakgz+9///vMOaRwYTNBnilTpmRu7iZEoCrgA51jgQABAgQKKuAL/4I2VlkECBAgQIAAAQLlE3D+qnw9VzEBAgQIEGhCwPm/JpCsQoDAHwTS702++MUvxvnnnx+t/NHYv/qrv4pPf/rTsdVWW6EkQIAAAQK5FnB+LdftK9zkBX4K11IF5UFg0aJFfQaDaq8ktHLlyjyUU7k6UH0IqDYQVH2tledGjhyZi9pNkkCtwOrVqyuhnPqAzlCey2JAsFHXx4wZ0+9VeKohn/TXXdwI5F3AB7q8d9D8CRAgQKAPAV/4OzQIECBAgAABAgQIFETA+auCNFIZBAgQIECgvQLO/7XX02gECimQfvfy7W9/O0477bRK6Gcwt9GjR8fFF18cp59+evj912AEbUOAAAECWRBwfi0LXTCHqoDAj2OBQIYFXnjhhUowKF05KD1evHjxgPdr1qzJcEXNT23cuHG9riLUV1ho/Pjxka4wNHbs2Mp97ePqc/X31XXSB0y38gikywynvzqSrpiTlurjvu5r10mXI24mtLN8+fJCgI4YMSImTZpUuerXQPfpSjxbbLFFZV03AmUR8IGuLJ1WJwECBEon4Av/0rVcwQQIECBAgAABAkUVcP6qqJ1VFwECBAgQGJKA839D4rMxgeILpN+lffCDH4zZs2dXik2/qzrjjDPir//6r2PbbbetPLdw4cL4xje+Eeedd96AgaCTTz45vvzlL0f6bZcbAQIECBDIm4Dza3nrWLHnK/BT7P6qroQCL774YsNgUH9hobRNGW/pr0gMFArqL0DU32tp7BSaSEv6P/76x42eq123k6+nXq9duzZSOCwtjR536/X0l0L6C+O0GtSpDfOksct423TTTfsN7TQK9KRt3AgQ6FvABzpHBwECBAgUVMAX/gVtrLIIECBAgAABAgTKJ+D8Vfl6rmICBAgQINCEgPN/TSBZhUBZBf7nf/4n3v3ud8fdd99dIdhkk03iBz/4QcyYMaMhSf36fbmde+658alPfary2yk3AgQIECCQJwHn1/LUreLPNQ/vpHzgLP5xqMIuC6TQRzNXD0pXGUqXa62/0km6coobAQKdEUh/MaX2Clfp8UYbbdTU1XdSmCcFydwIEGivgA907fU0GgECBAhkRsD5l8y0wkQIECBAgAABAgQIDE3A+auh+dmaAAECBAgUVMD5v4I2VlkEhirw8ssvxzHHHBM333xzz1D//u//Hqeddlq/Qz/xxBPxzne+M37zm9/0ud6WW24ZP//5z2P77bcf6jRtT4AAAQIEhlXA+bVh5bazAQQEfhwiBAgMWSBddaU+BLRkyZL1nkvrVJ9v9Hrtc0OelAEIdEkgBXJqAzoTJ06s/Hug5/p6PV1Jyo0AgWwJ+ECXrX6YDQECBAi0TcAX/m2jNBABAgQIECBAgACB7go4f9Vdf3snQIAAAQIZFXD+L6ONMS0C3RRIf+T59NNPj8suu6xnGrvsskvccsstMWXKlAGndtddd8Xhhx8eL730UsN1x40bF3PmzIl99913wLGsQIAAAQIEsiTg/FqWumEuAj+OAQIEMinQbDBo+fLlkQJHK1as6HXf6Ln6dVavXp3J2k2qMwIjR46MFJ4ZO3Zsv/eN1kknIJoJ7aRwjxsBAsUX8IGu+D1WIQECBEoq4Av/kjZe2QQIECBAgAABAsUTcP6qeD1VEQECBAgQaIOA839tQDQEgaIJzJ49O4499thYu/Z//xNx0kknxTe+8Y1o8LmiYfnXXnttHH/88bFmzZr1Xp80aVLceuutseuuuxaNTj0ECBAgUHAB59cK3uCclSfwk7OGmS4BAu0TSH+loj4ENJjgUKNwUfoQmz4Mp/u+Hjd6fTi2SYLpzciIESMqS/Vxo+cGer0T2zQK3Aw2qFMb7hk9enT7Dh4jESBQagEf6ErdfsUTIECgyAK+8C9yd9VGgAABAgQIECBQKgHnr0rVbsUSIECAAIFmBZz/a1bKegRKIvDCCy/EkUceGb/85S97Vfy5z30uzjnnnKYV0m+dLr300vjoRz+6XujnggsuiLPOOqvp8FDTO7UiAQIECBDosIDzax0GNnxLAgI/LXFZmQABAgQIECBAoOwCPtCV/QhQPwECBAor4Av/wrZWYQQIECBAgAABAmUTcP6qbB1XLwECBAgQaErA+b+mmKxEoDwCV111VfzFX/zFegWnK/bMmjWrZYjbbrstzjzzzLjjjjti8uTJcd5558Wpp54aI0eObHksGxAgQIAAgW4LOL/W7Q7Yf62AwI/jgQABAgQIECBAgEALAj7QtYBlVQIECBDIk4Av/PPULXMlQIAAAQIECBAg0I+A81cODwIECBAgQKCBgPN/DgsCBHoEXnvttTjxxBMjhXvqb9/73vfi6KOPpkWAAAECBEot4PxaqdufueIFfjLXEhMiQIAAAQIECBDIsoAPdFnujrkRIECAwBAEfOE/BDybEiBAgAABAgQIEMiSgPNXWeqGuRAgQIAAgcwIOP+XmVaYCIHuCyxYsCAOPPDAePbZZ9ebzA9/+MM48sgjuz9JMyBAgAABAl0UcH6ti/h2vZ6AwI+DggABAgQIECBAgEALAj7QtYBlVQIECBDIk4Av/PPULXMlQIAAAQIECBAg0I+A81cODwIECBAgQKCBgPN/DgsCBHoErr/++jjqqKPWExk3blzMmTMn9t13X1oECBAgQKDUAs6vlbr9mSte4CdzLTEhAgQIECBAgACBLAv4QJfl7pjb/8/evYBfNeb9H/9ekUlFSlFDSmRyGDyTswgl1aSeSjlMxaWcJoVGU/o5JSVCRETlKUIyFUqpJB1FMRoqDFHqTzrp3HTyn+8a+zf7t3/ruPdae6/De13XXM8801r3uu/X9947697r40YAAQQQyEGAH/xzwONSBBBAAAEEEEAAAQTCJMD6VZiqQV8QQAABBBAIjQDrf6EpBR1BoPACAwYMkKKiolIdIfBT+NrQAwQQQACBcAiwvhaOOtCL/wgQ+GEmIIAAAggggAACCCDgQYAHOg9YnIoAAgggECUBfvCPUrXoKwIIIIAAAggggAACNgKsXzE9EEAAAQQQQMBEgPU/pgUCCBQLXHvttfLiiy+WEiHwwyRBAAEEEEDgPwKsrzETwiRA4CdM1aAvCCCAAAIIIIAAAqEX4IEu9CWigwgggAAC2Qnwg392blyFAAIIIIAAAggggEDoBFi/Cl1J6BACCCCAAAJhEGD9LwxVoA8IhEBg27Zt0qJFC5k9e3ap3hD4CUGB6AICCCCAQCgEWF8LRRnoxK8CBH6YCggggAACCCCAAAIIeBDggc4DFqcigAACCERJgB/8o1Qt+ooAAggggAACCCCAgI0A61dMDwQQQAABBBAwEWD9j2mBAAKGwNatW6V58+Yyb968UiIEfpgkCCCAAAII/EeA9TVmQpgECPyEqRr0BQEEEEAAAQQQQCD0AjzQhb5EdBABBBBAIDsBfvDPzo2rEEAAAQQQQAABBBAInQDrV6ErCR1CAAEEEEAgDAKs/4WhCvQBgRAI/PDDD3LOOefIqlWrSvWGwE8ICkQXEEAAAQRCIcD6WijKQCd+FSDww1RAAAEEEEAAAQQQQMCDAA90HrA4FQEEEEAgSgL84B+latFXBBBAAAEEEEAAAQRsBFi/YnoggAACCCCAgIkA639MCwQQMAQI/DAREEAAAQQQcBZgfc3ZiDPyJ0DgJ3/W3AkBBBBAAAEEEEAgBgI80MWgiAwBAQQQQMBMgB/8mRcIIIAAAggggAACCMREgPWrmBSSYSCAAAIIIOCvAOt//nrSGgKRFSDwE9nS0XEEEEAAgTwKsL6WR2xu5ShA4MeRiBMQQAABBBBAAAEEEPivAA90zAYEEEAAgZgK8IN/TAvLsBBAAAEEEEAAAQSSJ8D6VfJqzogRQAABBBBwIcD6nwskTnEW2L59u7z++uvy4IMPyjfffCMDBw6UXr16WV6o50+ZMkVGjhwp8+bNE/3/9ShTpozUqVNHmjdvLjfddJOceOKJYvLPsc4dyvKMzZs3y/Tp0+WNN96QBQsWyKpVq2T//v3FrVWrVk1OPfVUadeundHHmjVrZnkn68t++eUX+eyzzwy/d955R8qXLy9z5syR+vXrl7po3759xjkPPfSQfPDBB0ZfDzvsMLn++uvlzjvvlBo1arjuX5gCP7t27TLmxaRJk2TatGmyevXq4jmiA6pQoYIcffTRctlll8nll18uDRo0kHLlyrkea7Yn6jwdMWKE9O/fX9atWyedOnWS0aNHmzandREt/wAAIABJREFUno8++qiMGTNGfvrpJ+Occ845R+6++25p2rSpHHDAAa66ofNh+fLl8vDDDxttaY3feustY9x2x4YNG4x5PHz4cPn888+L/dRO+3HddddJ69atDUuvx549e+Sjjz4y2p41a5bxOUkdv/3tb42+de/ePfDPr35e9bMxefJkmT17tuG8adOmEsOpXLmyHHHEEdKwYUNp0aKFXHjhhVKpUiWvQ3Z9vrrr95rWXueI03ehNpxeq08++UTUVw/te5MmTQzLs88+2/Wccd1ZmxPXrl0rM2bMMObQwoULjR3AzL4LmzVrJm3btpVatWrl5btav/O++uorGTt2rPHdoP89veZly5Y1/g7R74ZWrVrJBRdcIPq/cSDgpwDra35q0lauAgR+chXkegQQQAABBBBAAIFECfBAl6hyM1gEEEAgSQL84J+kajNWBBBAAAEEEEAAgVgLsH4V6/IyOAQQQAABBLIVYP0vWzmuE7MgQorF6iX3nTt3ylNPPWWEHlIvtdtR1qtXT4YOHSoXX3xxYC+T6zg0vHD77bcbL7Z7Oc4880zjxX59qTzXYFJmaCrVD6vAj77o3qFDB1m0aJFpl6tWrWoEQ84999ziP7/22mvlxRdf9DJEz+e6CaNYNfrll1/KgAEDioMtXm6uIRoNxfz+97/PuRbp97Wb52aBH53XTzzxhBQVFVnOcQ2zDR48WA4++GDLIWo7Gua699575dNPPy1xnp2xhqPuueceGTVqlCPfoYceKsOGDZP27du7CpPo51cDT/r53bJli2P7+vnQkNIJJ5zgeK7bE1Kf1/vvv9/wyebQuaLXn3XWWb7MFQ2hfPjhh9KvX79SfbIL/KihWup3XHqYxmxMxx13nLz66quipkEdOg4NTvXu3dvye8Xq3vpdrWPVUJXbMJuXcajVkCFDjO8HnYduD/2MdevWzfg86nznQMAPAdbX/FCkDb8ECPz4JUk7CCCAAAIIIIAAAokQ4IEuEWVmkAgggEASBfjBP4lVZ8wIIIAAAggggAACsRRg/SqWZWVQCCCAAAII5CrA+l+uggm83i6IkOIwe8ldgylXX321sQOQ10N3I3n66aez2o3E7l5OoRm3/dSdUp555hmpXr2620uM8+zCJKmGzAI/7777rrHL0M8//2x7P93pYubMmVK7dm3jvLAGfjSkoruYTJw4sdR4dHeOlOvGjRtL7PRjNnithQYDdAegXA6rAFZ6m5mBH73m5ptvNkIuTocGFzRYkfmc9v333xuBoWeffdYy2GAW+NGwhgZHdGcnN2G69P65CSD94x//kCuvvFK++OILp6GV+HPdcUp3/2rcuLGn68xO1vqrr7aXeehORXoP3c1HLfT7ZunSpbZBmly/V1Jz5L777iuxy1F638y+C/VzP27cOLnxxhtdBadS7elnQXe2adOmTc6WmQ0sW7bM2PXJLECoO5vpDloaSsrc6SezHQ0YvvLKK8XfObl21E2Azs09NOzz/PPPG+G2XMOZbu7HOfEWYH0t3vWN2ugI/EStYvQXAQQQQAABBBBAoKACPNAVlJ+bI4AAAggEJ8AP/sHZ0jICCCCAAAIIIIAAAnkVYP0qr9zcDAEEEEAAgagIsP4XlUqFoJ9uggipbma+5O42oGI3TN3l529/+5tUqVIlZw194f6ll16SLl26lAhHXHrppdKjRw9p0KCBVKxY0QgO6Avu+gJ7//79bV/Or1mzprGjzumnn+7YPzdhklQjmYEf3Y3osssucwz7mNUibIEfrcNrr70mnTt3lh07dhS7lSlTxgh29OzZU2rVqlXiBf3Nmzcb8+Cuu+6SdevWmVqrme6Gcvnll3t6ud9NACv9humBHw0mdO3aVYYPH+5Yfz1BxzV//nw56qijjDmou9XoDjFWOzalN5oZ+NH5dOutt7ra1ceqczfccIMRGNJQSfph9VlxNchfT9LQz7Rp04wddbI9li9fbuwes2LFihJN6Odu5MiRcskll5TaWUZddEcx3SXJKgTVqFEjGT9+vFSqVMlV17zOkczvQt2dRneb0R2esjn8sEy/r7rozli6K1T6cc455xi7l2nN0udEajcj3RHNy+5i2Yz1xx9/NHYx09Bi6tDgTq9evYzwmQYZdTehbdu2yd///nfj8zNjxgzbW/3lL3+Rhx56qNQ8z6Z/XJNcAdbXklv7MI6cwE8Yq0KfEEAAAQQQQAABBEIrwANdaEtDxxBAAAEEchPgB//c/LgaAQQQQAABBBBAAIHQCLB+FZpS0BEEEEAAAQTCJMD6X5iqEcK+6MvdGkTo27evqyBCagjpL7l7DajYMXh9Od+sLX3BXcM7OqbUoaGBUaNGiYaKrHZ/0Bf1NTigL8FbHVWrVpWpU6fKGWecYXqKl9BUqoH0wM/KlStFQ0n//Oc/Xc+WzF1orC7UYJO+5L9q1apSp5jtMuS6AxYnmtVBT73ggguMgJXTDj1ughMaZNAX/DUUYHd4Ddyk2krZaghk0KBBRhDB7aGmOlcWLlxozCmr8JJZe+mBHw1AXXXVVcbnNJdD572GpDRIkTp0XI8//rixa1Cuh87bCRMmGEE6r8enn34qLVu2FP38pB9169Y1Ah4anrI7FixYIH/84x8tQ3J33323PPDAA7bhMJ1vurOQnudll7L070LdoUh3OZs+fbpXghLn52KZ3pDOHQ09aoAu/ftGA1Q6D+x2wlGPbt26GWErsyPXYJJZwOuWW24R9dTQj9XhZic5DRPqLmCZ4bacisLFiRJgfS1R5Q79YAn8hL5EdBABBBBAAAEEEEAgTAI80IWpGvQFAQQQQMBHAX7w9xGTphBAAAEEEEAAAQQQKKQA61eF1OfeCCCAAAIIhFaA9b/QliYcHfv222+NAMZPP/0k1atXl/379xs73uj/tTtSL7lnE1BxGrnVTiRO1+mfa4DpkUcekT59+hSfruMbN26cMT6nQwMQo0ePNnaksTKwCyE899xzxs41+qK53k93pti0aZPtbVNhm+OPP17atm1bvNtFtWrVjACD1c4lqUa1ryNGjHAamlHXfAV+rMI+XgNdbgIpGvrRnYLswgvr16+Xhg0byrJly0RdDzroIFfzPBX40R1i2rdvb8wJra2GHZwCPIcccoixo44GLnbv3i01atQwaqR1cDpSgR8NbKTPCb2ucePGojs56bzWcWhIRvs3bNgw2x2q9Nqzzz7b2IlHd7uxCjH97ne/M+75P//zP0Y3tQ9TpkyRN954w/F7QQNFGk7ycmzYsEGaNWtWKnCo9dT7Nm3a1FVzY8aMkY4dO5qeq/WaO3eunHLKKZZt6Th1Z60PP/xQKleubASXdAcap89f6rtQwz5XXHGFzJo1q/geOleaN28u5513ntSpU0f+9a9/GQEm/T7SQI3dkY1lentmQTF1ePvtt43+uDm+/vprufDCCy3nrNtAVua9tF11SQUbdccvDRbpvLb7HKfa0bro51FranW4+V5wY8A5yRRgfS2ZdQ/rqAn8hLUy9AsBBBBAAAEEEEAglAI80IWyLHQKAQQQQCB3AX7wz92QFhBAAAEEEEAAAQQQCIUA61ehKAOdQAABBBBAIGwCrP+FrSIh68/evXtl9erVojvgpHZJMXtxPbPb+pJ79+7djZeuJ0+eXPzHxx13nFx//fVGKEHb1KCDvpStIZp3333X1ej15W99IV5DB16Pxx57rMRuJdm8kK5BCB1femgosx/XXXedPP/886V2kFC7HTt2yFFHHVX84rqOu127dpa7j6QCP++//77Rd/3/9WX/yy+/XHbt2iVPPvmkFBUVmYYt9BlAd+9o06aNI1W+Aj9WQRINPMycOVNq167t2Nf0E5x219H5ojsG6Vy0CgtoGxouOOaYY6RcuXJG89u3bzfCWRoUsTo08KO7RemOK1988YXhPHz4cKlSpYoRHvrTn/4kujuN2aEBo4kTJ4qGjXTMqd1GMsMOZtdq4EeDFulhn1tvvVXuv/9+Ofzww03vt2XLFmNHlhdffNFyPKkQjQZbMncsUgud8/q5NTt0bmsYT3fxsTrSA0Vui6zBjN69e5c6XXfR0p1yNHzj5tBgXZMmTWTx4sWmp993332Gn93x3XffGffTQJQeTrvc6Dn6XaF26bXS70Hd1Ul3HTLbZUZrpbvZ6Ly1OrRGOn8OPvhgN8MvcY6GlLp27WrM1dRhtsOTU8P6udHvc90dzerQwKGGzQ488ECn5ow/179vUp+n1AXZhHO0VhogXLFihel99Xv0vffeM0JuHAh4FWB9zasY5wcpQOAnSF3aRgABBBBAAAEEEIidAA90sSspA0IAAQQQ+I8AP/gzExBAAAEEEEAAAQQQiIkA61cxKSTDQAABBBBAwF8B1v/89UxMa59//rmxg4juMGN26Evu+oK3BlT00JCAvhR+8cUXW4YunAIS6fc5+eSTjZe1jzjiCNfmH330kbFDR6rPuvuJhm10HF4P3fHokksukaVLl5pe6iVoow1o0KBv376mbemL6c8884xhqaEKs7DT7Nmzjd1LdDeX9MPLbkj5Cvxk1iHV35deekk6dOjgtRTG+WY73aQ3pDuX6M41Z511lqf2UztcrVmzxvQ6Nddwj4auzHYn0tDQX//6V6N+Xvrz9NNPG+Ecq+P//u//jOCO7hZz5plnGp+tk046yXFsZkGPzIs0rKa7q+hOPLpjUb169eS1116TU0891bF9DcCoie4oZHboZ06Da+eee65jW3rC2rVr5aKLLjLCVJmHBqY0TKg77bg9NBg3YMAA09N1zNrvVODLbZtO34V33323aPhEg2MaPtOA2G233eYY1NHdvzRApjv+mB2pIGD9+vXddtU4zyogp6HDl19+2TSAZHeD1K5lVufoTmbz5883djByOszmZ7b90ntp0EiDU1ZHNnPIaQz8eTIEWF9LRp2jMkoCP1GpFP1EAAEEEEAAAQQQCIUAD3ShKAOdQAABBBDwX4Af/P03pUUEEEAAAQQQQAABBAoiwPpVQdi5KQIIIIAAAmEXYP0v7BUKaf/0ZfQWLVqIBk3MDg0LaJhGdy/RQI2GVPTFb6dDgxtdunQxdqVxOjRU1KtXL6fTjD83e3ne684TmTdyCmV42YFj3rx5RhhKd1TKPDQ4paESDRnZ7XSh4RINgowYMcIILfTs2VP+93//t3hnJieofAR+tL66M5Hu6pR+aGhl6tSplrvTOPVd//zDDz80Qli6g5LZkc09tB46l60CLNWqVTPCRrVq1TKCGfp/Mw8NWHz22WdG0GTRokXStGlTueuuu+Too4+2HNbHH39s7OBjNRZ9ttN277jjDiNA4mWXF6cQ029+8xvZt2+fMRc1/KPzvEKFCm5KYJzjFIDRXbZ69Ojhqj27z0U2YQ3dfchqZzCvOwalBrB161YjIKV9NTtStapataoRnNI56vb44IMPjMCT7oRmdmiISHeR8nLoZ093WEtvM9vwkN530qRJ0rJlS9su6I5U+rl3OvS81q1bF+9Wlku/9F52gTH989SOVvqZ5EDAiwDra160ODdoAQI/QQvTPgIIIIAAAggggECsBHigi1U5GQwCCCCAwH8F+MGf2YAAAggggAACCCCAQEwEWL+KSSEZBgIIIIAAAv4KsP7nr2diWtOwge7G8sorr9iOWUMsGt7RwIrbw2m3llQ7uvOI7hZy5JFHOjY9duxYufrqq4vP87rTiNkNlixZYoSZ9IV/s8PLPZwCHtr+pZdeKhpY8LKjiSNM2gn5CPxY7bjhJbxlNSadk7orztChQy2Hnc19rr32WmM3HatDd22ZOHGiY+jBr1poO3pP3VWoa9euljtm5eKk1/br188I1JUtW9ZL142gkF1ISoN2Gkpzc9iFSbIJ/Nh9zo455hhZuHCh1KhRw03Xis9x812ou9vobkQnnniip7b1u1CDgxpmMzt0vg8ZMsR1m1ZBTa2X7rCl4UKvh9P3oLbnJvBjNtZc+pUahwZIR44caTksP+7h1Yzzoy/A+lr0axinERD4iVM1GQsCCCCAAAIIIIBA4AI80AVOzA0QQAABBAojwA/+hXHnrggggAACCCCAAAII+C7A+pXvpDSIAAIIIIBAHARY/4tDFQs0BqcgRKNGjYydUSpVquS5h0uXLjV2ttAdguyOV1991QgX2B1mL5Jnu5tH+n20bxo6WLZsmeXt+/TpY+zA4nQsX75cGjRoIBs3bjQ9VcNDumOSBoyCOoIO/Hz//ffG7iZff/11iSHkuotHemNOu8scddRRxu5Cxx57rGvG7t27y1NPPWV5frt27eTll1/2HIyx64BdLfQ63S2od+/ensM+qXva7XSjz42DBw8WHbfJM6QrN+1fUVGR6bn6vfDmm2+62jXI78DPihUr5Pzzz5cff/yxVN90bmjgx27nJavB230XZhv2Sd3Lbv5dc801orv8uK2TntuxY8cSw8h1lxunUJKGiGbNmmV8v9kdmaFMPTebHYwy7/Hcc8/JzTffbHlr3Xlu/vz5onXiQMCtAOtrbqU4Lx8CBH7yocw9EEAAAQQQQAABBGIjwANdbErJQBBAAAEESgrwgz8zAgEEEEAAAQQQQACBmAiwfhWTQjIMBBBAAAEE/BVg/c9fz0S1ZveSezY7+2TiPfbYY3LnnXfamrrZnUGDMk2aNBHdiSN1eN0Zw6wT27dvl1atWsnMmTMt++h2FxKngIfuiqK742SzA4fbSRl04Ofpp582duDJPPwIX6Xa1N1lNNCg4QGr47777pP777/fLYs8/PDDRrjG7PAzrJTe/qZNm4w5u3jxYtP7utkxxW6Adjvd+DEmv4I6dkE4N5/9TIOg5rjdd2E2u0ql99susOL2+0Xbswrm1KpVywi8aOAp20ODne3bt5f9+/eXaqJFixYybtw4Ofjggy2b37Vrl7Rt21amTJlSfI7uCjdv3jzPuyJl3mTq1KnSvHlz26FpAK1ly5bZDp/rEijA+loCix7iIRP4CXFx6BoCCCCAAAIIIIBA+AR4oAtfTegRAggggIAvAvzg7wsjjSCAAAIIIIAAAgggUHgB1q8KXwN6gAACCCCAQAgFWP8LYVGi0qUgX3JXg7Vr1xq7/HzxxReWJG5eVjfbIcOPnSO0U067HLndNcQuiKAvys+ePVvOPPPMQKdGUGEI7bTdLiBedylxQtAwjAaxrI6TTjrJ8KxatapTU8af2wV+/O57qkPbtm0TDUpoP82OXAM/QdZa+2sWskuNQ3dSWbBggRx55JGO/hrg0pCYht3Sj2x3vApq3HY7GuUa+PErPGVVEw3DaGCnXLlyjvWwO0F3OuvZs6e88847RvDnsMMOk5tuuknuuecex92czIJdfgUB7cJtqfHoLmy6GxsHAm4FWF9zK8V5+RAg8JMPZe6BAAIIIIAAAgggEBsBHuhiU0oGggACCCBQUoAf/JkRCCCAAAIIIIAAAgjERID1q5gUkmEggAACCCDgrwDrf/56Jqq1oAM/iqk7sfTt29fSVXe8mTVrljRo0MD0nPXr14vugqEvo6cO/efi6dOnS+PGjXOuV5cuXWTkyJGW7bgN6wQVRPAywCD7oCEADRak77KU6pvfL9uvWbNGzj//fFm5cqXp8L3W3y7w06lTJxk9erQXZlfnRj3wYxeyOOaYY2ThwoVSo0YNVxY7d+6URx55xAhe6X8/+eSTZejQocbn2usR1By3myO5Bn7sLPV7T3fFOeSQQxwpzIKPepEGXfQzWMjDbBcjv4JIS5YskQsuuEC2bt1qOcSggnuFNOXewQqwvhasL617EyDw482LsxFAAAEEEEAAAQQSLsADXcInAMNHAAEE4ivAD/7xrS0jQwABBBBAAAEEEEiYAOtXCSs4w0UAAQQQQMCdAOt/7pw4y0QgH4Gfzz//3HhZ++eff7asge7+oTtJmB1udncIurhudmMJKojgZWxB9sEqbKD9s6ufl/6nztVdYa666ipj1xKrw0vIgcCP9yr4GfjxfnfrK4Ka44UK/LgNT23atEmaNGkiixcvLoXz2GOPSY8ePfxk9tSWhgCvv/56GTVqlKfr/DxZw2OTJ0+WihUr+tksbcVYgPW1GBc3gkMj8BPBotFlBBBAAAEEEEAAgcIJ8EBXOHvujAACCCAQqAA/+AfKS+MIIIAAAggggAACCORPgPWr/FlzJwQQQAABBCIkwPpfhIoVtq7mI/DjtNOJmtiFN15++WXp0KFDQemSHvixCxtoYdz4eC3ggAEDpKioyPKyRo0ayZtvvikVKlRwbJrAjyNRqRPCFvjZvn27vP7666K77Xz55ZemAypfvrzMmTNH6tev73nAYQ/8LF++3NgFbePGjaXGFsTnzwug0/eDl7ayPZfAT7Zyyb2O9bXk1j6MIyfwE8aq0CcEEEAAAQQQQACB0ArwQBfa0tAxBBBAAIHcBPjBPzc/rkYAAQQQQAABBBBAIDQCrF+FphR0BAEEEEAAgTAJsP4XpmpErC/5CPwoiQY3NMBhdXTq1ElGjx5t+sdmwQ/95+JWrVpJtWrV8iL+5z//WU4//XTbewW184iXAQbVhyVLlhi7NG3dutW0O0EEDqZOnSrNmze3HH6dOnVkwYIFcuSRRzoSEfhxJCp1QhgCP/v27ZMPP/xQ+vfvL++8847s37/fdiBxDvzYfR6C+Px5mTGrV6+Wc845R9asWVPistq1a8ull17qpamsz61bt65069ZNypUrl3UbXJgsAdbXklXvsI+WwE/YK0T/EEAAAQQQQAABBEIlwANdqMpBZxBAAAEE/BPgB3//LGkJAQQQQAABBBBAAIGCCrB+VVB+bo4AAggggEBYBVj/C2tlItCvfAV+JkyYIG3btrUUsdutxayPubzYH1RZggrbeOlvUH1wql8QgQOnkNEhhxwic+fOldNOO82RiMCPI1GpEwoZ+NmyZYsMGzZMHn30UVm3bl2Jvh1xxBGyfv160/BPLt8LYd/h5/HHH5e//OUvpoUM4vPnZcZYzRW7IKeX9jkXgSAEWF8LQpU2sxUg8JOtHNchgAACCCCAAAIIJFKAB7pElp1BI4AAAkkQ4Af/JFSZMSKAAAIIIIAAAggkQoD1q0SUmUEigAACCCDgVYD1P69inF8skK/Aj114QDvTsGFDmTx5slSsWLFEdbZv327s5DNz5swS/7v+c/H06dOlcePGoalmUGEbLwMMqg92YQjtXxCBA7ux6D29hDsI/HiZRf85txCBny+//NLYCWzMmDElAj1lypSRDh06SK9evaRSpUpy3nnnyapVq0oNysucyLw47IEfu/4F8fnzMmOsdh/SHbrGjx/PrjteMDk3bwKsr+WNmhu5ECDw4wKJUxBAAAEEEEAAAQQQSAnwQMdcQAABBBCIqQA/+Me0sAwLAQQQQAABBBBAIHkCrF8lr+aMGAEEEEAAARcCrP+5QOIUc4F8BX5Wr14t55xzjqxZs8a0I1aBn23btkmLFi1k9uzZpa4r9EvumR0KKmzjZe4G1YcuXbrIyJEjLbsSRC22bt0qGhiYN29ezvcl8ONlFv3n3HwFfn755Rf56KOP5Pbbb5eFCxeW6Gi1atWkqKhIdP5VqFDB+LOg5njYAz9239UaqmnTpo33Ivt0xaRJk6Rly5alWrP6XvfptjSDQE4CrK/lxMfFPgsQ+PEZlOYQQAABBBBAAAEE4i3AA12868voEEAAgQQL8IN/govP0BFAAAEEEEAAAQTiJcD6VbzqyWgQQAABBBDwSYD1P58gk9hMvgI/a9euNXblWLFihSlzNoGfYcOGyU033RSasgUVRPAywKD6YDdPtH9BBH7swl4pE7f3JfDjZRb959ygAz8a9Pnss8+Mz3Bm0KdevXoycOBAI+x3wAEHlOh8UHM8yoEftdLdjwp1WAV+TjrpJCOsWbVq1UJ1jfsiYCnA+hqTI0wCBH7CVA36ggACCCCAAAIIIBB6AR7oQl8iOogAAgggkJ0AP/hn58ZVCCCAAAIIIIAAAgiEToD1q9CVhA4hgAACCCAQBgHW/8JQhYj2IV+BH6fwRjaBn27dusmQIUNCIx9UEMHLAIPqg1PgJ4jAwa5du6Rt27YyZcoUUwJ9Npo+fbo0btzYkYjAjyNRqROCDPzojl/du3eXiRMnlrjvoYceKhrka9++famgT+rEoOZ4lAM/nTt3lhEjRngvsk9XWAV+qlSpYuzQdeKJJ/p0J5pBwD8B1tf8s6Sl3AUI/ORuSAsIIIAAAggggAACCRLggS5BxWaoCCCAQLIE+ME/WfVmtAgggAACCCCAAAIxFmD9KsbFZWgIIIAAAghkL8D6X/Z2ib8yLIGfTp06yejRo0vVwy4o1Lx5cxk/fryUK1cuFHUMKojgZXBB9cEp8NOnTx/p37+/l666OtfuvuXLl5c5c+ZI/fr1Hdsi8ONIVOqEIAI/uqvPuHHj5MYbb5QtW7aUuKd+Bzz11FOioR+7I6g5HuXAT6NGjeTNN9+UChUqeC+0D1dYBX68hPJ86AZNIOBJgPU1T1ycHLAAgZ+AgWkeAQQQQAABBBBAIF4CPNDFq56MBgEEEECgWIAf/JkMCCCAAAIIIIAAAgjERID1q5gUkmEggAACCCDgrwDrf/56Jqq1sAR+rHbrsQv8HHXUUbJw4UI5+uijQ1GzoIIIXgYXVB+6dOkiI0eOtOzKNddcI2PGjBGT5xUv3S91rt389FJ/Aj/ey+B34Gfnzp1SVFQkgwcPLtGZMmXKyJNPPildu3Z1NX+CmuNhD/wMGDDA8DM7qlevLvPnz5c6dep4L7QPV1gFfrRpDQJqIJADgbAJsL4Wtookuz8EfpJdf0aPAAIIIIAAAggg4FGABzqPYJyOAAIIIBAVAX7wj0ql6CcCCCCAAAIIIIAAAg4CrF8xRRBAAAEEEEDARID1P6ZF1gJhCfw89thj0qNHj1Lj2LVrl7Rt21amTJliOkbd1aJly5ZZj9/PC4MKInjpY1B9sAtDaP8SFSSXAAAgAElEQVQaNGhg1OiQQw7x0l3Hc+3m5xlnnCHTp0+XypUrO7ZD4MeRqNQJfgZ+tm/fLjfffLMRCks/NOyjQTKts9uwWCHm+MCBA6VXr17eEX+9wg9Lp89gIb8L3333XWnSpInoDk6ZR8OGDWXy5MlSsWLFrP24EIEgBFhfC0KVNrMVIPCTrRzXIYAAAggggAACCCRSgAe6RJadQSOAAAJJEOAH/yRUmTEigAACCCCAAAIIJEKA9atElJlBIoAAAggg4FWA9T+vYpxfLBCGwI/+M64GNxo3bmxaGbs+XnXVVfLSSy/JgQceGEhVly5dKk888YT069dPdBcNuyOoIIKXgQXVB7sdPLR/QewwsnfvXtH6jh8/3pTguuuukxdeeMFVUITAj5dZ9J9z/QipaDt79uwxdu8ZPnx4qU7ccMMNMnToUClbtqzrDgY1x8O+w4/TZ9DL58E19q8nrl27VrT9nj17yiWXXFLqcru5ctBBB8n7778v5557rtfbujpfQ0b33nuvnHLKKdK+fXtX3weuGuak2Auwvhb7EkdqgAR+IlUuOosAAggggAACCCBQaAEe6ApdAe6PAAIIIBCQAD/4BwRLswgggAACCCCAAAII5FuA9at8i3M/BBBAAAEEIiHA+l8kyhTOTuYr8KMvjJ933nmyYsWKUhBOYRG7F/EPO+wwmTt3rvGydxBH6t66e02zZs1sbxFUEMHLuILqw5IlS+SCCy6QrVu3WnbHjZGXsWzbtk1atGghs2fPNr1s2LBhctNNN7lqksCPK6YSJ/kV+NFdfTp27FiqA1WrVjWCICeffLKnzgU1x8Me+Fm0aJHobjk7d+409TrqqKOM78Jjjz3Wk6ebk7WGnTp1kjfeeMN0RzW7mmj7Gvh66qmnAgnjrFmzRs4//3w5/vjjRXc5qlChgpshcQ4CZvMxCpkLKhdTgShMPh44Yzr5GBYCCCCAAAIIIBBFAV6YiGLV6DMCCCCAgAsB1l9cIHEKAggggAACCCCAAAJREGD9KgpVoo8IIIAAAgjkXYD1v7yTx+eG+Qr8aNBHX8r+8ccfS+HpS+yTJ0+WihUrmsJOnTpVmjdvbol+2223yeDBg31/mVxDShdddJH89NNPMm/ePDnxxBNtCx9UEMHLbAuqD5s2bZImTZrI4sWLLbvTp08f6d+/v5fu2p6r4SKtu9pnHlWqVHFVk9R1BH68l8WPwI9+dnRHGN0pK/No27atjB071vPuXEHN8bAHfuxCkynbgQMHSq9evbwX2+aKDRs2GGHH77//XubPny916tQpdfb27dulVatWMnPmTNOWsg13uRnI008/Ld26dTP+M2TIEDeXcA4ChgDra0yEMAkQ+AlTNegLAggggAACCCCAQOgFeKALfYnoIAIIIIBAdgL84J+dG1chgAACCCCAAAIIIBA6AdavQlcSOoQAAggggEAYBFj/C0MVItqHfAV+7HancHpJ3S4spOwHHXSQvPvuu8YONH4euoPMLbfcYuyqYRdISt0zqCCClzEF2Yfu3bsbu3RYHWeccYZMnz5dKleu7KXLlufajeWyyy6TiRMnysEHH+zqXgR+XDGVOMmPwI8Geq6++mrTmz/22GPSo0cPzx0Lao6HPfCza9cu0ZCU7qRldeguN++9957UrFnTs6vVBanvQQ3fjR8/XsqVK2d6alFRkQwYMMDyvu3atZOXX35ZypYt61vf0gNlurtPy5YtfWubhuIvwPpa/GscpRES+IlStegrAggggAACCCCAQMEFeKAreAnoAAIIIIBAMAL84B+MK60igAACCCCAAAIIIJB3Adav8k7ODRFAAAEEEIiCAOt/UahSSPuYr8CPvujdoUOHUgrly5eXOXPmSP369S2F3LzoXrduXZkxY4bUqlXLF2ndzUJ3Jvn666/lvvvuk/vvv9+x3aCCCI43TjshyD588MEHxo5Hu3fvNu3SgQceKLNmzZIGDRp46bLluUuWLDFCXLrTT+bx6quvylVXXeX6PgR+XFMVn+hH4McuJPbWW2/J5Zdf7rljQc3xsAd+FCq1m40dmp87nn333XfSqFEj0dClhv1uvfVWy1tr6FJ3AfvllxL/SFLifDXu2bOnb7uxpWp21FFHydy5c+XYY4/1PJ+4ILkCrK8lt/ZhHDmBnzBWhT4hgAACCCCAAAIIhFaAB7rQloaOIYAAAgjkJsAP/rn5cTUCCCCAAAIIIIAAAqERYP0qNKWgIwgggAACCIRJgPW/MFUjYn2xC/x069ZNhgwZ4suIunTpIiNHjizVltudWty86K4vpusOFJUqVcqpz3v27JGuXbvK8OHDxU0gKXWzoIIIXgYTZB927twprVu3lmnTpll2Sd00GGDy3OJlGMa5U6dOFd1VJPOoV6+evP/++3LkkUe6bpPAj2uq4hNzDfxs375dWrVqJTNnzjS9uX5W27Rp47ljQc3xKAR+Pv/8cyME9/PPP1u6lSlTRt555x259NJLPdumX5D+PXjYYYcZgZpTTjnFss21a9cagcAvvvjCtm/jxo0zdirK9fjoo49E//5Qi+uuu05eeOEFX753cu0X10dHgPW16NQqCT0l8JOEKjNGBBBAAAEEEEAAAd8EeKDzjZKGEEAAAQTCJcAP/uGqB71BAAEEEEAAAQQQQCBrAdavsqbjQgQQQAABBOIswPpfnKsb8NjsAj+dOnWS0aNH59yD9evXS8OGDWXZsmUl2tJ/tp0yZYo0bdrU8R7ffvut8aL7mjVrbM/VHSZ095cqVao4tml2gu5OMWjQIOnVq5fxx+3atRPdnahs2bKO7QUVRHC8cdoJQfdhwoQJcsUVV1ju4lG1alUjjHPyySd76bbpuUVFRTJgwIBSfzZw4MDi+ri9CYEft1L/PS/XwM+2bdukRYsWMnv2bNOb9+/fX/r06eO5Y0HN8SgEfvbu3SsdO3aUsWPH2rrluuNZ5veg7qb10ksvie7iZXfoTmh9+/a1PUe/S/U7Vb9Hsg0Grly50gg0/fOf/5SDDjpIdHch/fuBAwEvAqyvedHi3KAFCPwELUz7CCCAAAIIIIAAArES4IEuVuVkMAgggAAC/xXgB39mAwIIIIAAAggggAACMRFg/SomhWQYCCCAAAII+CvA+p+/nolqzS7wo7ur6C4c5cqVy8lEd5vQtvQl8vRDwwC628PBBx/s2L5ee++998qDDz7oeK7uAPPaa6/Jqaee6nhu+gn79u0T3UmoR48esn//fs8vkgcVRPAyiKD7oCEO3ZVlxowZlt267bbbZPDgwVm/zK8Nb9682di948MPPyxxn+OPP17ee+89qVmzphcWIfDjics4OejAj9vdvTJ7vnr1ajnnnHNMw39eduTKbDcKgR/ts+6007hxY9m9e7dtUTX0o4FK/cx4OXQnLw3b6WdYDw3UaIjv3HPPdWzm66+/lgsvvFD0e8jp0GBQz549XX3/p7f13XffGUHMxYsXG/+zl1CmU5/482QJsL6WrHqHfbQEfsJeIfqHAAIIIIAAAgggECoBHuhCVQ46gwACCCDgnwA/+PtnSUsIIIAAAggggAACCBRUgPWrgvJzcwQQQAABBMIqwPpfWCsTgX7ZBX5q1aol8+fPl6OOOirrkezZs0f+9Kc/yeuvv16iDX0xX4MbZ599tuu29UXvRo0ayYoVKxyv0V0kNHhyzz33yKGHHup4voYIunfvLhMnTiw+97rrrpPnn3/e1e4+elHQYRvHQTj0QZ8lpk+fboQFcjk0hHPJJZfIjh07TJvJJXSRatAq1KC7jHTo0MFz9wn8eCbLOfCza9cuadu2rRE6MTuy2Znlq6++kiuvvFI+/fRTywHp/Zo1a1bizzUwOGfOHDnjjDOkQoUKptfqblIadDE7st2NKNVWruGp9D5Zfaea9Vu/+4YNGybt27eXAw44wHES6C5s+r23aNGi4nM7d+5stOG0u49eoM66A5fbnZtOP/10efLJJ43deZx2+9FApgZEb775ZtmyZYvRv2z+HnFE4ITECLC+lphSR2KgBH4iUSY6iQACCCCAAAIIIBAWAR7owlIJ+oEAAggg4LMAP/j7DEpzCCCAAAIIIIAAAggUSoD1q0LJc18EEEAAAQRCLcD6X6jLE+7O2QV+tOfZBixSo9adYJo2bWrsmJN+6Mv1vXv3dnzJO1NvzJgx0rFjR9eoZcqUkSuuuMIIiejL/kcccYTx4ru+mL5u3TpjB5lnnnlGdBei9KNGjRpGQMDL7hh2gR9t2yyI4HogLk+0CxZoE7pjk+7Qk8uhdoMGDZJevXpZNqPBLL1XpUqVPN/KKtCQy04edoEf7eubb75pGQTxPIBfL9i0aZM0adKkeCeSzHbeeustufzyy7NtPvCAmd1c0hDgwoUL5eijj7btv4bonnrqqZzniYY9Ro8ebYQ9dH7YHZlzXOfr448/LlOnTpU33nhDKlasaHq53Xdhp06djPtne/gZ+NE+eNlJR8/XYM39999vBCYzx6/BLA346Hdy5vdgnTp1ZObMmVK7dm3XQ9+wYYMRuEoPDTldfNxxx8n1118vLVu2NO6V6qP2TceqdRsyZIjxnZ1+3H333fLAAw94/nvEqT/8eTIEWF9LRp2jMkoCP1GpFP1EAAEEEEAAAQQQCIUAD3ShKAOdQAABBBDwX4Af/P03pUUEEEAAAQQQQAABBAoiwPpVQdi5KQIIIIAAAmEXYP0v7BUKcf+cAj9169YVDe3obj9eD6sXv3MNg3Tt2lWGDx/utTuuz9eQkO4kobuTeDmWL18uDRo0kI0bN5pepjtf2IVkvNzL6lwNNTRv3tyyKd15Q3cryfXYvHmz4aNhAKvjhhtukKFDh7reISnVzmuvvSZXX321EcpKHbnMQ23DLnjix05WZgZOATDdNeWmm27KuhRO7ecaKJo3b55cfPHFsnfv3lJ9dLuLk/ahVatWtmPUQN6IESMsw2GZu87ovTUIkhkiTN1Evx80ZKTPzhoO0vnet29fI+xiFexy2o3ommuuEQ0bOu1CYzVQO8tDDjlEdEer0047zdNc0GCT7txj5WDVmO5wVKVKFeOPt23bJhpMMzuy/R7Utj766CO57LLL5Oeff/Y0Ji8n5/L3iJf7cG58BVhfi29tozgyAj9RrBp9RgABBBBAAAEEECiYAA90BaPnxggggAACwQrwg3+wvrSOAAIIIIAAAggggEDeBFi/yhs1N0IAAQQQQCBKAqz/RalaIeurU+BHu+v0Qr7ZkPRFe7NgTq7BDb2Xm7BJLsy6G0zPnj09v9yvu2No2CY9qJLej7PPPlumTZuW1a43bsaj9+3WrZsRsrE6GjZsKJMnT7bc5cTNfVLnrF69Wlq3bm25g42ed99990lRUZHr0M/bb79thBh27NhR3JWaNWuKBkd0l5Jsjp07dxr9VHur49VXX5Wrrroqm+Ytr7ELeehFWivdtSTbw6n9XANFzz33nLGjjtWh4RndkcXuWLt2rVx00UXyxRdf2J6nO7w88sgjxo5IuruLBlE0TKZhnfSdYvR+/fr1MwJhGgSyOrp06WLc98knnzSuP+yww4z6n3XWWaaXrFmzRs4//3xZuXKl6Z/r7mDTp0+XypUrZ1Wup59+2qh3LpaZ17rZaSurzv56Ubbfg6l7ZhtIctNnP/4ecXMfzom3AOtr8a5v1EZH4CdqFaO/CCCAAAIIIIAAAgUV4IGuoPzcHAEEEEAgOAF+8A/OlpYRQAABBBBAAAEEEMirAOtXeeXmZggggAACCERFgPW/qFQqhP10E/jRbutuCrrDRfXq1R1HsX37diMooOenH/qS9pQpU+T44493bMPpBA39aEBDQzZ+HtnuSqOhEg2qaJjG7sj1JXq7tjUs06ZNG9m9e7flafo8oeGWK6+80hc2N6Gfdu3aiQYejjjiCMt77tu3zzinR48eJXYsqVOnjmF64oknZt1f3aGqadOmtjuh+B0g0MDbjTfeKKNGjbLsd40aNWTOnDlZfR7ctH/BBRfIpEmTsgqYWe3OlT4YrevLL7/sGOZ67LHH5M4778y6fnqh7jbz0EMPyR133CH/+te/pEWLFjJ79mxXbbrZqUa/qzp27BjI58ZPy8wOpu9g5ArD5Uleg3pWzU6YMMH4ntZ++nU4hbf8ug/txF+A9bX41zhKIyTwE6Vq0VcEEEAAAQQQQACBggvwQFfwEtABBBBAAIFgBPjBPxhXWkUAAQQQQAABBBBAIO8CrF/lnZwbIoAAAgggEAUB1v+iUKWQ9tEu8FOtWjVZt25dcc8PPfRQefzxx40XuCtUqFBqRPpSt4ZO9OX+b775psSf6w4ZEydOlKOPPto3CQ0W3XrrrbahCi83u+mmm2Tw4MFy8MEHe7lMvv32W7n99tuNXWjcHLfccouxS8nhhx/u5nTHc9T9xRdfFG3XzYv1GoDQnVNuu+02z2M168zGjRtFg1L6cr/VUbZsWSMEpiEYDXyVK1dONOTzww8/GHNmwIABsmrVqhKX624uusuMm5CZ2X3V4rXXXhOta/qOQVZ91J2ERo4cKZdccokccMABju5WJ2j4a+DAgfLAAw84tqGfi9dff11q167teG7qhC1btkjv3r3l2WefdbxGg3rDhw+XY4891vHc1Ak6n7WeusOO09GpUyfjO8FuLue6I5fW5aWXXhLdnSp1dO/eXZ566imn7hlBIa2pfs+ZPEsbu3Hpzj36nfbzzz/btqdBk7Fjxxq7EJm1ZXbxTz/9ZHwu7T4bqev086ifS7PvVruOWYXlHHFMTtDP6RNPPGH02e0Yne7z3nvvGQHD9evXO53q+OdVq1Y1vmfPPfdcx3M5AQEnAdbXnIT483wKEPjJpzb3QgABBBBAAAEEEIi8AA90kS8hA0AAAQQQMBfgB39mBgIIIIAAAggggAACMRFg/SomhWQYCCCAAAII+CvA+p+/nolqzS7woztqnHTSSXL11VeXCkwcd9xxcv7558tvfvMbw2vJkiWyePFi011UNACk4QevQRo3hdAX9seNG2cESTQIkc2hL7k/+uij0rVrV1dBj++++84IBq1cudLYoWXTpk3Z3FZ++9vfSoMGDYwwhgY4NFDg5vj000/lmWeeMU5dsWKF0Qc3QZ/MtnXczZs3L7HzjtZId1HxEkDRdjV0oHXQUE+2dUj1T4Nlw4YNM3ZM8hq80XDHggULZNGiRbJ06VLbXX2srNXlD3/4g5x66qnSunVradasmW1Zdu3aZYRPvvjiC/n4449l2bJlnuuh4brzzjvPqMXZZ58tnTt3Lr5nqt4anFm4cGGpYJSbOVO5cmVjTLpjUuaYpk6daoTxtP158+bJ//t//89NkyXOSX0fnHLKKdKtWzcj0JV+/Pjjj0Y9586d66lt3UVI50KVKlVKXKc7e+nc1c+/XR11B6IrrriiRHglfbzvv/++aCjHy6GBHB2nzg/tV/pnN9W27kI0f/78UsFHp/toQOnkk0+WM888U3ROePle0B2PdN5khi2d7pn683r16hkBOR2X34fW/89//rMxz7I9NOTzyiuveP5uyvZ+XBd/AdbX4l/jKI2QwE+UqkVfEUAAAQQQQAABBAouwANdwUtABxBAAAEEghHgB/9gXGkVAQQQQAABBBBAAIG8C7B+lXdybogAAggggEAUBFj/i0KVQtpHu8CP7lLSq1cvWb16teiOGl5e1tYX16+77jq5++67Pe0uki2ThkyGDBli7BSjO6y4PbSPutuOl52HNNRx4YUXuto1xk0/jjnmGCPIUaNGDTeny6RJk0R3vwniKF++vBEgql+/flbNax00oKEBqvTdodw0pqGRe++9VzTkkW04zG4+u+lD5jmpz4Ddtdu2bZMWLVqIBi78OHTXnNGjRxc35Xe9M8f08MMPG8ESPw7dhWfy5MlSsWLFUs3pjlx33XWXq515NPT1/PPPGyEhs51mNOCmAT3dvcjs0MDMqFGjjMBi5uHneDM/u0G27aY++t03YsQI4zvN7edPg0UaYFRrDbsFdWg466OPPjJ2Q9PvO7eHGg8aNEjatm3rOQDo9h6cl0wB1teSWfewjprAT1grQ78QQAABBBBAAAEEQinAA10oy0KnEEAAAQRyF+AH/9wNaQEBBBBAAAEEEEAAgVAIsH4VijLQCQQQQAABBMImwPpf2CoSof64CfykhrN27VrjZf5XX31V/vGPf5R4oVwDPvpitr7wry9mX3LJJaI7YeT70CCABnJ0t5n33ntPvv76a9GgQerQl9s1rHPllVdKkyZNpFKlSvnuYiLupzv+fPXVVzJ27FiZNm2asRNRegBB54sGnM444wxjB53LLrtMatWqZRruSARYggb5/fffy3PPPWfMjfTdaHTHq0svvVSuueYaufjiix3DJ/pZ13Z0JzLdlUjnlO4Co6Gipk2bJjocop8/3XFNd8RJff5Su4BpqEd3etLPnFrrZ9DrTlq5TtfU3yUaZtMQ0A8//FDcpPZPg1p//OMfpUOHDnLCCSfkvX+5jo/royHA+lo06pSUXhL4SUqlGScCCCCAAAIIIICALwI80PnCSCMIIIAAAuET4Af/8NWEHiGAAAIIIIAAAgggkJUA61dZsXERAggggAACcRdg/S/uFQ5wfF4CPwF2g6YRQAABBBBAAIG8CbC+ljdqbuRCgMCPCyROQQABBBBAAAEEEEAgJcADHXMBAQQQQCCmAvzgH9PCMiwEEEAAAQQQQACB5AmwfpW8mjNiBBBAAAEEXAiw/ucCiVPMBQj8MDMQQAABBBBAIGkCrK8lreLhHi+Bn3DXh94hgAACCCCAAAIIhEyAB7qQFYTuIIAAAgj4JcAP/n5J0g4CCCCAAAIIIIAAAgUWYP2qwAXg9ggggAACCIRTgPW/cNYlEr0i8BOJMtFJBBBAAAEEEPBRgPU1HzFpKmcBAj85E9IAAggggAACCCCAQJIEeKBLUrUZKwIIIJAoAX7wT1S5GSwCCCCAAAIIIIBAnAVYv4pzdRkbAggggAACWQuw/pc1HRcS+GEOIIAAAggggEDSBFhfS1rFwz1eAj/hrg+9QwABBBBAAAEEEAiZAA90ISsI3UEAAQQQ8EuAH/z9kqQdBBBAAAEEEEAAAQQKLMD6VYELwO0RQAABBBAIpwDrf+GsSyR6ReAnEmWikwgggAACCCDgowDraz5i0lTOAgR+ciakAQQQQAABBBBAAIEkCfBAl6RqM1YEEEAgUQL84J+ocjNYBBBAAAEEEEAAgTgLsH4V5+oyNgQQQAABBLIWYP0vazouJPDDHEAAAQQQQACBpAmwvpa0iod7vAR+wl0feocAAggggAACCCAQMgEe6EJWELqDAAIIIOCXAD/4+yVJOwgggAACCCCAAAIIFFiA9asCF4DbI4AAAggg8F+BCiKyPSQgrP+FpBBR7AaBnyhWjT4jgAACCCCAQC4CrK/lose1fgsQ+PFblPYQQAABBBBAAAEEYi3AA12sy8vgEEAAgSQL8IN/kqvP2BFAAAEEEEAAAQRiJcD6VazKyWAQQAABBKItMFxEvhORISKytcBDYf2vwAWI8u0J/ES5evQdAQQQQAABBLIRYH0tGzWuCUqAwE9QsrSLAAIIIIAAAgggEEsBHuhiWVYGhQACCCAgwg/+zAIEEEAAAQQQQAABBGIiwPpVTArJMBBAAAEE4iBQT0SWi8jPIvLEr//ZXKCBsf5XIPg43JbATxyqyBgQQAABBBBAwIsA62tetDg3aAECP0EL0z4CCCCAAAIIIIBArAR4oItVORkMAggggMB/BfjBn9mAAAIIIIAAAggggEBMBFi/ikkhGQYCCCCAQFwExv479HPlr4PRsM9TIvLYryGgfI6R9b98asfsXgR+YlZQhoMAAggggAACjgKsrzkScUIeBQj85BGbWyGAAAIIIIAAAghEX4AHuujXkBEggAACCJgK8IM/EwMBBBBAAAEEEEAAgZgIsH4Vk0IyDAQQQACBuAjUFZGvMgaz49fgzyMisjFPA2X9L0/QcbwNgZ84VpUxIYAAAggggICdAOtrzI8wCRD4CVM16AsCCCCAAAIIIIBA6AV4oAt9ieggAggggEB2Avzgn50bVyGAAAIIIIAAAgggEDoB1q9CVxI6hAACCCCAwEsi0sGEYZeIDBWRh0VkXcBMrP8FDBzn5u0CP3369JH+/fvHefiMDQEEEEAAAQQSKMD6WgKLHuIhE/gJcXHoGgIIIIAAAggggED4BHigC19N6BECCCCAgC8C/ODvCyONIIAAAggggAACCCBQeAHWrwpfA3qAAAIIIIBAhkAdEfmniJSxkNEdf577NfizNiA91v8Cgo17s9u2bZMWLVrI7NmzTYfaqVMnGT16dNwZGB8CCCCAAAIIJEyA9bWEFTzkwyXwE/IC0T0EEEAAAQQQQACBcAnwQBeuetAbBBBAAAHfBPjB3zdKGkIAAQQQQAABBBBAoLACrF8V1p+7I4AAAgggYCEwSkSuddDRHX+eF5EBIuJ38If1P6ZmVgLr16+Xhg0byrJly0yvb9CggUyZMkUOOeSQrNrnIgQQQAABBBBAIIwCrK+FsSrJ7ROBn+TWnpEjgAACCCCAAAIIZCHAA10WaFyCAAIIIBAFAX7wj0KV6CMCCCCAAAIIIIAAAi4EWL9ygcQpCCCAAAII5F+g5r8DP9+KyAEubv0vERkpIg+KyA8uzndzCut/bpQ4p5TAmDFjpGPHjpYyZcqUkXHjxknbtm3RQwABBBBAAAEEYiPA+lpsShmLgRD4iUUZGQQCCCCAAAIIIIBAvgR4oMuXNPdBAAEEEMizAD/45xmc2yGAAAIIIIAAAgggEJQA61dBydIuAggggAACOQvo7j03eGxluIj0F5GVHq/LPJ31vxwBk3b5zp075ZVXXpHu3bvLjh07bIdfvnx5GT58uFx55ZVywAFuMm1J02S8CCCAAAIIIBA1AdbXolaxePeXwE+868voEEAAAQQQQPhP6EkAACAASURBVAABBHwW4IHOZ1CaQwABBBAIiwA/+IelEvQDAQQQQAABBBBAAIEcBVi/yhGQyxFAAAEEEAhOQHf5WZVl87rjzwM5XM/6X5bwSbls6tSpMnHiRNm3b58sWrRIli5dKvv37/c0/LJly8pJJ50k9evXl4oVK8odd9whtWvX9tQGJyOAAAIIIIAAAmEQYH0tDFWgDykBAj/MBQQQQAABBBBAAAEEPAjwQOcBi1MRQAABBKIkwA/+UaoWfUUAAQQQQAABBBBAwEaA9SumBwIIIIAAAqEWeEZEbsmyh3tF5GUR6Ssi33psg/U/j2BJO/3hhx+W3r17+zZs3fVnzpw5RviHAwEEEEAAAQQQiJoA62tRq1i8+0vgJ971ZXQIIIAAAggggAACPgvwQOczKM0hgAACCIRFgB/8w1IJ+oEAAggggAACCCCAQI4CrF/lCMjlCCCAAAIIBCtQXURWishBOdxmn4iM/ff194vI1y7bYf3PJRSnIYAAAggggAACCCDA+hpzIEwCBH7CVA36ggACCCCAAAIIIBB6AR7oQl8iOogAAgggkJ0AP/hn58ZVCCCAAAIIIIAAAgiEToD1q9CVhA4hgAACCCCQKfCUiNzqA8t+ERn373Y0+POlQ3us//kAThMIIIAAAggggAACyRBgfS0ZdY7KKAn8RKVS9BMBBBBAAAEEEEAgFAI80IWiDHQCAQQQQMB/AX7w99+UFhFAAAEEEEAAAQQQKIgA61cFYeemCCCAAAIIeBHwY5ef9Pvp2t54EblPRJZZdIT1Py8V4lwEEEAAAQQQQACBRAuwvpbo8odu8AR+QlcSOoQAAggggAACCCAQZgEe6MJcHfqGAAIIIJCDAD/454DHpQgggAACCCCAAAIIhEmA9aswVYO+IIAAAgggYCkwWERu99lH1/jeFJF7ReSzjLZZ//MZm+YQQAABBBBAAAEE4ivA+lp8axvFkRH4iWLV6DMCCCCAAAIIIIBAwQR4oCsYPTdGAAEEEAhWgB/8g/WldQQQQAABBBBAAAEE8ibA+lXeqLkRAggggAACuQgcLiKrRaRcLo3YXDvp1x1//v7rOaz/BQRNswgggAACCCCAAALxE2B9LX41jfKICPxEuXr0HQEEEEAAAQQQQCDvAiYPdHnvAzdEIEICUXjmjBAnXUUgUAF+8A+Ul8YRQAABBBBAAAEEEMifAC8k5M+aOyGAAAIRFtC1W/1PGYf/uDlH23Bznl/nxOl+vxOR2gHPo7f/3f79IrIo/T6//FJiOTDgLtA8AggggAACCCCAAALREmB9LVr1intvo/DyFS+cxH0WMj4EEEAAAQQQQCBCAgR+IlQsuhoGgSg8c4bBiT4gEAYB1l/CUAX6gAACCCCAAAIIIICADwK8kOADIk0gEB+BzDCHU+Ai1z93E8RwuocfbeTjHlHvJ2u38fmcZzUSAj9ZsXERAggggAACCCCAQEIEWF9LSKEjMswoPMDzwklEJhPdRAABBBBAAAEEkiBA4CcJVWaMPgpE4ZnTx+HSFAKRFmD9JdLlo/MIIIAAAggggAACCPxXgBcSmA0IIJAmwBYeTAcEEDAVIPDDxEAAAQQQQAABBBBAwFqA9TVmR5gEovDyFS+chGnG0BcEEEAAAQQQQCDhAgR+Ej4BGL5XgSg8c3odE+cjEFcB1l/iWlnGhQACCCCAAAIIIJA4AV5ISFzJGTACdgIEfpgfCCAwRUQeEJGF6RQEfpgYCCCAAAIIIIAAAghYC7C+xuwIk0AUXr7ihZMwzRj6ggACCCCAAAIIJFyAB7qETwCG7ySQ+QJBFJ45ncbEnyOQFAHWX5JSacaJAAIIIIAAAgggEHsB1q9iX2IGiIAXAQI/XrSSee5+EbH7j84hp3P0z92e5+XcuLep4xshIr8NaOrNFJHeIrL41/ZZ/wsImmYRQAABBBBAAAEE4ifA+lr8ahrlEUXh5SseOKM8w+g7AggggAACCCAQMwEe6GJWUIbjtwCBH79FaQ+B/Amw/pI/a+6EAAIIIIAAAggggECgAqxfBcpL4whETSBzvc4suOE2VOH2PAId7gIyYXKK2ryOS3+vEZGXAxjMPBG5S0T0/6YfrP8FgE2TCCCAAAIIIIAAAvEUYH0tnnWN6qgI/ES1cvQbAQQQQAABBBBAoCACPNAVhJ2bRkeAwE90akVPEcgU4Ad/5gQCCCCAAAIIIIAAAjERYP0qJoVkGAj4I8B6nT+OtIKA3wL6vtZXInK8jw0v/PduTPeKyAyLNln/8xGbphBAAAEEEEAAAQTiLcD6WrzrG7XREfiJWsXoLwIIIIAAAggggEBBBXigKyg/Nw+/AC8QhL9G9BABKwF+8GduIIAAAggggAACCCAQEwHWr2JSSIaBgD8CrNf540grCPgt0E5ExvnU6Me/Bn2mOLTH+p9P4DSDAAIIIIAAAgggEH8B1tfiX+MojZDAT5SqRV8RQAABBBBAAAEECi7AA13BS0AHwi3ACwThrg+9Q8BOgB/8mR8IIIAAAggggAACCMREgPWrmBSSYSDgjwDrdf440goCfgrou1qf/zvwc1KOjX72a9DnDZftsP7nEorTEEAAAQQQQAABBBBgfY05ECYBAj9hqgZ9QQABBBBAAAEEEAi9AA90oS8RHSysAC8QFNafuyOQiwA/+Oeix7UIIIAAAggggAACCIRIgPWrEBWDriBQeAHW6wpfA3qAQKZAKxFxG9Ix01v+7//xfhF5XUQyP+N22qz/MRcRQAABBBBAAAEEEHApwPqaSyhOy4sAgZ+8MHMTBBBAAAEEEEAAgbgI8EAXl0oyjoAEeIEgIFiaRSAPAvzgnwdkboEAAggggAACCCCAQD4EWL/KhzL3QCAyAqzXRaZUdDRBAp+IyP9kMd6vRaSviLzy75199mdxPet/WaBxCQIIIIAAAggggEAyBVhfS2bdwzpqAj9hrQz9QgABBBBAAAEEEAilAA90oSwLnQqPAC8QhKcW9AQBrwL84O9VjPMRQAABBBBAAAEEEAipAOtXIS0M3UKgMAKs1xXGnbsiYCXQVESmeuRZKSIPiMgLHq/LPJ31vxwBuRwBBBBAAAEEEEAgOQKsryWn1lEYKYGfKFSJPiKAAAIIIIAAAgiERoAHutCUgo6EU4AXCMJZF3qFgBsBfvB3o8Q5CCCAAAIIIIAAAghEQID1qwgUiS4ikD8B1uvyZ82dEHAj4GV3n9Ui0l9ERorIHjeNO5zD+p8PiDSBAAIIIIAAAgggkAwB1teSUeeojJLAT1QqRT8RQAABBBBAAAEEQiHAA10oykAnwivACwThrQ09Q8BJgB/8nYT4cwQQQAABBBBAAAEEIiLA+lVECkU3EciPAOt1+XHmLgi4EWgkIu+6OPFHEXlIRIaJyG4X57s9hfU/t1KchwACCCCAAAIIIJB4AdbXEj8FQgVA4CdU5aAzCCCAAAIIIIAAAmEX4IEu7BWifwUW4AWCAheA2yOQgwA/+OeAx6UIIIAAAggggAACCIRJgPWrMFWDviBQcAHW6wpeAjqAQLHA+yLS0MZjw69Bn2dEZGcAbqz/BYBKkwgggAACCCCAAALxFGB9LZ51jeqoCPxEtXL0GwEEEEAAAQQQQKAgAjzQFYSdm0ZHgBcIolMreopApgA/+DMnEEAAAQQQQAABBBCIiQDrVzEpJMNAwB8B1uv8caQVBHIVOFdEFlg0sklEHhWRJ0RkR643srme9b8AcWkaAQQQQAABBBBAIF4CrK/Fq55RHw2Bn6hXkP4jgAACCCCAAAII5FWAB7q8cnOz6AnwAkH0akaPEUgJ8IM/cwEBBBBAAAEEEEAAgZgIsH4Vk0IyDAT8EWC9zh9HWkEgV4Fp/w78NMloZKuIPCYig0VkS643cHE9638ukDgFAQQQQAABBBBAAAEVYH2NeRAmAQI/YaoGfUEAAQQQQAABBBAIvQAPdKEvER0srAAvEBTWn7sjkIsAP/jnose1CCCAAAIIIIAAAgiESID1qxAVg64gUHgB1usKXwN6gMD/iMgnaQzbRGSIiAwSkZ/zyMP6Xx6xuRUCCCCAAAIIIIBAtAVYX4t2/eLWewI/caso40EAAQQQQAABBBAIVIAHukB5aTz6ArxAEP0aMoLkCvCDf3Jrz8gRQAABBBBAAAEEYibA+lXMCspwEMhNgPW63Py4GgE/BN4WkeYislNEhorIwyKy3o+GPbbB+p9HME5HAAEEEEAAAQQQSK4A62vJrX0YR07gJ4xVoU8IIIAAAgjESOD777+XJ554Qp599lnZuXOnDBw4UHr16hWjETKUpAnwQJe0ijNejwK8QOARjNMRCJEAP/iHqBh0BQEEEEAAAQQQQACBXARYv8pFj2sRiJ0A63WxKykDipiA7u7zgYg8JyL9ReSnAvaf9b8C4nNrBBBAAAEEEEAAgWgJsL4WrXrFvbcEfuJeYcaHAAIIIIBAAQT27Nkj77zzjvTr108WLVpUogcEfgpQEG7pqwAPdL5y0lj8BHiBIH41ZUTJEeAH/+TUmpEigAACCCCAAAIIxFyA9auYF5jhIeBNgPU6b16cjYDfAi1F5GMRWeN3w1m0x/pfFmhcggACCCCAAAIIIJBMAdbXkln3sI6awE9YK0O/EEAAAQQQiKBA5m4+ZkMg8BPBwtLlEgI80DEhELAV4AUCJggC0RXgB//o1o6eI4AAAggggAACCCDA+hVzAAEErARYr2NuIIBASoD1P+YCAggggAACCCCAAAIuBXg/zCUUp+VFgMBPXpi5CQIIIIAAAvEVsNvNx2zUBH7iOxeSMjIe6JJSacaZpQAvEGQJx2UIhECAH/xDUAS6gAACCCCAAAIIIICAHwKsX/mhSBsIxEaA9brYlJKBIJCzAOt/ORPSAAIIIIAAAggggEBSBFhfS0qlozFOAj/RqBO9RAABBBBAIHQCGzdulIceekiGDh0qO3fudN0/Aj+uqTgxpAI80IW0MHQrLAK8QBCWStAPBLwL8IO/dzOuQAABBBBAAAEEEEAglAKsX4WyLHQKgUIJsF5XKHnui0D4BFj/C19N6BECCCRAYMOGDTJy5Eh59NFHZd26ddKpUycZPXp0AkYeziH+8ssvMmHCBCkqKpIvv/xSypYtK9dee63069dPqlevHs5O0ysEECiIAOtrBWHnphYCBH6YGggggAACCCCQlcDmzZulWbNmosGfRo0ayXHHHScTJ06UefPm2bZH4Ccrbi4KkQAPdCEqBl0JowAvEISxKvQJAXcC/ODvzomzEEAAAQQQQAABBBAIvQDrV6EvER1EIJ8CrNflU5t7IRBuAdb/wl0feocAAjES2Ldvn3z44YdGiOSdd94pMTICP4UrtIZ9Bg0aJL169SrVibp168qMGTOkVq1ahesgd0YAgVAJsL4WqnIkvjMEfhI/BQBAAAEEEEAge4G9e/fKgQceWNyAPhxroKdPnz6WjRL4yd6bK8MhwANdOOpAL0IrwAsEoS0NHUPAUYAf/B2JOAEBBBBAAAEEEEAAgWgIsH4VjTrRSwTyJMB6XZ6guQ0CERBg/S8CRaKLCCAQbYHt27fLiBEjpH///sZuPmYHgZ/C1fiDDz6Qiy66SHbv3m3aic6dO8uwYcNKvAdVuN5yZwQQKLQA62uFrgD3Txcg8MN8QAABBBBAAAFfBZYvXy4NGjQwdv4xOwj8+MpNYwUQ4IGuAOjcMkoCvEAQpWrRVwRKCvCDPzMCAQQQQAABBBBAAIGYCLB+FZNCMgwE/BFgvc4fR1pBIA4CrP/FoYqMAQEEQieg/2JcfU/m4YcfljFjxsj+/ftt+0jgp3AlHDBggBQVFVl2oE6dOrJgwQI58sgjC9dJ7owAAqERYH0tNKWgIyJC4IdpgAACCCCAAAK+CmzdulWaN28u8+bNM203KYGfsWPHyo033iizZs2S+vXr+2pMY4UV4IGusP7cPfQCvEAQ+hLRQQQsBfjBn8mBAAIIIIAAAggggEBMBFi/ikkhGQYC/giwXuePI60gEAcB1v/iUEXGgAACoRHYs2eP6Hshffv2lW+++cZ1vwj8uKby/cRrr71WXnzxRct2y5cvL3PmzOEdH9/laRCBaAqwvhbNusW11wR+4lpZxoUAAggggECBBHSL4latWsnMmTNNe5CEwM/OnTuldevWMnfuXBYDCjQPg7wtD3RB6tJ2DAR4gSAGRWQIiRXgB//Elp6BI4AAAggggAACCMRNgPWruFWU8SCQkwDrdTnxcTECsRJg/S9W5WQwCCBQaIG9e/dKx44dZdy4cXLGGWfIaaedJosWLZJPP/3UtmsEfgpXOd2FqXfv3pYdYIefwtWGOyMQRgHW18JYleT2icBPcmvPyBFAAAEEEAhMwO7fipGEwM8HH3wgF110kRx44IEEfgKbZYVrmAe6wtlz50gI8AJBJMpEJxEwFeAHfyYGAggggAACCCCAAAIxEWD9KiaFZBgI+CPAep0/jrSCQBwEWP+LQxUZAwIIhEpg9+7dos9fZcuWNfr1yy+/yKBBg6RXr16W/STwU7gSfvzxx3LhhRfKjh07TDvRuXNnGTZsmPGuDwcCCCDA+hpzIEwCBH7CVA36ggACCCCAQEwEkhz40QWcbt26ydChQ4XtfmMyoTOGwQNdPOvKqHwT4AUC3yhpCIG8C/CDf97JuSECCCCAAAIIIIAAAsEIsH4VjCutIhBRAdbrIlo4uo1AAAKs/wWASpMIIIBApsCaNWvk/PPPl5UrV5riEPgp3JyxC2TVrVtXZsyYIbVq1SpcB7kzAgiESoD1tVCVI/GdIfCT+CkAAAIIIIAAAv4LJDnws3TpUmN3n/Xr1xP48X9qhaJFHuhCUQY6EV4BXiAIb23oGQJOAvzg7yTEnyOAAAIIIIAAAgggEBEB1q8iUii6iUB+BFivy48zd0EgCgKs/0WhSvQRAQQiL7Br1y5p27atTJkyxXQsBH4KW2IN/UyYMEGKiorkyy+/NHZn0nec+vXrJ9WrVy9s57g7AgiESoD1tVCVI/GdIfCT+CkAAAIIIIAAAv4LJDXwowsDd9xxhzz55JMGKjv8+D+3wtAiD3RhqAJ9CLEALxCEuDh0DQEHAX7wZ4oggAACCCCAAAIIIBATAdavYlJIhoGAPwKs1/njSCsIxEGA9b84VJExIIBAJATs3pkh8BOJEtJJBBBAQFhfYxKESYDAT5iqQV8QQAABBBCIiUBSAz9z586Vxo0by+7du41KEviJyYTOGAYPdPGsK6PyTYAXCHyjpCEE8i7AD/55J+eGCCCAAAIIIIAAAggEI8D6VTCutIpARAVYr4to4eg2AgEIsP4XACpNIoAAAmYCBH6YFwgggED0BVhfi34N4zQCAj9xqiZjQQABBBBAICQCSQz8bNiwQZo1ayaLFi0qrgKBn5BMSJ+7wQOdz6A0FzcBXiCIW0UZT5IE+ME/SdVmrAgggAACCCCAAAKxFmD9KtblZXAIeBVgvc6rGOcjEF8B1v/iW1tGhgACIRMYMGCAFBUVmfaKHX5CViy6gwACCFgIsL7G1AiTAIGfMFWDviCAAAIIIBATgaQFfvbs2SNdu3aV4cOHl6gggZ+YTOiMYfBAF8+6MirfBHiBwDdKGkIg7wL84J93cm6IAAIIIIAAAggggEAwAqxfBeNKqwhEVID1uogWjm4jEIAA638BoNIkAgggYCbw8MMPS+/evU1xCPwwZxBAAIFoCLC+Fo06JaWXBH6SUmnGiQACCCCAQB4FkhT4+eWXX2TQoEHSq1evUsIEfvI46fJ4Kx7o8ojNraIowAsEUawafUbgPwL84M9MQAABBBBAAAEEEEAgJgKsX8WkkAwDAX8EWK/zx5FWEIiDAOt/cagiY0AAgUgIEPiJRJnoJAIIIGArwPoaEyRMAgR+wlQN+oIAAggggEBMBJIS+NGwz+jRo6Vz586yf//+UtUj8BOTCZ0xDB7o4llXRuWbAC8Q+EZJQwjkXYAf/PNOzg0RQAABBBBAAAEEEAhGgPWrYFxpFYGICrBeF9HC0W0EAhBg/S8AVJpEAAEEzAQI/DAvEEAAgegLsL4W/RrGaQQEfuJUTcaCAAIIIIBASASSEPjRsM/QoUPltttuMw37aCkI/IRkQvrcDR7ofAalubgJ8AJB3CrKeJIkwA/+Sao2Y0UAAQQQQAABBBCItQDrV7EuL4NDwKsA63VexTgfgfgKsP4X39oyMgQQCJkAgZ+QFYTuIIAAAlkIsL6WBRqXBCZA4Ccw2sI1/P3338sTTzwhzz77rOgXzpw5c6R+/fqWHdLzX331VRkzZowsXbq0+KXlChUqyCmnnCJXX321dOjQQQ4//PBABrVnzx4ZP3683H333fLNN99Iw4YNZfLkyVKxYsVS99uyZYsMGzZMnnnmGVm5cqXx57/73e+kT58+0q5dOzn44INz6uPmzZtl+vTp8sYbb8iCBQtk1apVJV7irlatmpx66qnGvZo3by41a9bM6X5mF6vHO++8I/369ZNFixZJp06djN0jrA49f9asWfLCCy8Yfd+0aVPxqcccc4xcfPHFcuONN8rZZ58tBxxwgO/91Qa//fZbefDBB2XUqFGG11tvvSWXX355qXvpy/EfffSRMTbtq/a9bNmy8qc//Ul69+5t1DLXY9euXTJv3jyZNGmSTJs2TVavXi3bt28vblbn9dFHHy2XXXaZ0ccGDRpIuXLlcr1t1tevXbtWZsyYYcy5hQsXyg8//GA655o1ayZt27aVWrVqGZ/roI99+/bJV199JWPHjjUc9b+nzy2tW506dQzHVq1ayQUXXGDUMogj9bkcOXKkfPLJJ7Ju3bri26R/JrUvmT4ffvihXHLJJXLvvfdKr169cuqezq3333/fmOf6vaq1Sh2VK1eWE044Qdq0aWPMK/3v6Z+37777Tho1amTMN7vPc04dDOBi/czqd61+R0+dOlX+8Y9/lPBP/T2h34nt27cv8Z2Yr8BP6jOk/dPPkP7/6Z95ZdF58tvf/taYC/rd7cfnfufOnVJUVCSDBw+2lQ8y8KPfoUuWLCn+vtO/s9LnpXZMP5fVq1eXP/zhD6LfI2afkwCmTuyb5IEu9iVmgLkJ8AJBbn5cjUAhBfjBv5D63BsBBBBAAAEEEEAAAR8FWL/yEZOmEIi+AOt10a8hI0DALwHW//ySpB0EEEDAQYDAD1MEAQQQiL4A62vRr2GcRhD8W+O5a/HA6cIwMySSusTuRWMNQnTv3l0mTpzo4g5ihFwef/xxIyzhx5EeTNIXp1OHWeBHXzofN26cEVzR0I/Z0aRJEyO4VKVKFU/dS4VQbr/9duNlcS/HmWeeKY8++qgRdsg1hGHlYRX40UCGmtx8882WJulj0Rfen3zySeOlfD+CP1ZzTu9pFvj58ccf5c9//rPlfNOX0l9++WW54oorsrL88ssvZcCAAUZwTUNHXo6mTZuKPmj9/ve/z+reXu6l52rtZs+ebYScNNTl5ahXr54MHDhQWrRo4UsdM++tn68hQ4YYlumfS6c+atiuW7duRgDi0EMPdTrd1Z9rXzQIqDuouK2pzqOWLVsawQZ1fuSRR4wgoZplG/hRh6efflruu+8+1yZlypQxwos6nytVqmR89twE+FzB5OGkzCCm21uec845osGsk046SYIM/GhtNRjZt29fz58hHYvWR4OsGhbNJmiowacrr7xSvvjiC7c0judZBSXNLtRQj/7do8FeL5/TVFvHHXecEYLzIyjrOLCYnsADXUwLy7D8EuAFAr8kaQeB/Auw/pJ/c+6IAAIIIIAAAggggEAgAqxfBcJKowhEVYD1uqhWjn4j4L8A63/+m9IiAgggYCpA4IeJgQACCERfgPW16NcwTiMg8BPxam7YsMF4ubp///6moQ+zwI++KK0v0N95553GDiteDn2ZfsSIEdKxY8esghF2IZFUPzIDP3qNjk9f7HY6rrvuOnn++edd7zSiu5boS99eQxeZ/WjdurWx65DuouDl0FroDiT333+/scuL2WEW+NHdQq655hr54IMPvNzOOFd3GdFQjNe+pm5kFUxK70jmi+vLly83AiorVqyw7a/O1/fee8/YjcjtYRdcS+1soW1t3Lix1K4fZnXUsItfoTazMSxbtkx0nprNOQ1l6W5DGm7J3Okns61zzz1XXnnlFaldu7ZbKtvz9HOmO4NpYMfr90J6wxr20c+gBstyCcGpj+5opPMt/dCgwvnnny+/+c1v5F//+pfMnz/fCPQ4HdkGfvSzpqGIxYsXl7iF7haju8RomEc/x9rf9B3SrPrjtGOX0zjy8ec6Ft3Zzcw13V8/z7rTUeZ80TCNhkN1Ny+do2ZHtvXQtuy+/4444gi56KKLjLq4nR+645iGwdzsUKWfyy5dusiUKVN8L4WbwI/d39/qfsYZZ8hpp51m9E3royHWzN2O0juuAcIJEybIiSee6Pt44t4gD3RxrzDjy1GAFwhyBORyBAoowA/+BcTn1ggggAACCCCAAAII+CnA+pWfmrSFQOQFWK+LfAkZAAK+CbD+5xslDSGAAAL2AgR+mCEIIIBA9AVYX4t+DeM0AgI/EaxmKiSiLynrDgd2R2bgx0t4xq5d3f3jr3/9q+sdRtyERFL3Sw/86O47gwYNcr0zh92ORunj0XZfeukl48Xt9JfVL730UunRo4fxIn/FihWNF/n1BW99ad0qVJVqt2bNmsbONqeffrrjrEoFtXSHhnXr1tmenxkQcBuesWu0bt26xgvrxx9/vGNf9QQ3Qa30htJfXF+5cqWo6z//+U9X99IwzAsvvOAYFtEavvbaa9K5c2fZsWNHcdv60rvuetSzZ0+pVatWiXY2b94sf/vb3+Suu+6ydNc5pDtFXX755Y59cDWgX09SQ32Yu+eee0pcpjui6Dw466yzSgQOUp9z3XnKKpBWtWpVY85p+CeXQ3df0uDbzJkzi5vR4I6GIHQXEw0V6a5Q27Ztk7//hEKhywAAIABJREFU/e+i3z1WAbVUA3/5y1/koYcechWiyOz722+/bQSGUnXVmupuJHfccYfp7kG7du0ydo7SHZNWrVplSpFNwOTTTz81dgtKDx3dcMMNRviwRo0ape6jNdYAjIYp9VqzI8yBH51zupORfgem76ikQZjbbrvN8D388MNLDEvHrPXSMWcGhPQfePVzanZkUw9t59133zUCWD///HOJZvV7d/To0aa7dOn3rYYqdWxWh9ZVg7BOoZ+PP/5YLrzwwhLfObl89qy+N83a1OCOfrdpYDP90M/Hgw8+aOzYV6FChRJ/pjXVEOUtt9xiGYw77LDDZNq0acZ3EId7AR7o3FtxZiIFeIEgkWVn0DER4Af/mBSSYSCAAAIIIIAAAgggwPoVcwABBNIEWK9jOiCAQEqA9T/mAgIIIJAnAQI/eYLmNggggECAAqyvBYhL054FCPx4JivcBVu2bJFhw4YZ4QCnkEiql+kBGK/hGaeR6j+YaqjCahcPL8Gk9HulB37Gjx9vvPif/vK5U7+cdkkwCz1pWGfUqFFy8cUXW45n586dRuhA/a0ODWBMnTrV2GUh81B/3fFCXzx3CmqlX5seEPAanrGz0tCPhjY0FGN1eAkmpbeRqoEGbHSXlvQgiVP9Mnd4MjvfKrh2wQUXGOEspx16tJa6k83gwYMtu6PzW0MrGnTJ9VAHDZdp2Cj9s6m7c2mgxm4nHO1rt27djJ28zI5cX9Y3C5BpOEADGRr6sTrsdoFJXaPhBN0xySlEkX4P/YxcdtllxYEOHd/rr78ujRs3diyDXV29BkwyP2saqtAaXHvttY5BMKvgjA4grIEf/UxpYET/jkk/6tSpY4SpTj31VFt/N5+p9Aa81kOvzQyCpdrTXcv07wrd1cfq0O/fcePGGTujWf19oiFQDb5lc2gYTncxmz17dqnL3QZR7e5r9h2i5+u81HHp96zdoTucXXHFFTJr1izT084880zj767MQFc2Fkm5hge6pFSacWYpwAsEWcJxGQIhEOAH/xAUgS4ggAACCCCAAAIIIOCHAOtXfijSBgKxEWC9LjalZCAI5CzA+l/OhDSAgL8C+q7GkiVLZNKkSca/qFP/Jbf6L6ZOP/Sdm+rVq8sf/vAHadasmfFOTea/ANnPXmW+K+bm/Q695o033pDhw4fLJ598Uvwv365cubI0adLEeB/l7LPP9uUdLKuxhs2SwI95pfSdqq+++sp4T/PNN9+UFStWFM8Xnev6npLOcf0Xdeu/sL1cuXLFDWmNb7zxRuNffLtw4ULTf1mzl8+Cvkuk781prfRfvqvvEzm9d+qlff0XWL///vvGWPVfIJ3+2dbPxgknnCBt2rQxxqr/Pf0dxe+++070fSg10H8BMgcCCBRGgPW1wrhzV3MBAj8Rmhljx46Vq6++WvQvfN19Rv+hwCn4k/6icTbhGTsepxeNtX/6ErLuJJPqs+4kkr6jjln7qcDHsmXLil/813sdccQRotc7HXo/fcAxO/QfGh955BHp06dP8R9rSERfmNaHI6dD/0FP/yFKd5WxemncKkijL2zrP5BqUEJ3B9ExufFIBQSyCc84jcfpRXndTUMfvPQvLu3z7t27Heec3lP/4bdp06bStWtX42FOD50Der3uUmF3aJ/0H+gzd6pIXWMV9nEaS+Y9tZaPP/64sTOJ1eEUanPy1T/Xul111VUlQl4aYtHwwnnnneemCfn666+NXUUyH+pTF7sJb5ndSNtt3rx58e5LXkIt2p7OXw3kzZ071xdDDU3og0z67kFeQxhW88PNAkRqEHv37jVCVunhl7vvvlseeOABx7BPqg2r74owBn6swj5e55WXUKmXeqip1WdAP0s6/0455RTHz5L2T0ObuhuO2VGvXj3jQfvII490bCvzhCADP/+fvXMB26la1/9zCRFSiKSSUyGr2ktOkZxJUYSoVCvKWUWWknJWe1WElA5aDskpLG055yzHVquSrCQV2ogoy2FZav2ve6z//Pb7vd88jDnfOec75/vd47r2tffuG4dn/MaYrzme+dzjsbMbv7ETJkzQ2pdOvyPop3fv3q7nnlsb8ECXW1ee89YkwAACTVCsRgIRJMAP/hFcFJpEAiRAAiRAAiRAAiRAAl4I0H/lhRrbkEDGEqC/LmOXlhMjAdcE6P9zjYwNSCAYAoj/wYXTr732muCCVbelQoUKKv6hffv2UrBgQbfNc9S3u9TbLr4Dl5cjnmbixImOl3nD5pkzZwouJPWzRI2lMbdUBT+4kHjatGkpo3Ibp2Rnt5UxOiIZxL7gklrEuezatUt7Xtdcc42KP/2v//ovJYp766235Morr0xJ8IM4KVzWPmLECBXHmVh05uJkPJ7pV155RYYMGaL9fCNmDzGzuMwXFx6PGzdO2eZ2/Zxs499JgATcEaB/zR0v1g6WAAU/wfL1tXe8JEMsAeGFUT766CO57bbbsrJhJA9oCH6gdm7QoIEcOXIkqwoyZiCbAUQHEBBBbY+Xlrffflv27NmjZbtTQDjUxhB6GJkXrILxEwfDywte8PHiisB/ZMtBho+rrrpK9u/fr178YKdZqVixolJxI2OPWXnppZeyCTyc7DfrAy+gOMwkioaS6z344IPyxhtv5MhsAlU6bDMynjhlb0G/eHGD0vvxxx9XL3NGueSSS+QPf/iDEjfh5RaHr08++UQpzpFJRjcrkp2oBfvt0KFD6mYIQ0VulhEmef5YH3Bq06aN+hOENUYg+ezZs+Xhhx+WU6dOma6R3UHRSlAAdT+yCGGPuClOAgW8TCNjEEQtdll4rMbEfk8UPaEe+sH+RmYf3QI7H3roIbUPrApEaBCo5M2bV6tbPEtNmzbNdojyInAybhTA3jYr+A3CM4mbOpzK/Pnz1cEF80XBs798+XL1G+KmmInj3AhMPv74YyWwMvYoxIAbN25Ut0i4KWbrH7WDmNUz4DVzFH7T8LwsWrTIFpWb9YAAC9mizLJc4VAPMazuvsc+rVu3rqV4FM8mBHpuS5CCn+T9aNiGOcMZgts8dAsym40ePdq0Op5ROEfsMiXpjpMb6vFAlxtWmXNMgQADCFKAx6YkkGYC/OCf5gXg8CRAAiRAAiRAAiRAAiTgFwH6r/wiyX5IICMI0F+XEcvISZCALwTo//MFIzshAe8EENsFcQwuJ06+MBsxSoiTuf7669UAiG9AFhO7i5VxsSlibapUqeLJKPSNmDwIE5BdyKyYxXcg1gSXayPbCuIZdQvi5RDjgcuAUy1RY5k8n1QFP2PHjlUXEx8/ftw1KkM8gjhKxIIgpky3LFmyRBYsWKAyT23fvt02/tAYB3GBN9xwg+UQiCVCvArmlFhwGXjt2rWz4rF09jzaexX87Nu3T15++WVboV2qgh/E0UGIB3aJ5bLLLlPxPYjJwd6FmOeLL75wjO+MWpyZ7j5iPRLIFAL0r2XKSmbGPCj4yYB1hCIY2SjMCoLtkUkEAb5G1ozWrVurw8Pll19u2gYvFU6ijMSGjz76qHoh0xVEGJlutmzZYjo+BD/IOjJw4EAxE+TgwIPxnnrqqWwvPU4Zh7Zu3ZqVMQgD58+fX5DBBhl+3JbDhw9Lo0aN1IuXWQELiG50DigQ1ECMZaVex4sbgtohnoGIB2uKrDkQjCSmcky0w0kYlVi3RIkSKqvFtddeq43ByDZl1QBiJ4iTwMdMRILUnLD/b3/7W7YunLL0JK+h0dhtFpjEQZ0yJ3kVPlgJKfBSP2PGjBxiMCf4r7/+uhI9WBU3ohQzIYpXu2APhEY9evSwtM3I2gVhoVWBqANCC2QiM8o999yjBGy6vy2JfSPrC0SNyCqF4kZgkiyKwIELmcOKFCnitEw5/p6cVSVqB7FkTsYEcIuM3X6zA2ElUEls42Y9duzYoX6nzZwYbnma7bNEu/Bv6fjx412vc1CCH/yOwCb8m51cEjP46Rq8YcMGadiwoYBDcilWrJjg714dgbo2ZEo9HugyZSU5j4AIMIAgILDslgRCIMAP/iFA5hAkQAIkQAIkQAIkQAIkEAYB+q/CoMwxSCA2BOivi81S0VASCJwA/X+BI+YAJGBNAOIaxGEgDiaxIN5t5MiR0rdvX4EAIrEghg+X7CImx+rybrdxTYhDwGXPiOeCLU4XSifHd1iJN3TX3q29Zv1GhaXdnFMV/KBvrNXnn38uXbt2zZGJxmpsxIQgZhExIKkWxDwhhnP37t05ukKGqSeffNIxwxTi8mA/bDIKxEGINatZs2aOmDDMGXt91KhRlhdjuxH84BlCNp9hw4ZpMUxF8IM4SMTlQlhkFFyKjrETL/g3/ob4vXXr1ikBYHIMpVHHbVxUqmvO9iRAAtkJ0L/GHRElAhT8RGk1PNpiF1yNgGBkzDBSPEKRj2B2I8OM3ZBmLyFm9b0EHdtlGcALJw4H559/vso2gJc7s7J3716V3hQvZUj3iRfJqlWrmtZFMDbEN4boCZXcZkRJ7thOaIW6zZs3V4p3ndSpdmk4IYI5ePCgEs8gwwgyZ+gEZOOlEKIoZDVyKm5ZOGXJgJ2og5dWBKqb7TfYt3DhQrWGZ86cUbc+IGORFS8cAFq1aiUQKCQWrD1uFyhevLjTNC3/DvEZBFxWWYe8jGEmpPDyrBhG/8///I86FNgV3UMH6hkCMvSXil1o7yRaw4sPBDMtWrSwNN9sT7nN3pLYOQQNnTt3VjeDoOgKTI4dOybNmjXLdtOC10xDhj1Dhw5VhzeUKB3ErISLOgItu32YzN6sru56oC0EcshGZ1a88IQAFv8GmRWvey4owY/ZfjTs9vLcQgyK21EOHDiQY/peMgZ5/tHNgIY80GXAInIKQRJgAEGQdNk3CQRLgB/8g+XL3kmABEiABEiABEiABEggNAL0X4WGmgORQBwI0F8Xh1WijSQQDgH6/8LhzFFIIAcBM9EDKjldbm109NNPP6n4v9WrV5vS1YlrQiwesvkga4yVeMis88T4DtjRqVMnWb58eUqr3LRpU5WZyO7iYKsBosBSZ/J+CH6McTBnxBYizs6uQEyFeLVq1arpmKhVxyzGxuzyb7POzC6kRvwPxD7J4jaz9siCgzieRAEN6ukIfpB5CuMgLvHHH3/Umisq6cbeJXf43XffCfa1IY7Csz158mS1bk4XXUOUhDjUfv365RDgeYmL0p4sK5IACTgSoH/NERErhEiAgp8QYQc1lF0Ab+KYeAH74x//aJkVxsw+q4wqyXV79eolEyZMcHxBMdrZvdQadfDC1b9/f1+wJWekQXYfZLWpU6eO5/6RuhJZJ06cOGHah5sx7ALQjc6R7QiiCaTb1C1mL85mbd2+8P/v//6vChq3SueKMZA2FgIrq0xSunMw6lllkXEjHLAa0y6LhtHGzThWwf/IYINsRAisd1uc9pvuocMsw1YqdhnzwG0MOKhYFacxzDKPpCq0gRgQN01gfXXXz0x45CZ7ktn8EzPUROUgBiYQSeKWmOQyc+ZMlW0plZLI3qwf3fVAWz+dIOjPTjznVewUlODH7rfWi+DHzk7d35BU9kUmteWBLpNWk3MJgAADCAKAyi5JICQC/OAfEmgOQwIkQAIkQAIkQAIkQAJBE6D/KmjC7J8EYkWA/rpYLReNJYFACdD/Fyhedk4C5gTs4jPcxNsh20r9+vUFcQRmBXF7vXv3tlyGxHihiy++WIltcAE1YsvsihHfYSY6wgXQiMu56aab1CXW//znP1Ws2Jw5c9Rl33bFS2xKVFjq7HW/Y12SBSVmNugIYXRsT6yTHNPoJq4m+UJqHWFasn3IRnX77beri8eNojPPTZs2SYMGDeTs2bNZ2XWsnp3EMb0IfnAxcp8+fZTAyCiDBw9W4jonsY9RH3t76tSp6gL7xKxbUYkzc7tvWJ8EMoUA/WuZspKZMQ8KfjJgHXXEF7rKajMcVkKLxLplypRRCvFy5cppEX399ddVmlKr4uUFz6ovM4FDqkICjHXkyBHBS+zOnTst5zFo0CCVYtKpOAmgIPbBgahs2bJOXeX4u1UWj+SKyP6ETCQ6RWfuELZYZeXQGSOxDpT6yMCDw2ti8RLwbjV2oijDrI6bPY6Ut8guk1h0stzYcTHbx4n1dbNzJIvf0Afsvffee90uS7b6Ts+0k2jGTISBOeFWEKSb9VIS96muwMQqY9qf//xnefDBB72YoTJY4cYJCPaichCzmieEehBDlipVytNcjUbIIFO3bl2Bw8Gs6K4H2vrtBDETlxk21qtXT61TkSJFXM0/LoIfOBkg5po3b57p/PDfkQ2PxZkAD3TOjFgjVxNgAEGuXn5OPuYE+ME/5gtI80mABEiABEiABEiABEjAIED/FfcCCZBAAgH667gdSIAEDAL0/3EvkEAaCFjFZ+jG+SSa/PTTTwsEGGalVq1asmzZMilatKjlLL/99luB2MeoA1EOhAp2F/wivgMxfoh7+fDDD1XfFSpUUJlTbrvtNoHoJ7kgu0qPHj3k3XfftbSlefPmsmDBAilYsKD2qkSJpZPRfse6YDzEDrZo0SJHFhjDFsS2bd682bfLuSFCQexf4jrqCrXM4mi8xqchlqVDhw5Z89YR/EDIhv1+1VVXZe1RxB1CoGZk4TFbQy+Cn+R96RQjZ7V3zC52j0qcmdN+599JIFMJ0L+WqSsbz3lR8BPPdctmtZPgx0tmn8QB8AKGAGC8NNoV3Rc69GGXYQE/ku+9955vQccrV66UZs2aqSwfRsFhZfz48Smt/smTJ+WOO+7IOsyYdaarard7yfeS2SfZlmTFvNeDn9HOKUuE7rx1FwBpK7FmycUP4ZbRJwLhIdKBIMaq6IiirIQ5EGtt3LhRcLjyWpIPMIn94DYD3JBhdxBOFJ4YbYsVKyYQQFSpUsWrWardkiVL1KHIriC1bOvWrU2rWP0mNG7cWIkT7BwSdmP27dtXZR/TFZhYOQdSEd3BPkMQFYWDGPY6nDFmDhs/fhsxX6ffR931QF9mv+HGmus8k8n7w2qNUU/HKWC234IS/Jg9s8b4bkSIiTYjXfC0adNMHxs365LSD0YGNOaBLgMWkVMIkgADCIKky75JIFgC/OAfLF/2TgIkQAIkQAIkQAIkQAKhEaD/KjTUHIgE4kCA/ro4rBJtJIFwCND/Fw5njkICWQQQq4Y4jIkTJ+ag4uWSY7sLTr3G/zhdkIxMJRBOQKyRJ08edfH1o48+6ijUcYo3dDv/OLBMXOQgBD9g8Pjjj8u4ceNMnzKcA3GxcpMmTXx5Cg8dOqSy5OzatUv15+YS4eS9ini2tWvXCi6Bd1sghMFF1nPnzlVNvcb2oO2MGTNsLzD3IvhJFuJ5vWwY9iVn8opCnJnb9WJ9EsgkAvSvZdJqxn8uFPzEfw1Vqs7atWvL999/78vhwAzJ0qVLVTB/omgmuR6yX7z99ttaqQjtBD+pvPSY2W4E/Cf+zatiPLl/u8Bp1NVVzgfxkp9oK25kaNOmjbrJwaq4OUg5CX78zBJhl9nmnnvuUQdK3fSXTo87Xtoh4rIqVatWVYePEiVKWNaxEifg+QGXAgUKOJlh+3dklBowYIDgmUQKz4suuki6desmzzzzjBQqVMi2LdKc4vlCml2j+CWashNRGGPh0I+sV2bF7jfh4YcfVs4Ps1tBnGAa6/Hcc8/JwIEDnaqL3TxSER8Z7CHMQgrWdBY7Z42dKMutzX4JS6ycQKVLl5Z169ZJxYoVXZkWJ8EPJmYl2HSb/teA5Ne6uIKegZV5oMvAReWU/CTAAAI/abIvEgiXAD/4h8ubo5EACZAACZAACZAACZBAYATovwoMLTsmgTgSoL8ujqtGm0kgGAL0/wXDlb2SgCWBY8eOqUuqt2/fnqOOmzgto/H+/ftVjOCBAwdy9OclYxA6OXHihIoJhEDDrOBsgXhBxErNnj1bGjVqpL3imzZtUoKRs2fPmrZxE78XB5aJkwwqFnDfvn1qDSAMMSu9evVSFyP7EUuXHC/q5lLeZBGM1/1pzDFxL6Ui+Pn000/l5ptvVvverLgV/Jjty1Rj8YYOHSrDhg1T5lHwo/1zw4okEAgB+tcCwcpOPRKg4McjuCg1C0PwYye6MFi4eVmxC+73MzvMkSNHBP1BJGEUP9XsXbt2tU1rqqtOD+olP3GfInNNp06dbLeu7kHKSfDj9uXXzig7sZmdgMTLM4oDcd26deW7776zPMQ63YRgJjBDZxC6wN50FiPLTKINfgmRnA5EGNNOoLVt2zb1rEKcZlaQGQj2I+2pm2I4O3Bjio7gx845gnFvuOEG5cC4+uqr3ZiR5SApX7582gU/iQfDxEl4ve3FCoSfwhKI1J566il56623lNANh2/8327XAbbGTfADxxl+B7GH9+zZo0R+EPvgt8aLCM7PdXH1EGRYZR7oMmxBOR2/CTCAwG+i7I8EwiPAD/7hseZIJEACJEACJEACJEACJBAoAfqvAsXLzkkgbgTor4vbitFeEgiOAP1/wbFlzyRgSsDvmL4g4rUQk3DffffJu+++a7mKiHVZtGiRVKlSxdVKO8UbIg5i/PjxWn3GgWXiRIKMBbSK+8H4uJx8/fr1Uq5cOS2uVpXOnTsnnTt3FsQboiBWBf1Wq1bNsV+07dixo7oYO7HoxiWaDZB42Xkqgh+7fYRx3cY8fvPNNyrW8ODBg1lmI7Zt48aNgufGS0m8yJmCHy8E2YYE/CNA/5p/LNlT6gQo+EmdYdp78PuF1mpCr7zyigo4tipugsXDEvzoZB0JegF1XgSDfMk35pecZtNs3roHqSAOkFbrYCWgQf1Jkyap7DZ+FasDR2L/dsIdu9skXnrpJenXr59fprruBwf0hx56SKZMmeK6rV8N7MR8TmIr2HDhhReqNe/QoYOcd955fpmVrR+nvY3KEFmMHDlS/R5C1BenYiaCNOzXyWDlZq5RFZbETfDjhrlO3aiui47tUarDA12UVoO2RJAAAwgiuCg0iQQ0CfCDvyYoViMBEiABEiABEiABEiCBqBOg/yrqK0T7SCBUAvTXhYqbg5FApAnQ/xfp5aFxmUjA75g+p7gmCCzatm3rGqVdHIFXsY9hhF3cl93FwcmTiAtLw+4gYwH37t2rLso1y/SE8ZHhp3fv3q73QWKDRNEJ/rubC6WtYq/uvPNOmTNnjqfLbWGDcdF1KoIfxE/edNNNAqGOWdGJ80xsZxWD9Oc//1kefPBBT2tw5swZueuuu2Tx4sXM8OOJIBuRgH8E6F/zjyV7Sp0ABT+pM0x7D36/0FpNyEk84yb1YliCnxkzZqhbCNJZdF4Eg3zJN+auI/jAyyKU+VhLu+IkitCZs86a2Alo0N6vcRJtGT16tCCtqFVp3LixLFy4UAoVKpSjypdffin16tUTZCNJLkHYqsPQqOPE0k1fXuvaCX509qcxboUKFQQCqttvvz0Q4Y/d85g4dwiQxo4dqzJnxUX4gxTMDRs2FDiBkouf2dXQd9SEJUePHlUZ2caNGyc//PCD6Tb26hSw+030kobb6zNm1e7XX3+VLVu2qCxjyBaELElm5fnnn9fKhOW3fXHsjwe6OK4abQ6RAAMIQoTNoUjAZwL84O8zUHZHAiRAAiRAAiRAAiRAAukiQP9VushzXBKIJAH66yK5LDSKBNJCgP6/tGDnoLmZQGLgfjIHr5lYgojFCKJPY76GSMNsH7iJU4kLS2OeQcYCIsbq2WefVZcVm5XKlSvLmjVrpFSpUp4fv+QsQjNnzlRZe3SKVQxNnjx5lOAH8YleihGXV7hwYdm8ebOULl3adTd+xzxaxdNWqlRJVqxYIWXLlnVtIxoYzw0z/HjCx0Yk4BsB+td8Q8mOfCBAwY8PENPdRViCHx3BgK6oISzBj5l4Az/Cd9xxh1xyySWhLF3Pnj3lhhtusB0ryJf8xIGdBFC6Bym/X36t4Hz66afqRoITJ06YVtHdb24WesmSJepWAquCmys++ugj00ORXdsgbHUzr/3790vt2rVz3O5w1VVXSdOmTd105bkuDjPIilOgQAHTPjZt2iQNGjSQs2fPao0BccYLL7ygDoJ+Zvxxugkj2TgIf3CI7tq1a+SFP2H91oBRkA4hrQ0iIv/617+UwAX/FuCw71QyTfCzb98+efnll+Xtt9+W48ePO01fKPhxRJRVgQc6fVasmSsJMIAgVy47J50hBPjBP0MWktMgARIgARIgARIgARIgAfqvuAdIgAQSCNBfx+1AAiRgEKD/j3uBBNJAAPFCbdq0yXEx5+DBg2X48OFi8u5ua2UQsRh2lyOnGkfgZ4xgHFgaixd0fM4XX3yhYqyOHDliul9ee+016d69u6cdjyw46HvXrl2qvVsBkV1c4UUXXSTLli2TmjVrurbNEH0h+1DUBT+YHC4VR9atokWLup6rIW7CZdhTp0513Z4NSIAE/CFA/5o/HNmLPwQo+PGHY1p7CUvwA3U4suW8++67lvNF1o1+/fo58vDzZd5uMLNDThSyLSTbHPRLvjHetm3bBKKe06dPm2KzE7MkNghL8DN//nxbVX8QIhonkVGRIkVk/fr1cv311+dgOGbMGOnfv78p2yBsdXzQEipY3SgQpZsAnG6gsJovRBp4hiD8yZcvnxsslnXfeecd6dy5s6u+IPyBMwbCH7MMUK46C6CyU2pnv/dCEE4mXSz4d/HFF18UODCSf+9KliwpP/74o2C/JZdMEPwgmw9ETsOGDRP85icWZKLCM/LLL7+YokzVUae7PplQjwe6TFhFziFAAgwgCBAuuyaBgAnwg3/AgNk9CZAACZAACZAACZAACYRFgP6rsEhzHBKIBQH662KxTDSSBEIhQP9fKJg5CAlkJ4DYBHzDxwW5e/bsEQgeIPbp27evpxiXIGIx7OLWUo0jsIpXAqV69erJ4sWLBbFYOiUOLI15BB0LCBbYUxMnTjRFV6NGDcHF1cWLF9dBm60OYtxwmbpRhgwZIsj4o1ucYkwRuzl58mS5++67XQveIE4yRuAXAAAgAElEQVRD9puoCH6sLuA2WOGS+NmzZ8vVV1+ti0/Vw+XouLAcsZwU/LhCx8ok4CsB+td8xcnOUiRAwU+KAKPQPCzBD+Zq9zKKv+u+5Ich+Dl58qR6+fzwww+zLRN+hJcvXy5NmjSJwvIpG4J+yTcmardXUEc32D0swY/TfgtCROPEyE4wZmdvELa62cBW2YdwOMBtAlZZd9yM4UddZGTp1auXvPnmm667Q9Yu/AZ16tQp5Uw7OHwie9DAgQNd2wFRxaBBg5RzBiKgqBTc6gHB386dO01NirvgB2u2detW5WSAsyyxYE169Oghjz32mBw+fFjq168vp06dysFB9zcwuaHdb2JYIlOIeCZNmqSEThA0JRY4cp555hlp0aKFEqRNmzbNdA/o/hselT2dTjt4oEsnfY4dAwIMIIjBItFEErAgwA/+3BokQAIkQAIkQAIkQAIkkCEE6L/KkIXkNEjAHwL01/nDkb2QQCYQoP8vE1aRc8j1BDJJ8OM1RsOvTRAES8O2MGIB7cRUsGPmzJnSsWNHV7hwmTAuSJ41a5ZqB4EaLsauVq2aq36cYv7QGTJfjR8/Xi6//HJXfadS2e+YR6f+YCsu5h05cqQSaCF+iYUESCA+BOhfi89a5QZLKfjJgFUOU/DjlHFFN1g4DMGP3QtVusUXydsujJd8jGmovzds2GC683UPUk4vq37xRWA6FP1Wxa9xEvt3YoS6VuPaHQQhqmnbtm3afnGsnjkIQBYtWiSFCxdOm23JA0P0g2cCAgUvBcKfcePGSYcOHeS8887z0oVqAwHJ9OnTlUACNrktOKQhy0rv3r0jcWD75ptvpG7dunLw4EHTqcRV8IOMNtjDTz75ZFY6YWOCFSpUUIfmxOxPdg4P3d/AZIDpFPzgHQBzhNjnt99+yzItT5488uCDD6qbgcqVK5f134N0WLl9RuJcnwe6OK8ebQ+BAAMIQoDMIUggIAL84B8QWHZLAiRAAiRAAiRAAiRAAmEToP8qbOIcjwQiTYD+ukgvD40jgVAJ0P8XKm4ORgL+EUBcxJYtW2TUqFHqAtTE2IDEUXTj9pItS1eGH68xGqmQDZqlYVsYsYDJ4pxkLrVq1ZJly5ZJ0aJFtZHt2LFDbr75Zjl+/LhqA8EQYqfy5s2r3QcqOomREjvr3r27PPvss1K6dGlXY3ipHETMo464Cbbi0uixY8f6cpG1l7mzDQmQgHsC9K+5Z8YWwRGg4Cc4tqH1HKbgxypLiDFZ3YNDugU/CIzu1q1baGvkNFAYL/mwwSrrkWGf7kEqiJdfM0Z2gemoH4Tgx2luduNGOZDe6pmrWrWqrF27VkqUKOG0TUP9O8Q2q1evlkceeUSlNPZSGjduLFOmTEn5JghkxIFwYtu2bV7MkMqVK6v0rNddd52n9n41cjpMx03wAyfMqlWrVCalXbt2ZcNUu3Ztefnll6VmzZo50v9miuDn6NGjSlCG9MyJzjynDFNR/p3ya6+H0Q8PdGFQ5hgxJsAAghgvHk3P9QT4wT/XbwECIAESIAESIAESIAESyBQC9F9lykpyHiTgCwH663zByE5IICMI0P+XEcvISeQmAvv27VOxD2+//XaWAMNu/rpxe8l95AbBT1gsDbZhxQJu2rRJGjRoIGfPns2xNXAufO+991xdUD106FAVi4KC9osXL5YWLVq4fuycxEhmHSI2a8SIESnHedkZ6xQX6CUWce/evUokdeDAAS1OEP7gYl9cQM2MP1rIWIkE0kaA/rW0oefAJgQo+MmAbRGm4McpYFz34JBuwQ9SJCIlZFRKWC/5mK9dsHfcBD+6+83NOp85c0ZlA8GBxazgH/Hly5dLkyZNcvzZjm2XLl3krbfecmOKr3WtnrlixYoJMj5VqVLF1/H86uz06dMyYcIElaXES5YdCJkgtmnUqFFKJkFcMmfOHMGtEr/88ovrvpCeFeuPtLcmL4Ku+/PSwOn3O06CHysRFjL6vPHGG9KwYUNLznEX/Ng9E8gmhRt94BywKhT8eHl6crbhgc4fjuwlYwkwgCBjl5YTywUE+ME/Fywyp0gCJEACJEACJEACJJA7CNB/lTvWmbMkAU0C9NdpgmI1EsgFBOj/ywWLzCnGnwDiU5DFB6KL5ItpIQ5A/IlV3IrXOKpMFfykg6WxA8OKBUQs1b333itz58413fzNmzeXBQsWaAlLDh06pMRDxqW7uOB4zZo1UqpUKU8P1tdffy3169cXxLa6KRD+IONPuXLl3DTTqhuE4AcDv/POOyomzE1BbM/w4cOV8KdQoUJumrIuCZBASAToXwsJNIfRIkDBjxamaFeKkuBHV+WcbsFPy5YtZd68eVKgQIFILG5YL/mYrF2w9y233CKLFi2SwoUL23IJ6uU3eVCnDD+DBg1Swe1+F7txL7jgAlm3bp1Ur149x7B27ZBtZuHChWl7Qbd65uwETH5zTaW//fv3S79+/SwPqHZ9w9kxa9YsVzdWWPUHpwnER8lZVXTn9uKLL6p5pEP04yT48ft3MQhhCRwVuL3m6aefziEAg7NrwIABjk6KOAt+vvrqK7nvvvtyOPXcZJEKYl10938m1eOBLpNWk3MJgAADCAKAyi5JICQC/OAfEmgOQwIkQAIkQAIkQAIkQAJBE6D/KmjC7J8EYkWA/rpYLReNJYFACdD/Fyhedk4CqRFAPMqkSZMEcSU//vhjts5q1KghzzzzjMq0AnHAtGnTTAej4Oc/WNLJ0liYMGMBIRBDzM+//5382ucuSw/iPu+4446svTVkyBBBxp9UytatWwWio+PHj7vupk2bNvLcc8/JNddc47qtVYOgYh7B/oUXXpCBAwe6thVCPsRA9u3b1/aCX9cdswEJkEDKBOhfSxkhO/CRAAU/PsJMV1dREfy4EQ6kW/BTpkwZ2bx5c6ApIN3shzBf8u2CvXUD/oN6+U1mhkPq5MmTLVHec889SiHvt3jCjpHd3hk9erQSIpiVSy+9VDZu3Cjly5d3szV8q2v3zEE0hYNDHArSoOJwZHUzhdUcLrroIlm2bJnUrFnTl2kePXpU3abiVviTJ08elSkIWaTCLk6Cn3r16qnMVkWKFPHFNL+FJT/99JM8/PDDMn/+/Gz2QYQHprfddpuW3XEU/MAxgGe4U6dOcurUqWzzbNeuncoeVbRoUa35+70uWoNmYCUe6DJwUTklPwkwgMBPmuyLBMIlwA/+4fLmaCRAAiRAAiRAAiRAAiQQGAH6rwJDy45JII4E6K+L46rRZhIIhgD9f8FwZa8kkBIBxP2NHDlSiX1+++23rL4QX4JMJ7iUNjHTSRDf/DMlw08UWBoLGGYs4OnTpwXiGMRFmZXbb79dxdVAWGJVzp07pzLU4EJlFMRZrV+/XqpVq5bS/kbjL7/8Ul3SbGQOctth+/btZcyYMb7EeQYZ84jYnunTpytRHi40dluwPohF6927t+Nlx277Zn0SIAFvBOhf88aNrYIhQMFPMFxD7TUqgh8EieNF7/rrr3ecfxiCnzNnzqigegSwmxVkW2ndurWjrWFUCPMl3+7g16VLFxU47lSCfPlNHNuOC+r5LVAwxrZjdOONN8ry5cvl4osvzoHJyd507rmVK1dKs2bNTG9z0M3s5LQvwvz7zp075bHHHpMVK1ZoD4sbT5YsWSLFixfXbuNUEZmHcIvKlClTnKpm/b106dIqS1TFihW12/hR0Unw47cQ0k8n08GDB6VDhw7q35jEAgcDxF9NmjTRRhQ3wQ8cAlOnThX8Pic69zBhZPuB089Nal8/10UbegZW5IEuAxeVU/KTAAMI/KTJvkggXAL84B8ub45GAiRAAiRAAiRAAiRAAoERoP8qMLTsmATiSID+ujiuGm0mgWAI0P8XDFf2SgKeCFhdNOuU7SOIb/5xF/xEiaWxGcKMBcSYuDwXF8aaZfnJnz+/IG7s5ptvttyrO3bsUH83MvF07NhRiVfy5s3raX8nN0LWJVyi/corr3jqL1++fCo+Bvv/vPPO89QHGoUR84iYNoj1tm3b5snOypUry+zZs+W6667z1J6NSIAE/CNA/5p/LNlT6gQo+EmdYdp7iIrgp2rVqrJ27VopUaKEI5MwBD8wwu6Q4/eLafKkv/jiC3n55ZdlxIgRguwudiXMl3w7Jngx7tatm+P6hfHyCyPs9gn+HkTWHNxYgL0xb948Uw54IX/77bdNswo52WvX1hG6Q4VDhw6pw8KAAQOkUaNGOWrbiRxwsFuzZo3UqVMnVTNM2+Mw+eyzz6pbHyDa8CsjE/pdvXq1PPLII7Jnzx4t2ydMmKBuQvC7uD2s9erVS2CLXyx05oMbMyCSQ6Ycs4JDOniijh/FLyfTzz//rMSbH374YQ6z8NuJPe+GY9wEP/gtwnOTLPapVKmSEryVLVvW1XL5tS6uBs3AyjzQZeCickp+EmAAgZ802RcJhEuAH/zD5c3RSIAESIAESIAESIAESCAwAvRfBYaWHZNAHAnQXxfHVaPNJBAMAfr/guHKXknAFQFkY0G8CDL3JGcBQTzLqFGj5MILL7TsM4hv/nEV/ESRpbFwYcYCYkzE1jRv3ly2bNliunec4iSHDh2qssug4DyJC9ZbtGjham/rVHYbX5XcJ2LjIBpyczFuYh9hxTz++uuvKqtS9+7dBWIntwUCJ1zajqxLbmKi3I7D+iRAAvYE6F/jDokSAQp+orQaHm0JU/CD7BgtW7Y0tRQB2UjrqKPsDkvwY/fy7GfqSTMgxth4Ab711lttVzesl/yTJ0/KHXfcYRo47ybYP6yX308//VTdHnDixAlLfjp83TxaTnOzE0VBmY9sOThQmhVkUEGGksRUu25ss6v7zjvvyP333y9/+ctfTDNX2f1OoN8gBSgHDhyQunXrqow2yHLk9dBlNX+7A3xym1q1aqkUtkWLFvULfVY/bg5rQe4Fq4k57QG00xX96cDzw8lkiMWQvjq5XHvttbJq1SopWbKkjjlZdeIk+Pn666+lfv36grVLLq+99ppyDLgtfqyL2zEzsT4PdJm4qpyTjwQYQOAjTHZFAiET4Af/kIFzOBIgARIgARIgARIgARIIigD9V0GRZb8kEEsC9NfFctloNAkEQoD+v0CwslMS0Cfw1VdfyX333Zcj84ebjB5BfPOPo+AnqiyN3RBWLGDi7kPcZqdOnUw3pN1l0LhkukGDBrJr1y7VNsjYKvRvxFc9+uij8uOPP+o/QP+/JoRImKuX2C+nuMD3339fWrVq5domqwYQ+0DcN3HixBwX/eoM8uKLL0q/fv0o+tGBxTokEAAB+tcCgMouPROg4Mczuug0DFPwM2PGDHXwMCvPP/+8DBw4UAtMWIIfO4ESDMWL49ixY31/KTJehA8fPiwbNmyQKlWq2HIJ6yX/2LFj0qxZM9m+fXsOe5AlYuPGjQIhglMJ6+XXzl7DxkGDBqnbLfwqEBdB1IZ1Sy7FihWzXU+s+0033STffPONpTlunhPdOSE1LURl+/btU2tYvnz5HE3txF6ojMxcyPIDEYXfBTcr9OnTR/3P+PHj/e4+q7/PPvtM7r777qwDqNlASH2MTGQ1atQIzI79+/erbEtmGWkSB0XmlrZt2wZmR3LHTnsA9d0IN50M98PJhExpcCocOXIkx3Ben/24CH4gdnr88cdl3LhxOeaeSnYzP9bFae1zw995oMsNq8w5pkCAAQQpwGNTEkgzAX7wT/MCcHgSIAESIAESIAESIAES8IsA/Vd+kWQ/JJARBOivy4hl5CRIwBcC9P/5gpGdkIB7Avj+j1g5iDFOnTqVrYN27dqpTB664oUgvvnHSfATdZbG4oYVC5i4mRCn2KhRI0GsjVnp0qWLugg4+TL3ZKHQkCFDBBl/gi7IcIUsOIiNcSv8efjhh5WIBplw3JSwYh6TbUJsHzIouRX+5MmTRzFCPBcLCZBA+AToXwufOUe0JkDBTwbsjjAFP6NHj5ann346B7ULLrhA1q1bJ9WrV9ciGpbgB8ILZBY5ePCgqV1Qr69cuVJlkfGz4OW4R48eKtvLokWLpHDhwrbdh/WSDyFC7dq1BRlXkgsECm+//baW+CnMl9++ffuqVLZW5cYbb5Tly5fLxRdf7MsS2j1PSH26YMECgWjErJw5c0a9YCPrkFVBlhtkJbniiit8sRedGPsNQiWISAoUKGDaN55dPMNWpX379gJRn9vDkN1EEg+TyO7TunVr0+oQYTRs2FCQqciqjg4wPOsdOnRQmZSsip3Qxlj/nj17agsYzcaBuAbZVzAfqwKhGkQrYRan58nPzGd+OJkSUwYnc/Ka3Ssugp+9e/eqf5vMfq8bN27sOVuWH+sS5p6N6lg80EV1ZWhXRAgwgCAiC0EzSMADAX7w9wCNTUiABEgg6gTgo5g7d67gQ/3333+v7a9M17zg23nmmWdk6tSpgo/+11xzjbrsB5emmJzF0mUmxyUBEiCByBOg/yryS0QDSSBMAvTXhUmbY5FAtAnQ/xft9aF1GUoAAhX4OSC2+O2337LNEpduI+anUKFC2rMP4pt/XAQ/cWBpLGRYsYDJG8e4lNlsQ5nFBJ07d046d+6sMuag+Bk3pLupT58+rURvyISDjDi6Zfr06ZYX11v1EWbMo5kNiN2E73PKlCm605TSpUuruFzEHLKQAAmES4D+tXB5czR7AhT8ZMAOCUvwgxe8jh07KkFBctEVthjtwhL86AgwKlWqJCtWrBBkuPGjIMsK1PJff/21+pCuo3gP6yUfWWsgqsBaJhc7MUZy3TBffjdt2qQyfJw9e9Z0eXDrwOrVq6VevXp+LJ98+umnKsgemX6Sy8yZM9UzYFfsDk5GOz8zS3377beC4H+I2yCM6t27t6V5ELchwxMOwFYFe3HAgAG+BVAYexuZoyDCKVeunOnQhggDDo5UswDh2atfv77gt9Gs2GVZMn5Pq1WrZiue0tlsRualbdu2mVa///77lVMnzILUs3fccYftkLq/W052p+pksvv9disyTbQ1LoIfu+c1lb2T6ro4rXtu+TsPdLllpTlPjwQYQOARHJuRQAQI8IN/BBaBJpAACZCAHwTg+/nyyy8FfhlcRpIYTOLWj+uHPbp9fPfdd9K0aVPZvXt3jiZ++6x0bWI9EiABEogrAfqv4rpytJsEAiFAf10gWNkpCcSSAP1/sVw2Gh13Aoizw8W1yWIfr/FqQXzzj4vgJw4sjf0aVixg8vNx6NAhFWe3a9cu00enV69eKr7MODPu2LFDxckdP35c1UdcHIQ0yVmAwngOIfbBZdaIvdMplStXljVr1kipUqV0qqs6YcY82hm1c+dOweXsVjFlyW2T1017wqxIAiSQEgH611LCx8Y+E6Dgx2eg6ejOTvCDHxxkP2nSpEnKpuGF8KabblLCguTiJDRIrh+W4Afj6ggwIJjAoUA3PaoVTNw6iResN998U9wEpNu95DtlbXGzsGPGjJH+/fvnaOL2BTjMl1+o+Nu0aSPLli2znKqfL7VLliwRME8uuoySD0JmRiPd5tKlS1UAQyolcb/p3LDgdKiDLX6mAt26dasgKxIOhU4ZpAwRRtWqVX3J2GT33OsIfiAw27hxo5QvXz6VJVLrjP1kJrJKRbTh1Shki0HWMwTQWBW/slCl6mSy+zcHWbbWrl0rNWrUcI0iLoIfq99rTPiee+5RAVtebjZOdV1cA8/QBjzQZejCclp+EWAAgV8k2Q8JhE+AH/zDZ84RSYAESMBXAkY2n5EjR8qePXtM+46q4Cf5NtFk4934Wn2Fys5IgARIIKYE6L+K6cLRbBIIhgD9dcFwZa8kEEcC9P/FcdVoc6wJ2F1Y+9prr0n37t1dzy+Ib/5xEPzEhaWxoOkS/GB8u7FLlCihRDLXXnutMhUXmQ8bNkz93zhHLl68WFq0aOF6X/rZwI0YRufy7kTbwox5dGLy66+/ypw5c9TvgFNmI6eLtp3G4t9JgAS8EaB/zRs3tgqGAAU/wXANtVc7wQ8MQUaHVq1apWyTVbYBXSFEogFhCn727t2rlOgIdLcryHyCl8BixYp5YoWA/hdeeEEGDhyo2rdv315mzJgh+fLlc+zP7kXbr4/wdtky3Aq2wn75nT9/vrRr184yM03yYcQRuE0F3BQwevToHDXsRCKJlZ2CE4y6Xm/qMNon7zfdGxYSD2pWGLBnsXfB3IugAP0m3siaP39+we8HnkOrYogwIPDy4/CIW2yR9emnn37KMSSEEvfee6+pKYm/p26fC7MOjxw5IniGcRhNLoMGDZJRo0alsl1dt8W+6dOnj0ycONG2LQ6TmH8qN3bYOZlgg1MmJ6d/2yDSbNu2rWsGcRH82P27gL2N56RIkSKu5x+E88+1ERnQgAe6DFhETiFIAgwgCJIu+yaBYAnwg3+wfNl7LiFgd+bQReBX5lXd8bzU07lUxKnfdFyE4WRTXP8O/ydEPlOmTMlxW2zynPzyNfrNav/+/VK7dm1bH+5LL70k/fr183to9kcCJEACGUmA/quMXFZOigS8EqC/zis5tiOBzCNA/1/mrSlnFGECiM94/PHHZdy4cTmsvPTSSz1fQhvEN/+oC37ixNJY7HQKfpxiJQcPHizDhw+Xw4cPZ8sGVKtWLXUhd6oXpvvxWCJ+DHGY8JXbFbcX5oYd86jDAn5RXKT94Ycf2lb3GielYwPrkAAJmBOgf407I0oEKPiJ0mp4tMUpKHrSpEnSrVs3j73/p5ldkLiXGwfCFPzA9meffVZ99HYqEC/Nnj1brrvuOqeq2f4OxTUyiuCDM1Kw6ggcEjuwe8lHxhNksoCoJZVilXkGiv1Vq1ZJyZIltbsP++UX4yGwf8WKFZY2PvroozJ27FjPAhV0/PPPP6uMNFu2bMk2jtuMJ+vXr1dZtZAlxq5A9IOgffTvpuBQA2ES5ouC/YbbF+rUqePYjd2NF8mNcYPDgAEDBNlU3JRvv/1WCd62b9+umumI3xIDonTqO9ljJbSBgGX16tVKDGRWEn9PkT0GGZ+KFy/uNJzl3+2EdnbCI88DajTUCT7zI9OTnZNJJ6jL6d82r5m9kA4XwU14jpLLlVdeKZs3b5bSpUtrkPy/KkH8Jtr9u6CT0ctsAvj38L777pN3333XdH66wkZXcDK0Mg90GbqwnJZfBBhA4BdJ9kMC4RPgB//wmXPEDCSAMzHO6zhzfPbZZwJ/DLKuuClu/RBu+varrk5G7eSxLrvsMnUeNz4Y4wNyly5d/DIp1/WDMx4+wMPvibOubomq4EfHX6HjT9DlwHokQAIkkOkE6L/K9BXm/EjAFQH661zhYmUSyGgC9P9l9PJyclEjYCe6aNy4sSxcuFAKFSrk2uzcKPiJE0tjQdMp+HGKlTSyxSA+rlOnTll70I+LkY3OsE9xWfSiRYukcOHCrvc5GmAeU6dOVT5kxGOaFbcX5vod32PENvXs2TPrkngvk8U3BFzOjFgyq4JLpXG5NAsJkEB4BOhfC481R3ImQMGPM6PI13AKioYC+O23305JCGElEkDGDoh33Cq7wxT8YAERbIHD0jfffOO4nshuAvHIM888IxdeeKFjfais+/btKwsWLMiqC+ZvvPGGVnYfNLJ7yb/gggtk3bp1Ur16dUdbrCpYvcjjHyRkNbr77rtd9e33y6/O4DhkNGrUSE6dOmVa3Q9OVkKd6dOnqyB53fKvf/1LZZCZO3euYxPsMYjyOnToIOedd55jfbO0pTjYoA+dbCzYCwjq1z0A3HDDDeq2ETzrTtl+zFKNYl0gKEMQj11JDOqA2GTp0qXStGlTRx5WFaz2aNmyZdUtKTi8mpXk31Mvgsbkfs2cLX7sV69wkIUKGXawZ+wKRCUffPCB3HTTTa6HgngOmeXwTJmVli1bCm6eKFCggGXfdtmR0AiiHPw2uhHMQTzZuXNn2bdvn+m4yJgDm6+//vpsf8czjX0MQaBZcfpNdBLeYq4bNmyQa665RqpUqaKGeP31123Tdxs3rjg9l4a9cA788Y9/lFdffdWSOX5L3nrrrRx/37Vrl/r3rEKFCq73QqY24IEuU1eW8/KJAAMIfALJbkggDQT4wT8N0Dlk5hPAORxZaJ966imVhVu3+PlxVXdM3XpHjx6VW2+9VVtk0rp1a3n55ZelXLlyukOwngaBxAuacKEPfC8QmRkXsFh1EVXBD7Kz161bVwUCWBVm+NHYGKxCAiRAAv+fAP1X3AokQAIJBOiv43YgARIwCND/x71AAiESWLlypTRr1kyJFpJLKpea5EbBT5xYGmudTsEPbPjiiy9U9h7Eo5gVxI0hjnLWrFnqz6lknTLrH/sUYh/EwhhxMF4ePyfxktuLfZ3ie+DDR7yTbjHizKpVq+YYB+XUp5PfPZXfDaex+XcSIAFzAvSvcWdEiQAFP1FaDY+2OAl+vARFJ5pilRZTN5DfbFp2gp/y5cvLRx99JKVKlfJIxLwZFNAI9NYtEB20a9dOCT1uvPFGlQEHggzw+PHHH1UWGAROQ5iQWLzwtnvJR99uA7uT52j1Eu9WmGT06/TyG8THd3BHqs6BAwdaLiFEXRARuBWgoUMrkY7XbDNuMulgfAhrhg4dqoRpyTcbIEsMbmodPXp0jv2G5wUpPa+66irdrS1OBwSzjhDo/9BDDwmCdDCWYSNsw1z/8pe/yPjx49WzkVh0927yLa5eMk8ljnvo0CElVEkW+TllhUn+PUVmLWRPgj1eCkQWd9xxR460qxCOQCToNnuSFxvM2uiKICH6gXANGat0y8GDB5WAzUrsg36M20Lsgr3ssiMZtjz88MMyceJER3GlbqpfrAdEQcjuZBT8NkDUCXv+/Oc/m2KAiKpjx47q98es4G8QDpqJ8ox/YyEuS8zUZeewwhhYG9zkXLNmTcelQcAXhJ0Q7tgVs1THCBTDf4c4NBXhqaORMavAA13MFozmhk2AAQRhE+d4JOAfAX7w948leyKBHARwScaf/vQn7Qs4Uj0XBxdflAkAACAASURBVLkE+AicePOj3Vi657Yg7c3kvuGjw1kz8UINZC/H+pgFk4BFVAU/OFvjFsvJkyebLlk6L0/J5D3EuZEACWQuAfqvMndtOTMS8ECA/joP0NiEBDKUAP1/GbqwnFY0CYwZM0b69+9vapzZt3ndWeRGwU+cWBrrmG7BT+JlQWZ7C5e+wh9n+BDt4lp092ZiPWOfIl4Tl2anUhADBvGSWcxLVAQ/Z8+eVRdQI44vlYI4VFyi7LdQMBWb2JYEcjMB+tdy8+pHb+4U/ERvTVxb5CT4QYepfFy3ynqCF9MBAwY4Zv0wm5Bd5oKgPt4iaBvB/m+++aZrxroNIBKaM2eO3HXXXbpNVD0nwY+bwO7kga2ELJUqVZIVK1YIMp64LU6ZN/zIKmVmE7KGgC0ELlbF6143C4ZIhRHsQ/A/hA9WaUWt5oCUvcWKFVN/RuDGsWPHTKt63W/obOvWrSpbyfHjx90uv3Z9NwKsZMEPBoHYDplRvKQwXr16tbopBYdTo+j8tpj9niK7EZ5r3GbhtuzevVvdTpsohMKL4HvvvSdt27Z1252v9XX3J/YZ0sIi85mdQAmHTXDH82+VQSdxAiNGjFA3XBuZrRD8ht+WRLGn028j+oOD7LnnnjMV/Rg2PfLII7Jnzx41PPYTMoVZBT4l3qKdmDLXKvuNMSeIgtDWrFgJZBPTD+O3bcaMGVnz0LnZ+IorrlA3hEMwaFZ++eUXefrpp+WVV15Rf8ZaIgjMKlNa5cqVlejIWAOIjiB6xNqYZT7ydUPGrDMe6GK2YDQ3bAIMIAibOMcjAf8I8IO/fyzZEwmYEsBlBG3atFHifZ3iNuOwTp+p1nEzB/izcJbA7YYs4RGA/ww+H1xWZFaiKviBrcjug4zP8Kckl1R80eHR50gkQAIkEB0C9F9FZy1oCQlEgAD9dRFYBJpAAhEhQP9fRBaCZuQOAnbxDvXq1ZPFixdLkSJFXMPIjYKfOLE0FjTdgh/YsWPHDkHMk1NsGM6P2I8tWrRwvR+tGhj71K8Lka1icnCJ+/Lly+Xiiy/Wst3pknOvGX6+//57FTPUu3dvLTusKtnFZCIrE+K3WEiABMIjQP9aeKw5kjMBCn6cGUW+ho7gB0G+48aNU4IXkx8hyzlafWT1KqrAQE4KctQZMmSIynbid9ERjKQyptcPzzpB7XhBRUaQyy+/XNtEq6w4qQiIdA4EOtk7tCeRVHH//v0qOAZZJ6wK9g+C3HEbgU754IMPlDAnMQjeKZBep1+drEQ6/VjV8brfjP50BR9ebHQrljIT/GBciGIg0jMEUDq2IPgI64nUsIlFh5fV7ymeP2S6cZNJySo7Wiq/nzrz163jdn/iVoxhw4ap5y8xixbEIAgiwm82RIQoELhAWJOc8SnZNtxYbWRiWrdunfq/sW5GBild5wMy8iCzGP43BC3IYoVMciNHjswS+mDsnj17KkESnBQ//fSTKSr8bkDMCjEkbt+GUEhnP0OsA5GaVUG2KGTxQcYn/Ju8c+dOlb0NzoL8+fMLxDVwtBhF599K1IW96Kdr166CDHMQuaFv3HCDm1IMwSF+0xAsiOfeSpiE/sAQ4i4If9566y1ljs6zo7vvMqUeD3SZspKcR0AEGEAQEFh2SwIhEOAH/xAgcwgSsLsEJ5lOrVq1lDjISybjoEjb3TCYPCYuAlm4cKGnizyCsj+39Gt3KUWUBT9YH2QOfuaZZ2Tq1KkqI/c111yjPmTDR+TGr51b1przJAESIAErAvRfcW+QAAkkEKC/jtuBBEjAIED/H/cCCYRIwC4WzOtFOYgjQFzCu+++azqT559/XgYOHOh6lna2eu3TMMIqHgh/183OEieWxryjIPhB/Ejnzp0FGdvtShB+aEPwYxYP43qDioiVXx2X62J+yIKuU4IU/CDeZsmSJVK8eHEdU0zrnDlzRl2GDgFWcvEjW5Jnw9iQBHIpAfrXcunCR3TaFPxEdGHcmKUj+DH6Q0YFvNjrCCG+/PJLuf322+Wbb77JZg6yHCBY2C7Tg539X3zxhUqzCEWyVUlVkGI3PkQ/SEOJAAU/SypB/DqCH9iK7Avz58+XKlWqOJqOD+L4GI4A/cQCthC4ILDeS7ESMST3lQoPJ7t0RD/ISoGsFiVLlrTsDkIF1OnXr1+2LDxIrwnRgQ5nJ1ut1sGpndPf3YqarPrDfsLzADv9Kl6eX7sDfoUKFeSNN96Qhg0bOgZ2WPHW3Y92v6cXXnihyjgEMZGRlcaKWWLmlsQMT26yHvm1Hnb9eN2fRhYqOAfALPk3BuIoiEumTZumPQ2s8+jRo9XB1eCL/vv06aO4p1IgQJo8ebLcfffdKnCodu3agts1dIruft67d68S7CAzj9sCwc7w4cNz7O9PPvlEGjVq5HjbitN4rVu3Vs4PZKnS/ffG6FP32XGyIdP+zgNdpq0o5+MzAQYQ+AyU3ZFAiAT4wT9E2Bwq9xLYtm2bQHCByyqcSlQyxBp2WmWRtprH/fffr0QbLOETsDv7RV3wEz4tjkgCJEACmUmA/qvMXFfOigQ8EqC/ziM4NiOBDCRA/18GLiqnFF0CThf/WMUJWM3o5MmT8sc//lFeffVVy0kjps+42DOx0q5du1SsIOIyzApiNXCxsllB7Bkyi3gtfgh+4sTS4BQFwQ9s2bRpk4rTPHv2rOUS+pGZJrnzxExUiD+dM2eO51hT9I1LfxH7klzcCtKCFPzANlwE3L17d6+Pi2pnlsULcU+4SLl69eop9c3GJEAC7gjQv+aOF2sHS4CCn2D5htK7XYA6fnCQsjAxkwHUxC+//LJAnW0WtI7MCBMnTlSZEZJFAP3795fnnntOSzCUPHmIK1atWiU4XOzbt8+RDV5U8MKOAG0dgZJjhwkVcAhCCsUpU6a4aWZZt1u3bjJ27FjPL6Z2L/kIrMdLt7EWRjYHZGsyU4Qb2TYee+wxQRBJYkk1aw32Bm7YxMupTsGLNvZauXLldKq7qoM9jUB0CFasCljhJfqRRx6RihUrqswf4INnBqInHFiTg/4TA+NdGWRT2UpY5KV/zAlMe/To4Sh+0e0fzyWeMzsRnm5fyGKCjCV16tTRbaLq2R3wjY6aNm2qsshY/XZBcIF9j/ETi5vnU0dAecMNNyhxBrLEmP02WT0nzZo1k5kzZ7rKVuQKosfKfu5P/MYggwz+nbFLI22Yikw3uH0GQlQI7Mxu6rXKNKc7XazX7Nmz5eqrr1ZN7G7DSO4TYh+Il5o0aeI4nK4YMrkj7CPcNmJ2Y7fbLEzJfYMv/s1+/PHHs/YqMglhL6Jvp4K1gdgK/w6xZCfAAx13BAnYEmAAATcICcSXAD/4x3ftaHmMCOBinbp166rLCHRK8+bNVcZnrxfv6IyhW0fn43BiXwgEQEAAS/gEKPgJnzlHJAESIIGoEaD/KmorQntIIK0E6K9LK34OTgKRIkD/X6SWg8ZkOgGnb/O6l4+C02effabieiDcsSv33HOPIAtI4nlg+/btgv+OeBUrsYBdfEeql/r4IfiJE0tjfewycKfK1M2z43SJU5kyZWT9+vW+x/Yl76lUhTBjxowRxK0mFi+Zsk6cOCEtW7aUDRs2mGJ0m0UnOc4McXNr1qyRa6+91s0yZdVFTOsdd9whH374Ybb2UfpO4GlibEQCMSVA/1pMFy5DzabgJwMW1i5AHaKZ5cuXqwBsCFISCwLVf//738t1112n/vM///lPWbt2rSC4Orkgs8WMGTPktttucyUyQJpCBCXg4PHXv/7VUxYRBCzjJQgB5MhKA8GQHwXBzlCPQwzyyy+/eOoSDF988UWB+MYp44fdAE6qfoiTkPUiWSh12WWXSb169bICxRE0AjW3WbYWZLxB4HaxYsW053r8+HGBEh5CCrzo/vDDD9ptEytCdFa/fn0pW7asCjy/6qqrPPWT3AhCBawhRD1e19Do0032Fq/G4/nC/t2zZ4+nLpDhCcIF45n11IlFIwQa9ezZUz2vXgtEPkgb7GV9Ew/4eOYTs+Ik25P4m4DnDlm7cFg6fPhwtqpYU2QGQkYeMyGJ2TwTf0+NNnbCCNx+gkCt888/3/I3FL8TCHCCGMlv8aLXtTJrl+r+TP6NsXMIXXLJJUqIguxSOmISq4xzTvN/4oknlDgrOTAOmb2QOciueBGvYS/itzr54G01Trt27dTtOmZiH6ON1yxM2Jtw2OHfzsRy6NAhdXuLkyPQjVDOaR0y8e880GXiqnJOPhJgAIGPMNkVCYRMgB/8QwbO4XInAZ2LJhLJ4AyMLNW4BCOdBWdjnKNwSZBucXu7om6/rOdMwOrGS7Rkhh9nfqxBAiRAAplAgP6rTFhFzoEEfCNAf51vKNkRCcSeAP1/sV9CTiBOBA4cOKDiSczi8Ix5OF3cjFgoZN5BjAMKfIW47PjUqVOmKBBXhPiZUqVKqb9DKINYDsRXQdRx/fXX52jndGmqmYjIzTog3qxhw4Zy7ty5HM2KFCliaVdi5biwNGyGLxUXrCKGyqw0btxYFi5cqBUv44a1Vd0VK1aoS43NYrEQ84gMP7pxVbr2JMcMublwN3kMxM0g9usvf/lLtj8hBg+xkHnz5tU1S10SXrt27RwXhBsduPVpm/V38803q3jGSy+9VNsuo+Lu3bvV78aPP/6Y1RZr895770nbtm1d98cGJEACqRGgfy01fmztLwEKfvzlmZbenAQ/EIBA2LN69WolbnEjNkBQNg4OXbt29fSSaSdk8QIrCIU7Dkfjx49X2V5Onz6tbdaDDz4oI0aMkMsvv1y7jVVFJ8HP1KlTlaAl8RCnOyhe2NH/7373O9cv504vubo2GPWCSi8JNniBh/gq8YVXxz4ExT/77LPqgBvGbbnYYwjwx97RtRXPIQR7OLwEKRjBgXPr1q1KmLJ582YdfKrOlVdeKS+88IISOngVvhmCn6eeekrwP+gHwgQc1jD3v//979r2wMGBAymylEH046YYex7OBtwugT0BEQeEk7gtwg0XjIt9hXZ+/E64mYfXutifcBQNGTJE+/cQGXTGjRsnOLAmvuSaCX7we4QsYVZZmuzsdiNKw3M9efJkFcRkVpyEOW3atFH/LnhZN2QfgwgRmYGsiluxqFuBKoLwIKiyElNBBIzfEzNnThjiR6/7M0rteKCL0mrQlggSYABBBBeFJpGAJgF+8NcExWokkAqBZF8LLmbBWczOJ4XLEqZPn+7qw2UqNpq13bFjhzr34XIYFLwT40Oq2aUzRnu3H0f9tjk390fBT25efc6dBEiABP5DgP4r7gQSIIEEAvTXcTuQAAkYBOj/414ggRAJ6F6gg/iBwYMHq9i80qVLK2HMzp07VawJso0Y3/UhDoKPEN/7IdCwKrgU9NFHH1XCH8QnoSBubMCAAaZxY05imhtvvFHFzOCyZy/F6UJWCF9at25t23VcWBqTOHbsmDRr1kyQXcms4MLsjRs3CrLrhFHge0YczLJly7INh3Pj4sWLlRjI72IWM4S4QVxc26pVK1cxjGaCpUqVKgn+O1i6KXYCNPSD2LdZs2Zp++KtYivx3CBuyM2l2djnuEgdMViJ5eGHH1YXcQUZM+iGIeuSQG4iQP9ablrt6M+Vgp/or5GjhTqCHyMlJxT7X331lToQfPDBB/L1118LUgEaBcHBFStWVJl8oApGILfXAH5HwyNWAQEKEB1AYb1q1aocbCC6QJYapEjFS7ldRga3U9MR/Bh9GuIDZHr56KOPlPI8seDwh0xId955p9x6661SvHhxt+bEtr6xv/HijUMKMh4limogBAEfvFSDDdJd4sXf71sKdADCVhzscJuDYasRJIMX9PLlyyv7cFMG7A37OYTYZtGiRYIAEYiAEvcZ7Ktatar6ncCNFFdffXXg9v3jH/9QYhscNM2eT2Pf4/lE6lWdrDE665RcBzebIGMZfj+xbvg9xUHdKPidQAamTp06qWcwrs8f9iJEotifyPzz/fffZzmRjH8nkEL2D3/4g+UzZBzeIZoaNGiQ9OjRI2UeONwi2w/EONibiVnHIPLBntR9ZvBvH4R3r7/+ugpYw77GbzsESTVr1kzpdwF2fv7550pIiucIYxmZqcAFh3G3YjTsMfSDLFxwiCVmzcOa4AYSN/sOziNkQDJEbPgtRJYviJW82ObleYpzGx7o4rx6tD0EAgwgCAEyhyCBgAjwg39AYNktCSQSSPbjQUQD/5vdR/r8+fOrD/TIrJuOgjMOLkvBxRpGgT8At5PiZlCrQsFPOlbrP2NS8JM+9hyZBEiABKJCgP6rqKwE7SCBSBCgvy4Sy0AjSCASBOj/i8Qy0IjcROCTTz6RRo0aZV2i43XuEMQgtgEZQ9xevu0kFkAMYefOnS1Nw9kCIg3E47gtR48eVfFZ27Zts2yKi3RnzJjhKGaIA0tjkvPnz5d27doJ/KpWBZcQIz4jrGJmEy7rReyTnzGQxnzMBD/G33r37i2jRo3Sik1BjNDtt9+uYgCNgmxBsBuxPW4KxHRgjguErQpESYhLAxudYhe36+bCXewVXAiPrEWJl/ciGxREfkGskc78WIcEcjsB+tdy+w6I1vwp+InWeniyxo3gx9MAbBQ4ATeCn8CN4QAkQAIkQAIkQAK2BHig4wYhAVsCDCDgBiGB+BLgB//4rh0tjxGBZD8eMpPisgBcYGBkzzGbDj70IbsxsuqEXfbu3auy++C2TxQIkN5//32VWRSXRFgVCn7CXqn/G4+Cn/Sx58gkQAIkEBUC9F9FZSVoBwlEggD9dZFYBhpBApEgQP9fJJaBRuQmAgjif+GFF2TgwIGepo2LReGDQ9YPI7vHypUr1WWmdmISYzBc2gOfotmluWiPzD3ILm7nl0RfEFjg8mWMq3up8uHDh9XFsBCaOBVkJIIAxO5y3yizTJwfxE3IErNv3z7baWNt33jjDXnwwQcDv2QZhuCCcVw8vWXLliy7cAkVxDdBFDvBD8aDGObpp59WAhezy5RxUTEuQ+/WrZucOnUqy8QSJUoo37Tby7FwMfdLL72k9Szikm5cxosLn52KXdyu0RYXfg0fPlxlUjLL0gNhHC4nhggsseB5g9iuWLFiTmbw7yRAAgERoH8tILDs1hMBCn48YYtWIwp+orUeXqyh4McLNbYhARIgARIggfQQ4IEuPdw5amwIMIAgNktFQ0kgBwF+8OemIIEQCJgJfvCBEplRJ06caGkBPqojm061atVCsDL7EMgy2qdPn6z/iCCAV199Vdq0aUPBT+iroTcgBT96nFiLBEiABDKZAP1Xmby6nBsJuCZAf51rZGxAAhlLgP6/jF1aTizKBCBcgJhl2LBhrsysUKGCCvavUaNGtnaHDh2SBg0ayK5du2z7g1Bi7NixUrBgwax6S5YsUUIGiD+QURyiHDcFghz4JyGEgAjhySefVGIgFKPvf/7zn7Jx40bZs2ePm64FAphrr71WzfeSSy7J1rfRUZRYGjb97W9/U75SsPzoo4/kxx9/dDVvCECqVq0q1atXt5y3qw4tKkMwBR+v4YMuU6aM8jeXK1fOj+5z9JEo+DnvvPMEghurcvHFF0v9+vWlZMmSqsqnn34q27dvz5bpBv8d/miwRqYrp3LmzBmBoGn37t3y2WefyV//+lfB/nFTsA9vuukmZVfPnj0Fwp3kkujvN87hdmI8PNd169aV888/X/Cs4EKt7777Llu32BP4zXjsscccM1+5mQ/rkgAJuCdA/5p7ZmwRHAEKfoJjG1rPFPyEhjqwgSj4CQwtOyYBEiABEiAB3wnwQOc7UnaYWQQYQJBZ68nZ5C4C/OCfu9abs00TATPBz6JFi+Tzzz9XH+rPnj1raRluusRHet1bNP2YYnIAAT68L126VN2gePvtt1Pw4wfkAPqg4CcAqOySBEiABGJGgP6rmC0YzSWBYAnQXxcsX/ZOAnEiQP9fnFaLtmYUAQgA5syZI4888oj88ssvjnODMAOZfawy3sybN086dOiQQxCBjpE5BVl98HcILRKLXXyao1FJFa688krZvHmzlC5dWv0lyL4Th44KS8MmOz9cqkzdtrern5zFvVevXkoQE5SvGYKfDRs2KF9ypUqVlNjm448/ltdff11mzJjhSnxTuXJlJVRq2LChtr3/+Mc/HP3Xbvji0q5WrVrlaGL4+2EbMvRAYAdBHbJnjRkzRj0jbkr79u1Vu8svv9xNM9YlARIIiAD9awGBZbeeCFDw4wlbtBpR8BOt9fBiDQU/XqixDQmQAAmQAAmkhwAPdOnhzlFjQ4ABBLFZKhpKAjkI8IM/NwUJhEDASvBToEAB6dy5s8yaNcvSiqBvXTQb+J133lF2GaV58+bqFlDcyEjBTwgbxuMQFPx4BMdmJEACJJBBBOi/yqDF5FRIIHUC9NelzpA9kECmEKD/L1NWkvOILYGTJ08q3xoyaidmHIGwp3bt2tKpUye58847pXjx4o5zRBadJ554IktQULZsWZWFpHv37kr0k+mFLN2tMIQ22Bso+fPnVxmecKlTOgp8y99++62sXLlSZYbaunWrwG9uFDwPFStWlNtuu00gHIJgKChhUtDzR6YhZBj64IMPZNmyZfLVV1/JsWPHsoZFFiFkzHLz7AdtM/snARL4PwL0r3E3RIkABT9RWg2PtlDw4xFchJpR8BOhxaApJEACJEACJOBAgAc6bhESsCXAAAJuEBKILwF+8I/v2tHyGBGwEvwULlxYVqxYIS1atDC9mdOY4pAhQ2To0KGhzBg3EULgs2XLFjUe3oPfe+89adu2rejckPj888/LwIEDQ7GVg2QnQMEPdwQJkAAJkAD9V9wDJEACCQTor+N2IAESMAjQ/8e9QAIkQAK5kMDp06elTZs2SnCCcssttwiyzsMnzUICJEACJGBNgP417o4oEaDgJ0qr4dEWCn48gotQMwp+IrQYNIUESIAESIAEHAjwQMctQgK2BBhAwA1CAvElwA/+8V07Wh4jAnaCn+QPr2bTqly5srp9sVSpUoHPeunSpdKyZUv597//8/NQq1Yt9VG4aNGiFPwETj+1ASj4SY0fW5MACZBAJhCg/yoTVpFzIAHfCNBf5xtKdkQCsSdA/1/sl5ATIAESIAH3BDZt2iQNGjSQs2fPqsYTJkyQ3r17u++ILUiABEgglxGgfy2XLXjEp0vBT8QXSMc8Cn50KEW7DgU/0V4fWkcCJEACJEACiQR4oON+IAFbAgwg4AYhgfgS4Af/+K4dLY8RATvBD6Yxf/58adeuXZbIxmxqYXyQNRMfTZ8+Xe677z5lUjoz/Pz666/y1VdfCUQty5cvl127dgm4/vbbb1m48uTJI6VLlxYIpJo1ayatWrWSq6++Ws4777xQdwuyJK1bt07mzZsn69evl3379sm//vWvLBsuvvhiZRcyKXXs2NE3G1MV/Jw8eVIWLFggU6ZMkc2bNwv+f5RChQpJvXr1pFevXiobVb58+QLjiTHnzp0rI0eOlD179vh28ygEbF9++aXAH/vOO+9IgQIF1BpVr17dci5os3v3bpk8ebJaS9hjlAoVKqi169atm1xxxRWB8Uju+MyZM0r8h3Vau3atfPPNN6Z7Cxm57rzzTqlUqZLK0sVCAiSQewjQf5V71pozJQENAvTXaUBiFRLIJQTo/8slC81pkgAJkIBBAH6tPn36yMSJE9V/KlOmjPJTlitXjpBIgARIgAQcCNC/xi0SJQJx+MLDA6fDjqHgJ0qPlDdbKPjxxo2tSIAESIAESCAdBHigSwd1jhkjAgwgiNFi0VQSSCJA/wu3BAmEQMBJ8AOBCMQfW7ZssbTm2muvlVWrVknJkiUDsxgffZs0aZJ162NyZqF0CH5++eUXmTRpkrz44ovy448/up77JZdcIk888YR0795dLrzwQtftdRvgI/rnn38uAwcOFGRJclNg4/PPPy+dOnWSggULummara5XwQ8YDx48WAUAJAqozAyB0OWNN96Qhg0b+iokgSjq5Zdfltdee00gPDPKLbfcIosWLZLChQt74pIsIDI6ueCCC2wFPzt37pQuXboo4ZNTad++vdqjxYoVc6rq+e9///vf5amnnlJCHzcF6zV69Gi56667Qhe+ubGTdUmABPwjQP+VfyzZEwlkAAH66zJgETkFEvCJAP1/PoFkNyRAAiQQFwJ79+6Vm2++WQ4cOKBMxkU+uFCKF8PEZQVpJwmQQDoJ0L+WTvocO5kABT8ZsCco+In/IlLwE/815AxIgARIgARyDwEe6HLPWnOmnggwgMATNjYigUgQ4Af/SCwDjch0Ak6CH8wfWUc6d+5si2LmzJkqq0gQ5dy5c2r8WbNmZXUPEQoELEYJU/ADAc0HH3wg9957r0CQklwggKpVq5YSMRw+fFiJN44dO2aJpkSJEjJ79mxp1KiR7/j2798vffv2NRVjIJuPIVY5ePBgtmwsyYZAnIE1rlGjhicbvQh+ICK7++675ciRI9pjIpPSuHHjVKBAKkECyHoEcdSIESNk27ZtpuN7FfxAQDR27Fh55ZVXTJlbCX4gEIKwBgEQbgr2I/Zr2bJl3TRzrIs907NnT9dCn+SOsafwG4PMUiwkQAKZTYD+q8xeX86OBFwSoL/OJTBWJ4EMJkD/XwYvLqdGAiRAAmYE4BNDhh+U/Pnzq4zRderUISwSIAESIAENAvSvaUBildAIUPATGurgBqLgJzi2YfVMwU9YpDkOCZAACZAACaROgAe61Bmyh4wmwACCjF5eTi7DCfCDf4YvMKcXDQI6gp9Dhw5JgwYNZNeuXZZGQ+CybNkyKVq0qO8T27Fjh7r18fjx46rvMmXKCDL+lCtXLmussAQ/EIKMGjVKhg0blmOePXr0UAKR4sWLZ/ubkWGna9euluIRCFXmzJmjsp34UTDm9OnTBWPCZqMgMxLsb9mypRQoUCDrv6P+l19+qQQl77//vqkJ+fLlkxkzZki7du1ci2ncCH5+/fVXJYbp16+fMlzCuAAAIABJREFUY1YfM0PBEtlmWrdu7RolngdkbErO5mPWkRvBj46AyBjDTPDz7bffCrL1bN++3fWc0KBx48Yyb948355PMzHWDTfcIIMGDVLCNTwD2FPIfLV48WIZMmSIfP/995a2Y87Y/7fddpun+bERCZBAPAjQfxWPdaKVJBASAfrrQgLNYUggBgTo/4vBItFEEiABEvCLQHI2eWSWhx8vlcziftnGfkiABEggDgToX4vDKuUeGyn4yYC1puAn/otIwU/815AzIAESIAESyD0EeKDLPWvNmXoiwAACT9jYiAQiQYAf/COxDDQi0wnoCH7AwM5XhL/jnRSB/S1atPAVGUQDuPFx4sSJWf0OHjxYhg8fnk10EobgB6INCGJeeumlHHMEnwEDBtgKYU6fPq3mMnnyZFNGpUuXVtmAKlasmBJDMzshgnnuuefk8ccfFwh3rArENn/605+UcMOseBUm6Qp+7ARVbqAgqw1EKSVLlnRshj22detWGTp0qMrqo1t0BD9uBETGuMmCn02bNinxkptMR2ZzgJCpf//+utMzrQdWU6dOlS5dumSJsWDvm2++qbIxIauVWcG+wjP8xBNPWGaSwr5EFq+2bdumZCMbkwAJRJcA/VfRXRtaRgJpIEB/XRqgc0gSiCgB+v8iujA0iwRIgASCIDB//nx1mRB8TChBZo0Pwn72SQIkQALpJkD/WrpXgOMnEqDgJwP2g53gJ2/evLJ69WqpV69eBsw0c6dgF8SBm0bx8RVryUICJEACJEACJJB+AjzQpX8NaEGkCTCAINLLQ+NIwJYAP/hzg5BACAR0BT979+5VWXYOHDhgaVUQNzJ+/fXXUr9+fYGdKBdddJHK7lOtWrVsdoQh+HnnnXekc+fOOebvZt5Hjx6VW2+91TLTT69evWTChAmuM+gYRkEw07dvX5k0aVKWnRDpvPvuu9KhQwetfp1sxBogm1PNmjW1d6iO4Of888/PIai65ppr5P7771eCF2SNwTqvWLFCxowZI3v27LEdHxx79+7taOO5c+fUusLfWahQISlWrJj89NNPcvLkSdu2OoIfiHWQHevs2bMCQReKsZetOk8U/Hz00Ucq642R3QptLrvsMiWsu+mmm1TGnsOHD6vsOGvXrrW11ywzliOchAoIxMA499xzT5bYp3z58rJo0SKpUqWKVlcrV65UmYoS55PY0Mve0hqYlUiABCJBgP6rSCwDjSCBqBCgvy4qK0E7SCD9BOj/S/8a0AISIAESCIVAss8RmcjXrFkjpUqVCmV8DkICJEACmUCA/rVMWMXMmQMFPxmwlh9//LH6EH/q1CnT2bz//vvSqlWrDJhp5k7hgQcekGnTpplOUOdjduaS4cxIgARIgARIIHoEeKCL3prQokgRYABBpJaDxpCAKwL84O8KFyuTgDcCuoIfBPs/++yzMnLkSMuBICxBhpSmTZt6M8akFbKuDBs2LOsvVoKYoAU/+/btk0aNGgkESMkFQqB7771Xe84zZsyQ++67z7R+KqIMrNELL7wgAwcOzNb36NGj5cknn9QS+xgNnTI6ufUPOgl+5s2bpzIQGdmTatSoIW+99Zb87ne/M7UbGWNeeeUV6devX5b4JBlorVq1lDAJohingucA+9cIMHDKdIT+dBhAgPXtt9/KVVddlZVZCXuoZcuWsnv3blOzDMEPbICYzBDHQPQERhDXmJwB5bPPPpM2bdrIN998YzldXRGUWQfw6aP/3377Tf3Zqzhn9uzZ0qlTp6ybXJPHgrAQ+0Vn3ZzWlX8nARKIFgH6r6K1HrSGBNJMgP66NC8AhyeBCBGg/y9Ci0FTSIAESCAoAvBbPv/889myiuP/T/ZjBjU++yUBEiCBTCFA/1qmrGRmzIOCnwxYR9zU16xZM8uPdqNGjcr2ApcBU86oKZw5c0aQxWfx4sWm80LgwebNm+Xyyy/PqHlzMiRAAiRAAiQQVwI80MV15Wh3SAQYQBASaA5DAgEQ4Af/AKCySxJIJqAr+EG7HTt2qCw/Vtk5UKdjx44yffp0XzJDHzp0SGVH2bVrlzI7f/786tbHOnXq5FjIoAU/EJf06dPHdAO5vdwIgoy6devKwYMHc/SHd/vly5dLkyZNXG9WiGaQxccQZKADCGeWLFmisuO4KU7+XbdZ3O0EP9hTuDwKPmOIbpC9B5l5zjvvPFuTnURobm1MHuzYsWPKx719+3ZTO3QEP1YTsNtPEPy89tprSuiGvXLFFVfIlClTpGHDho6irU8++UQJ06yeUa82f/fdd0rIlyhSwnNuJVyzW7jTp0+rfYrMQFaFAR9unlbWJYH4EKD/Kj5rRUtJIAQC9NeFAJlDkEBMCND/F5OFopkkQAIkkEgAfrmtW7fK2LFjBRmqkZEaF9fAN3z11Vdn8+uZXdxTsWJFWbVqlfJ7sZAACZAACegToH9NnxVrBk+Agp/gGQc6Am4txI2Wc+fOtRynUqVKsmLFCilbtmygtrBzbwTWr1+vggrOnj1r2QFu+RwwYIDjR2ZvFrAVCZAACZAACZCAGwI80Lmhxbq5kAADCHLhonPKGUOAH/wzZik5kSgTcCP4wYdciF4mTpxoOSU7UY5bDsmiCDsxUZCCn3PnzqmP1RDUmBW3gp8TJ06oDC8bNmww7c9txiB0gqwxEM1gPY2Cc8J7770nbdu2dYtenDK4o0M3ogw7wY9hHDLGwKfsRuxkl3kJ/SJjELIAeS1du3aVyZMnmzb3Kp5BZ9u2bVMZgiB+MStYOzxvjRs3FuyHSy+9VHsKyVmxEhuin40bN0r58uW1+8P+x3M/adKkrDapzB2dIBMYngHM0axUrlxZifuMjEvaxrIiCZBApAnQfxXp5aFxJBA2AfrrwibO8UggugTo/4vu2tAyEiABEjAlgNjQvn37ZvMVJVa85JJL5A9/+IN07txZcKHOiBEjVJxoYvF6kQyXhARIgARyOwH613L7DojW/Cn4idZ6uLIGH5SHDBkib775pmO7G264QWbMmCFVq1Z1rMsK4RCAoh43K+IDLj6W2xXctolbNx999FEpWLBgOAZyFBIgARIgARIgAVMCPNBxY5CALQEGEHCDkEB8CfCDf3zXjpbHiIAbwQ+mtWnTJpV1x+6imF69esmECRNSuijm6NGjcuuttyphBAreeZGNukWLFqZ0gxT8OPXtVvCDCTzwwAMybdo007m4EdKgAwgyunfvnkOYUqtWLVm2bJkULVrU9Y5EdqWbbrpJZZixKm7sdBL8QOzzwQcfqDHdFAhGHnroIZUBx6zcf//9MnXqVDddZquLS4+efPJJ0/apiF72798vtWvXlgMHDljahuw5ENkUKlTIlf12z6iXDFJm/c2cOVOJ4LwWnf2V6hhebWM7EiCB4AjQfxUcW/ZMAjEkQH9dDBeNJpNAQATo/wsILLslARIggaAIOF3k4jRu+/btVcxovnz5nKry7yRAAiRAAkkE6F/jlogSAQp+orQaNracOXNGfbjfvXu3/Pzzz+pGyh9++MG19RdffLH8/ve/V7cKIvMPxCYFChRw3Q8buCfwt7/9TV599VXV8LPPPpO//vWvAhW+mwLhD9YOH+PPP/986dmzp0DMxUICJEACJEACJBAeAR7owmPNkWJJgAEEsVw2Gk0CigA/+HMjkEAIBNwKfiAuwe2Ms2bNsrQO4g1kkK5WrZrnGaD/Tp06ZbVv3ry5LFiwwPLiGSdRDjpyI1BJNNypby+Cn6efflpGjx5tygeX7AwaNEibnVW2bvhue/furd1PYkWddXaTichO8IP9AmFSzZo1Pdn6+uuvK8GTWUGGnIULF7oWzRh9jRkzRvr372/adyqCn+TnLnkAr2If9HPkyBGVPWjnzp2mdiNTlW7WJ7N94CVLULIh+LZw1113KRGfVcHf8TuQN29eT/uCjUiABKJHgP6r6K0JLSKBNBKgvy6N8Dk0CUSMAP1/EVsQmkMCJEACTgSQ3Qd+Ry8FsaHI9lO2bFkvzdmGBEiABHI9AfrXcv0WiBQACn4itRzWxjh96PYyjVQ+knoZL7e3cbpZ0wsfLwEOXsZhGxIgARIgARIggf8jwAMddwMJ2BJgAAE3CAnElwA/+Md37Wh5jAi4Ffxgavgoi0w7v/32m+VMBw8eLMOHD/eU5ef06dPSpk0bJQIxilO2Dx1fpVfBD2yw+pCdP39+WbNmjdSpU8fVqttljnGTlcZKmHPBBRfIunXrpHr16q7sSqy8detWgdDq+PHjOfq49tprZdWqVVKyZEmt/u38kKn6hJcsWSItW7Y0tSPVvoOy207wk+raOYlp3DwHX375pdSrV09++umnLL5gDdFQqpd2de3aNUdWqsRFRODHxo0bpUyZMlp7jJVIgASiT4D+q+ivES0kgRAJ0F8XImwORQIRJ0D/X8QXiOaRAAmQQDIBJ5+OFbErrrhCEFfIi8S5p0iABEjAOwH617yzY0v/CVDw4z9T9kgCJEACJEACJEACJJDBBHigy+DF5dT8IMAAAj8osg8SSA8BfvBPD3eOmssIeBH8mAlykrEhSB+ZZ8qVK+ea6NKlS5WA49///s/PQK1atZT4p2jRopZ9BS34+eSTT6RRo0Y5xC/t27eXGTNmSL58+VzN0y/Bj5kgA4ZUrVpV1q5dKyVKlHBlV3Ll/fv3y7Bhw2Tq1KkqMzjm+cADD8iIESMEmV50S1DCGYz/8ccfS/369eXUqVM5zLnyyitl8+bNUrp0aV1Ts9ULyu4TJ06oPb5hw4YcdqUq+EGHWKNp06aZztmN4McsexKyTyELVarF7hlA3wULFlR7uEaNGqkOxfYkQAIRIUD/VUQWgmaQQDQI0F8XjXWgFSQQBQL0/0VhFWgDCZAACbggYJdt26qb8uXLy6JFi6RKlSouRmJVEiABEiCBZAL0r3FPRIkABT9RWg3aQgIkQAIkQAIkQAIkEHkCPNBFfoloYHoJMIAgvfw5OgmkQoAf/FOhx7YkoEnAi+AHXc+fP1/atWuXJcoxG27IkCEydOhQTUv+Uw2iknvvvVfmzp2b1e61116T7t272/YTtOAHg0P0061bN9m2bZsSvvTq1UtGjhwphQoVcjVHVPZL8GP1gf2uu+6SWbNmSd68eV3bFkSDoIQzsDWOgh+7/eqH4Mduf0GsA9GOU7HKFDRp0iT1HKRaxowZI/3797ftBpmE2rZtm+pQbE8CJBARAvRfRWQhaAYJRIMA/XXRWAdaQQJRIED/XxRWgTaQAAmQgAsChw8fVhcjffHFF1qtkMn91VdfdXV5kFbHrEQCJEACuZAA/Wu5cNEjPGUKfiK8ODSNBEiABEiABEiABEggegR4oIvemtCiSBFgAEGkloPGkIArAvzg7woXK5OANwJeBT8///yzNG/eXLZs2WI5cOXKlWXNmjVSqlQpbeM2bdokDRo0kLNnz6o2un2EIfjRnoRGRT8EP+fOnZOOHTsKRBHJpUuXLvLWW29pWBJOlSAFP1ZZjjCzqGb4Safg5/7771cZm5zKgQMHpG7duvLdd985VQ3s726yEQVmBDsmARLwjQD9V76hZEckkAkE6K/LhFXkHEjAHwL0//nDkb2QAAmQQKgE4I/DJS27du2yHBd+uRdeeEFwMdF5550Xqn0cjARIgAQylQD9a5m6svGcFwU/8Vw3Wk0CJEACJEACJEACJJAmAjzQpQk8h40LAQYQxGWlaCcJ5CTAD/7cFSQQAgGvgh+YhkwfPXr0sLVywoQJ0rt3b62Z/Pvf/5Y+ffrIxIkTs+rrBvzHQfCD+eFjOD50z5gxQ2UzMiu6gowjR47ILbfcIjt37szRjS43rYXxoVKQgp/kPZxoLgU/ORdPd39t2LBBGjZsKBCWpatEbR+niwPHJYFMIUD/VaasJOdBAr4QoL/OF4zshAQyggD9fxmxjJwECZBAbiRw8uRJdeHQ2LFjsy6MQSb0evXqqczoLVq0UFnSWUiABEiABPwjQP+afyzZU+oEKPhJnSF7IAESIAESIAESIAESyEUEeKDLRYvNqXohwAACL9TYhgSiQYAf/KOxDrQiwwmkIvg5dOiQysZjd5NjjRo1ZMmSJVK8eHFHkjt27JCbb75Zjh8/ruqWKVNG1q9fL+XKlXNsG2XBz9GjR2Xy5Mkybtw4+eGHHxznoivI+PTTTxWvEydO5OgzakKJdAl+ihQpovbQ9ddf78jdrEJQdschw8/8+fPVDazJpWnTpnLVVVd54um2UZs2beTWW29124z1SYAEIkqA/quILgzNIoH0EKC/Lj3cOSoJRJEA/X9RXBXaRAIkQAIkQAIkQAIkEEkC9K9FcllyrVEU/OTapefESYAESIAESIAESIAEvBDggc4LNbbJRQQYQJCLFptTzTgC/OCfcUvKCUWRQCqCH8znv//7v+XJJ5+0ndrMmTOlY8eOtnWQ/ebZZ5+VkSNHZtV79NFH1Q2RJu+7OfqKmuAH89m6dasMHTpUli5dms3ePHnySMmSJeXgwYOmTHQFPxBStWzZ0rQPCn7+g+WCCy6QdevWSfXq1T09frlZ8GP1bL///vvSqlUrTzzZiARIIHcToP8qd68/Z08CSQTor+OWIAESMAjQ/8e9QAIkQAIkQAIkQAIkQAKaBOhf0wTFaqEQoOAnFMwchARIgARIgARIgARIIFMI8ECXKSvJeQREgAEEAYFltyQQAgF+8A8BMocggVQFP3v37lVZZg4cOGAJ85ZbbpFFixZJ4cKFLesk93PRRRepzCzVqlXTWqSoCH5Onz4tc+fOleHDh8uePXuy2V6hQgUZPHiwtG/fXl555RVLoZSu4MdOjELBz3/QU/CT8/HR3V9du3ZVmamSy6RJk6Rbt25azyUrkQAJkEAiAfqvuB9IgAQSCNBfx+1AAiRgEKD/j3uBBEiABEiABEiABEiABDQJ0L+mCYrVQiFAwU8omDkICZAACZAACZAACZBAphDggS5TVpLzCIgAAwgCAstuSSAEAvzgHwJkDkECqQp+zDLzJFPF++rixYulRYsWlsAhgOnTp0/W37t06SIQFuTNm1drkdIt+Pnll19k/PjxMnr0aIHoJ7Fg3siW8rvf/S4rW5FdZiRdQYZdH6NGjZJBgwZpsQujUlCZcmB78h5OnA8FPzlXV3d/PfDAAzJt2rQcHURNTBbG/uUYJEAC/hCg/8ofjuyFBDKEAP11GbKQnAYJ+ECA/j8fILILEiABEiABEiABEiCB3EGA/rXcsc5xmSUFP3FZKdpJAiRAAiRAAiRAAiQQCQI80EViGWhEdAkwgCC6a0PLSMCJAD/4OxHi30nABwKpCn5gwo4dO1SWn+PHj1ta1Lx5c1mwYIEULFgwR51Dhw5JgwYNZNeuXepv+fPnlzVr1kidOnW0Z5guwc/Jkydl4sSJMnTo0GxCnzx58kj37t1VRp/SpUvnmEfQgh9dUYc24BQrUvCTHaDdfk1VpISR/NhfVoIfCPMgbmMhARIgAbcE6L9yS4z1SSCjCdBfl9HLy8mRgCsC9P+5wsXKJEACJEACJEACJEACuZkA/Wu5efWjN3cKfqK3JrSIBEiABEiABEiABEggwgR4oIvw4tC0KBBgAEEUVoE2kIA3Avzg740bW5GAKwJ+CH6Q5QciAAhfrApEPCtXrlTCoOTyzjvvSOfOnbP+c/v27WXGjBmSL18+7bmELfj59ddfZc6cOUrUg+w+iaVNmzZKEHH55Zdb2u+HIMOuj8aNG8vChQulUKFC2gyDrEjBT3a6cRb8tGzZUubNmycFChQIcsuwbxIggQwkQP9VBi4qp0QC3gnQX+edHVuSQKYRoP8v01aU8yEBEiABEiABEiABEgiMAP1rgaFlxx4IUPDjARqbkAAJkAAJkAAJkAAJ5F4CPNDl3rXnzLUIMIBACxMrkUAkCfCDfySXhUZlGgE/BD9gsmnTJpWl5+zZs5aIOnbsKNOnT5e8efNm1fn5558F2X+2bNmi/hvebRcvXiwtWrRwhTpMwc/BgwelZ8+eKmNRYilRooS8++670qRJEzUPuxK04Kd8+fLy0UcfSalSpVxxDKoyBT/ZycZZ8FO1alVZu3atYL+zkAAJkIAbAvRfuaHFuiSQ8QTor8v4JeYESUCbAP1/2qhYkQRIgARIgARIgARIILcToH8tt++AaM2fgp9orQetIQESIAESIAESIAESiDgBHugivkA0L90EGECQ7hXg+CTgnQA/+Htnx5YkoE3AL8HPuXPnVJaeWbNmWY59wQUXyLp166R69epZdZYuXSrIGIIsQSgQ/0BIU7BgQe05oGJYgp9t27bJXXfdJfv27ctm34033qjstsvqk9jAD8HP/PnzlS1mBaKq1atXS7169VxxDKoyBT/ZycZZ8INnE4KfGjVqBLVd2C8JkECGEqD/KkMXltMiAW8E6K/zxo2tSCATCdD/l4mryjmRAAmQAAmQAAmQAAkEQoD+tUCwslOPBCj48QiOzUiABEiABEiABEiABHInAR7ocue6c9baBBhAoI2KFUkgcgT4wT9yS0KDMpGAX4IfsFmxYoXKzPPbb79ZourVq5dMmDBBZcA5ffq0tGnTRpYtW5ZVf+bMmYJMQG5LGIKflStXSvv27eX48ePZzLv55ptlzpw5cumll2qb7Yfgx05EA0Oef/55GThwoLZNQVak4Cc73TgIfvr27aueVbMSpb0V5L5l3yRAAv4SoP/KX57sjQRiToD+upgvIM0nAR8J0P/nI0x2RQIkQAIkQAIkQAIkkNkE6F/L7PWN2+wo+InbitFeEiABEiABEiABEiCBtBLggS6t+Dl49AkwgCD6a0QLScCKAD/4c2+QQAgE/BT8mAl4kqdw0UUXyfr166VatWrqfzdp0kTOnj2rqtWqVUuJf4r+P/buBEyK6mz7+H0hoCwKKIpE3HBDxTf4ooAgEI2yBTSCCwqKiVExuLxJFAwQF1RU3BIVRf00QRRRAySCCO4gIms0cQFBUQyKLLJvsvnxVKYnPT29VHdXd9fyr+uaq3Hm1DnP+Z0aZGrq7lOnTtYzL3TgZ/bs2c7uQ4lhH5uP1dyiRYusavYi8DNv3jy1a9dOmzdvTjp2+/btNXHiRNWuXTur2tw0trW+7LLLHJM+ffpkPIXAT0WiIAR+0l2j+XyvZrxYJC1fvlz9+/fXoEGDdPTRR7s5hTYIIBAAAe5fBWCRKBGB4glwv6541oyEgN8FuP/n9xWiPgQQQAABBBBAAAHfCHB/zTdLQSGSCPxwGSCAAAIIIIAAAgggkIUAP9BlgUXTKArwAEEUV505h0WAX/iHZSWZh68FvAz82ETHjRunc889Vz/8kPi/4P8yDB48WDfddJMuueQSjRkzpvwLtpvI1VdfnZNXIQM/3333nTp37qw5c+ZUqu26667TAw884OxYlM3hReBn6dKlatWqlb7++uukQ1evXl1vv/22TjnllGxKc9U2FtYaMmSIq12ECPxUZA1C4Cfdmtn1PmnSJGdHr0IcL730ks4++2zdd999+u1vf1uIIegTAQRKIMD9qxKgMyQC/hXgfp1/14bKECi2APf/ii3OeAgggAACCCCAAAKBFeD+WmCXLpSFZ/eb0dIQ8ANnadwZFQEEEEAAAQQQQCCJAD/QcVkgkFaABwi4QBAIrgD3X4K7dlQeIAGvAz/r1q1zdn2ZNWtWSoWDDjpIjzzyiLMzTGzHnCZNmjjhlAYNGuSkV8jAz4gRI3TVVVdVqqtq1ap66623dOqpp2ZdsxeBn02bNjmhiDfeeCPl+LYLj9VvtXp1bN++Xb169dL48eNdz5/AT0X9IAR+/vnPf6pt27basGFD0kuna9eueuGFF1SjRg2vLi2nn9hOYa+++qrsw3YB40AAgXAIcP8qHOvILBDwSID7dR5B0g0CIRDYFf/G0Lt27cr6DTVCYMAUEEAAAQQQQAABBBDIKGBvtFelSpX4dvazdYVPZOyEBgh4KEDgx0NMukIAAQQQQAABBBAIvwAPTIR/jZlhXgI8QJAXHycjUFIBAj8l5WfwqAh4Hfgxt1QBmXjTWrVqyQIrsePmm2/WLbfckjN7oQI/6QJMjRs31owZM3IKKXkR+DGsa6+9VrYzUqqjZs2amjZtmpo3b56zbeKJr732mrOzi4W0pk6dqvr162fsm8BPRaIgBH7WrFmjDh06aO7cuSnXd9SoUerdu3fG9c+mQez6Ovjgg/Xuu+/KAoIcCCAQDgHuX4VjHZkFAh4JcL/OI0i6QSAEAt9Lqh6bx/fffy/brZYDAQQQQAABBBBAAAEEKgps27ZNe+65Z/wnt0mq8AnMECimAIGfYmozFgIIIIAAAggggEDgBXhgIvBLyAQKK8ADBIX1pXcECilA4KeQuvSNQJlAIQI/y5cv109+8hMtWLDAlbM90P/OO+/o8MMPd9U+WaNCBX7mz5/v7OCzevXqSsO2b99eEydOVO3atbOu26vAz+TJk9WlSxfZO7ulOrzcicUCUN26dXPWq1+/fk7YKMnPI5VKIfBTkSQIgR+rOFOgrG7dupoyZYpatGiR9fdApu/jnj17ygJFXu5O5UmRdIIAAjkLcP8qZzpORCCMAtyvC+OqMicEchNYI6lu7FT72btevXq59cRZCCCAAAIIIIAAAgiEWMDepGvfffeNn+FaSfzjOcRr7vepEfjx+wpRHwIIIIAAAggggICvBHhgwlfLQTH+E+ABAv+tCRUh4FaAwI9bKdohkIdAIQI/Vk66QEtiudddd50eeOABV8GRVFMtVODnlVdecQI1yQ4LAk2aNEl777131ivgVeDHbbjq0UcfVd++fbOuM/4ECxXdc889GjBggLNWNnfb6cfNQeCnolJQAj9uAmVHHXWUbFeeQw891M2lkLJN/PVljf7+97/rrLPOyqtPTkYAAX8JcP/KX+tBNQiUWID7dSVeAIZHwEcCX0g6LFbP559/LttNlwMBBBBAAAEEEEAAAQQqCixevFihlpw5AAAgAElEQVRHHHFE/Ce/lJT7O+kBjECeAgR+8gTkdAQQQAABBBBAAIFoCfDARLTWm9lmLcADBFmTcQICvhEg8OObpaCQMAsUKvDzxRdfqG3btvr666/T8tkOIbZbTNOmTfNiLlTgJ11QxXYmmjlzpho1apR17V4FfmzgW265RbfeemtG53x3Yhk7dqzOP/987dq1Sy1btnR2dqlTp46ruRP4qcgUlMCP7ejUsWNHzZo1K+06H3/88frb3/6mI4880tX1kKxR/PV18skny8J2++23X879cSICCPhPgPtX/lsTKkKghALcryshPkMj4DOBOZJOitU0Y8YMnXLKKT4rkXIQQAABBBBAAAEEECi9wHvvvafWrVvHFzJX0smlr4wKoipA4CeqK8+8EUAAAQQQQAABBHIS4IGJnNg4KToCPEAQnbVmpuETIPATvjVlRj4UKFTgx3bruOmmm3T77bennfVll12mESNGqGrVqnnplCLwk+0uN/ETHDp0qAYNGpR0zpdccolGjhzp2uOzzz5Tu3btZGuZ7rBw1csvv5z4C6GM4+zcuVMPP/ywfvvb3zphHzuee+459ezZM+O5sQYEfipSBSXwY1U/88wzuvjiizOudf369TV69GidccYZWe3WZX9X2PVx4YUXavPmzc44o0aNUu/evTOOSQMEEAiWAPevgrVeVItAgQW4X1dgYLpHIEACf5dUvrXniy++qHPPPTdA5VMqAggggAACCCCAAALFEfjrX/+q8847L36wlySdXZzRGQWBygIEfrgqEEAAAQQQQAABBBDIQoAHJrLAomkUBXiAIIqrzpzDIkDgJywryTx8LZAY+DnppJP06quvql69ennX/dFHHzm7/KxduzZpX9WrV9fbb7/tybv3ugn8DBw4UHfccUdW83r99dfVoUMHWSgh2WG/XHn22WdVrVo1V/1u375dDzzwgH7/+9+Xh2cST/zpT3+qv//976pVq1aFLy1ZskTr16/XCSecUOHzbsNVdpLVaSGsa665RjVq1MhY89KlS3Xttddq/Pjx5W3bt2+viRMnqnbt2hnPjzUg8FORasOGDerSpYumT59eydDWZerUqbJdbnI9vNxBynb56datm7MTl5vj0ksv1W233eZq5yu7ni34ZoGy2GF/Z9j14nb3KDc10QYBBPwhwP0rf6wDVSDgEwHu1/lkISgDAR8IPCTp6lgd9rNM//79fVAWJSCAAAIIIIAAAggg4C+BYcOGacCAAfFF2Y31a/xVJdVESYDAT5RWm7kigAACCCCAAAII5C3AAxN5E9JBuAV4gCDc68vswi1A4Cfc68vsfCLwz3/+0wnlWADBjkMOOUQzZ85Uw4YN867QgigWLBk+fHjSvrp27aoXXnjBVfAkUzGrVq2SBVE++eSTlE2z3TnHOpo/f75OPfVUrV69Omm/VapUcebQo0ePTCXKwjMWhnjjjTfStrXxJk2apL333ru8nYV9fvazn+nOO+90wheJx3fffafOnTtrzpw5GeuIrfOtt97q9LXffvtVOMdCSeZ4//33O7u7xHb1sUY1a9bUm2++qZYtW7oaJ9Zo3LhxKY1yCRDFD54YWov/mtU7bdo0NW/ePKt63dSdTzguXc029ksvvZR0nd1OwsvAj41pYR/buWfbtm1uS3Da9+nTx9l9yv4+iYXiLAA4d+5cZxefxOvLQoAWsrO/kzgQQCB8Aty/Ct+aMiME8hDgfl0eeJyKQMgErpP0x9icfvnLX+rJJ58M2RSZDgIIIIAAAggggAAC+Qtcdtlleuqpp+I7+j9Jf8q/Z3pAIDcBAj+5uXEWAggggAACCCCAQEQFeGAiogvPtN0K8ACBWynaIeA/AQI//lsTKgqhQOIONvkGJBKJ3nvvPf3kJz+pFBSwf8NaqKVTp06eqGYK5tggyYI0mQZ3s3OQmVnoxwI5yY4tW7booYce0uDBg2VhGjtsB6U1a9YkbV+3bl0nYNG0aVPn6zY3C0ctXrzYMbNgT7Jj9uzZ6tixY8odlVLN1YIYBx54oPPlrVu3auXKlSlZLEhyww03KMnPIGkp0wVQGjdurBkzZqhBgwaZliPp1xNDa4mN0pllGjBd3fmE4zJdr2PHjlX37t0zlZfy67ZrztChQ5N+PdUOUukGs/DePffck/jugTnXl+rEXK8vzwuhQwQQKIgA968KwkqnCARVgPt1QV056kbAe4EOkqbEum3RooVmzZrl/Sj0iAACCCCAAAIIIIBAwAXsjdjs90BxR0dJrwZ8WpQfYAECPwFePEpHAAEEEEAAAQQQKL4AD0wU35wRAyXAAwSBWi6KRaCCAIEfLggEiiCQLBhgu2706tXLk9F37Nihiy++WGPGjKnQX767uiQWZ/1feOGFaWtODNK4neDDDz/s7FSU6ejbt6+uv/56HXbYYU7TL7/8Uo888ogeffRRWejHDgsH2bsV2y4nV111VcoujzjiCPXv31+2s48FLSwodPnllzu7JcV2Skl2sgVFzj///Aq78mSq2+3X3YyfrC8Li/Tu3VujR49OOtS+++6r6dOn69hjj3VbSoV2kydPVpcuXWTjJDvuuuuunIIqdu327NlTZprsqFq1qt566y0nSJbtYTv4nH322SlPGzhwoO64445su3Xa27V2zjnnaMqU8mfmKvRz6KGH6t1339VBBx2UVf92Dfbr109PPPFEVue5bZzr9eW2f9ohgEDpBbh/Vfo1oAIEfCTA/TofLQalIFBiAdte+JtYDfbz7vfff5/1m0yUeA4MjwACCCCAAAIIIIBAQQXs9x977rln+ZvKlQ32I0nLCjownSOQRoDAD5cHAggggAACCCCAAAJZCPDARBZYNI2iAA8QRHHVmXNYBAj8hGUlmYdvBVLtCHPSSSc5O8nsv//+ntT+2muvOTv57Nq1q7y/5557zglTeHFYKObMM8/UokWLMnaXS6hg6dKlTv8LFizI2H+6Bs2aNdPzzz+vo48+WhMmTNBZZ53luj/blcWCJ3Xq1El7jv3SZ+TIkbrssss8Df1YYGfEiBGqVauW65pjDT/++GNnl6dVq1alPNd2o7nxxhuzfqjLQigWTnvxxRdT9n3yySfrlVde0X777ZdV7fPmzVO7du20efPmlOddeumlevzxx9OGsBJPdlOz7Xr0xhtvlIfHsincdoc644wzKu2qFd/HqFGjnBBWtofVfu211zrXgpeH2+vbyzHpCwEEii/A/avimzMiAj4W4H6djxeH0hAogcAXkv7zzhmSswPsKaecUoIyGBIBBBBAAAEEEEAAAX8KvPfee2rdunV8cV9KOtyf1VJVVAQI/ERlpZknAggggAACCCCAgCcCPDDhCSOdhFeABwjCu7bMLPwCBH7Cv8bMsEQC9tD+Cy+8oF//+tdav3590iqaNGni7ERjD9kk+fdmVpUn7jiSawAjcVALt9gOK1dccYU+//xz1zXZ7if33XefDj/c/e9C8t05x6yHDRtWHpiZP3++szPM6tWrM9bdtm1bZ70OPPDAjG2tgblYoMh2PEoXVnHVmeTsNHT77bdnFWqJ1WG/hLLwkZuw1C233OLskOQ2VGTXle1Q9cADD2ScykUXXeTstLTPPvtkbGsNPvvsM/385z+XhZUyHTfddJMTVqpRo0amps7uO7bj0JAhQzK2tXW3XZEaNWqUsW3Me9asWc4OT//+97/TnmM7TdlOXhY622OPPVz1H2tkf3/cfffd+sMf/pDVeakad+jQQRYAtJ2eOBBAINwC3L8K9/oyOwSyFOB+XZZgNEcg5ALPSSp/RxD7ecN+DuVAAAEEEEAAAQQQQACB/wjY75cGDBgQzzFG0oX4IFBKAQI/pdRnbAQQQAABBBBAAIHACfDAROCWjIKLK8ADBMX1ZjQEvBQg8OOlJn1FVuDLL790AhEWNLDjX//6l/7xj3/IHtp3c1j4olWrVrIdR+ywUMNvfvObrHceGTNmjBNAseOhhx7S1Vdf7Wb48jZr1651ghKxgMzixYs1c+ZMbdq0Kat+4hv/6Ec/ckI3sV1zWrZs6YRTkh257pxjAZNnn31WP/vZzyoEpxJDUKkmkU8YYuHChc4uLnPmzMnJqH79+k7gxHaLcRv6+uCDD/TII48419lHH32U0/occcQRatOmjerWrVvhWov1vXPnTmdOFsaJ3zUq0ySrVKniXMf2LngNGzZ0Qjo2hh2xvtetW6fp06frm2++ydRdha9Xq1ZNxx13nJo3by4Ly11zzTXaa6+9tHXrVud6t92n7JqdNm2a6++92AC205bVfMABByj+Go3ve8WKFU7fa9asyaru+O/vdNd/sk6nTp3qfL9kE7ZL7McCXhZ+chOWympiNEYAAV8KcP/Kl8tCUQiUSoD7daWSZ1wE/Cnwa0nDY6V17NhRkydP9melVIUAAggggAACCCCAQAkEOnXqpClTpsSP3E/SIyUohSERKBcg8MPFgAACCCCAAAIIIIBAFgI8MJEFFk2jKMADBFFcdeYcFgECP2FZSeZRUoF58+apXbt2nuz0YhOxnUEsWGDBhmwOC1LYQzv2+vbbb6tBgwbZnK5ly5Y5waOvvvoqq/OyaXzJJZdo5MiRaU/JJuRgOwlZ+CXVzjyzZ892TCzMlHhYgMR21bHgSD5hCAvH2O5EAwcOdB3MsPFst51+/fq53m0nVr/tLGS7xnhxJF5rXvZ9yCGHOIExC/7Y4WXf7du318SJE1W7dm1t3LhRXbt2lV03Xhzx12gh+3ZbqwXXbHceC0+tXLnS7Wk688wz9cc//tEJSXEggEB0BLh/FZ21ZqYIuBDgfp0LJJogECGBJpLmx893w4YNzs9UHAgggAACCCCAAAIIRF3Afhew9957JzIcu3uXzAVRt2H+pRUg8FNaf0ZHAAEEEEAAAQQQCJgAD0wEbMEot9gCPEBQbHHGQ8A7AQI/3lnSEwIIeChguyPZuw0PHz7c2Q0mtsuQhXT+93//V+edd57OP/98HXzwwRlHtV14bMck6892q7FdXGxXHtv5JBZGydiJiwa2Q5HtMmOBppdfflmfffZZed22840FYCyoctFFF+m0006TzYUDAbcCFiyza9l28rJ3GbQ/x+82VK9ePed7w3b5sgBUtoE/t3XQDgEE/C3A/St/rw/VIVBkAe7XFRmc4RAIgMDHksrfEcB2yrWfTzkQQAABBBBAAAEEEIi6wOjRo9WrV694hk8kHR91F+ZfegECP6VfAypAAAEEEEAAAQQQCJAAD0wEaLEotRQCPEBQCnXGRMAbAQI/3jjSCwIIIIAAAggggAACJRfg/lXJl4ACEPCTAPfr/LQa1IKAPwTukjQgVkr37t2d3Wo5EEAAAQQQQAABBBCIukCPHj00bty4eIa7Jd0YdRfmX3oBAj+lXwMqQAABBBBAAAEEEAiQAA9MBGixKLUUAjxAUAp1xkTAGwECP9440gsCCCCAAAIIIIAAAiUX4P5VyZeAAhDwkwD36/y0GtSCgD8EWkqaGV/Kt99+y+6g/lgbqkAAAQQQQAABBBAokcDy5ct14IEHJo7eStKsEpXEsAiUCxD44WJAAAEEEEAAAQQQQCALAR6YyAKLplEU4AGCKK46cw6LAIGfsKwk80AAAQQQQAABBBCIvAD3ryJ/CQCAQLwA9+u4HhBAIJnAB5J+HPvC3Xffrf79+yOFAAIIIIAAAggggEBkBYYNG6YBA8o3wjSHf0pqFlkQJu4rAQI/vloOikEAAQQQQAABBBDwuwAPTPh9haivxAI8QFDiBWB4BPIQIPCTBx6nIoAAAggggAACCCDgJwHuX/lpNagFgZILcL+u5EtAAQj4UuB6SffEKjv66KP16aef+rJQikIAAQQQQAABBBBAoBgCxxxzjBYuXBg/1A2S7i3G2IyBQCYBAj+ZhPg6AggggAACCCCAAAJxAjwwweWAQFoBHiDgAkEguAIEfoK7dlSOAAIIIIAAAggggEAFAe5fcUEggECcAPfruBwQQCCZQH1JKySVPzf27LPP6qKLLkILAQQQQAABBBBAAIHICYwePVq9evWKn7f9LH2ApFWRw2DCvhQg8OPLZaEoBBBAAAEEEEAAAb8K8MCEX1eGunwiwAMEPlkIykAgBwECPzmgcQoCCCCAAAIIIIAAAn4U4P6VH1eFmhAomQD360pGz8AI+F5ghKQrY1W2aNFCs2bN8n3RFIgAAggggAACCCCAgNcCLVu21OzZs+O7fUxSX6/HoT8EchUg8JOrHOchgAACCCCAAAIIRFKAByYiuexM2r0ADxC4t6IlAn4TIPDjtxWhHgQQQAABBBBAAAEEchTg/lWOcJyGQDgFuF8XznVlVgh4IXCCpH/Fd8QuP16w0gcCCCCAAAIIIIBAkASS7O5j5f+PpA+DNA9qDbcAgZ9wry+zQwABBBBAAAEEEPBYgAcmPAalu7AJ8ABB2FaU+URJgMBPlFabuSKAAAIIIIAAAgiEWoD7V6FeXiaHQLYC3K/LVoz2CERL4GlJF8emfPzxx+ujjz6KlgCzRQABBBBAAAEEEIi0QNOmTfXxxx/HG4ySdEmkUZi87wQI/PhuSSgIAQQQQAABBBBAwM8CPDDh59WhNh8I8ACBDxaBEhDIUYDAT45wnIYAAggggAACCCCAgN8EuH/ltxWhHgRKKsD9upLyMzgCvheotMvP3Xffrf79+/u+cApEAAEEEEAAAQQQQCBfgWHDhmnAgAGJ3bC7T76wnO+5AIEfz0npEAEEEEAAAQQQQCDMAjwwEebVZW4eCPAAgQeIdIFAiQQI/JQInmERQAABBBBAAAEEEPBagPtXXovSHwKBFuB+XaCXj+IRKIrAQ5Kujo1UrVo1LViwQI0bNy7K4AyCAAIIIIAAAggggEApBBYvXqwmTZpo+/bt8cM/LOmaUtTDmAikEyDww/WBAAIIIIAAAggggEAWAjwwkQUWTaMowAMEUVx15hwWAQI/YVlJ5oEAAggggAACCCAQeQHuX0X+EgAAgXgB7tdxPSCAQCaB+pIWSaoba9i9e3eNHTs203l8HQEEEEAAAQQQQACBwAr06NFD48aNi69/raSjdofhVwV2UhQeWgECP6FdWiaGAAIIIIAAAgggUAgBHpgohCp9hkiABwhCtJhMJXICBH4it+RMGAEEEEAAAQQQQCCsAty/CuvKMi8EchLgfl1ObJyEQOQEfi1pePysH374YfXr1y9yEEwYAQQQQAABBBBAIPwCw4cP19VXl29yGZuw/eP3kfDPnhkGUYDATxBXjZoRQAABBBBAAAEESibAAxMlo2fgYAjwAEEw1okqEUgmQOCH6wIBBBBAAAEEEEAAgZAIcP8qJAvJNBDwRoD7dd440gsCURCYJKlz/ETnzp2r5s2bR2HuzBEBBBBAAAEEEEAgIgLz5s3TSSedlDjbVyR1iQgB0wygQBACP+sk7ROz/eabb9SwYcMAUlMyAggggAACCCCAQNAFli1bph/96Efx01gvqU7Q50X9CHgowAMEHmLSFQJFFiDwU2RwhkMAAQQQQAABBBBAoFACBH4KJUu/CARSgPt1gVw2ikagJAJNJP1TUvXY6CeeeKJmzpyp6tXLP1WSwhgUAQQQQAABBBBAAAEvBLZt26ZWrVrp/fffj+9um6QfS1rgxRj0gUAhBIIQ+Jkn6X9jk582bZratm1bCAv6RAABBBBAAAEEEEAgrcA777yjdu3axbexf6tWetsHGBGIsAAPEER48Zl64AUI/AR+CZkAAggggAACCCCAAAL/ESDww5WAAAJxAtyv43JAAIFsBC6X9Hj8CRdccIHGjBmTTR+0RQABBBBAAAEEEEDAlwI9e/bU888/n1jbFZKe8GXBFIVAmUAQAj/2nXV+bMWeeuop/eIXv2ABEUAAAQQQQAABBBAousCf//xn/fKXv4wf1/6t2rPohTAgAv4V4AEC/65NFCursnsXtgckjZI0N4oAWc6ZwE+WYDRHAAEEEEAAAQQQQMCvAgR+/Loy1IVASQS4X1cSdgZFINACIyRdGT+D3/3ud7r33nsDPSmKRwABBBBAAAEEEIi2wPXXX6/77rsvEeExSX2jLcPsgyAQhMDPrZJuimG2bt1a7777bhBsqREBBBBAAAEEEEAgZAJt2rTRjBkz4mc1RNLNIZsm00EgHwEeIMhHj3MLIWChzOckvS7pdklTCzFISPok8BOShWQaCCCAAAIIIIAAAggQ+OEaQACBOAHu13E5IIBALgJ2H7Vd/Im33367Bg0alEtfnIMAAggggAACCCCAQEkF7rjjDg0ePDixhmmS2pe0MAZHwKVAEAI/x+x+1/QF8fN58803ddppp7mcIs0QQAABBBBAAAEEEMhf4K233tLpp5+e2FETSZ/m3zs9IBAaAR4gCM1Shmoi8yXZ39d2vFMW/Hk1VDP0ZjIEfrxxpBcEEEAAAQQQQAABBEouQOCn5EtAAQj4SYD7dX5aDWpBIDgCh5S9edJh8SXffffd6t+/f3BmQaUIIIAAAggggAACkRcYNmyYBgwYkOjwZVnY56vIAwEQCIEgBH4Mcqyk7jHRzp07a9KkSYEApkgEEEAAAQQQQACBcAh06dJFr7zySvxkxknqEY7ZMQsEPBPgAQLPKOnIQwG7n2D3FeKPD8qCP4mf93DYwHVF4CdwS0bBCCCAAAIIIIAAAggkFyDww5WBAAJxAtyv43JAAIFcBVpKekNSrfgO2OknV07OQwABBBBAAAEEECi2QIqdfTbtfqPQn0qaVex6GA+BXAWCEvjpJKnC05VDhgzRH/7wh1znzXkIIIAAAggggAACCLgWsF9eJPm3Z2dJk113QkMEoiHAAwTRWOcgzvJ9Sc2SFP4vSXdLGh3ESXlcM4Efj0HpDgEEEEAAAQQQQACBUgkQ+CmVPOMi4EsB7tf5clkoCoHACHQo+11YhefLfve73+nee+8NzCQoFAEEEEAAAQQQQCB6Atdff73uu+++xInbz8iWSXg1eiLMOMgCQQn8mLG9g/o58divv/66fvpTC9lxIIAAAggggAACCCBQGIE33nhDZ5xxRmLn4+N3oCzMyPSKQCAFeIAgkMsWiaK7SXopzUwXSBpaFvzZGQmRypMk8BPRhWfaCCCAAAIIIIAAAuETIPATvjVlRgjkIcD9ujzwOBUBBByBn0maIKnCM2YXXHCBnn76aVWvXh0mBBBAAAEEEEAAAQR8I7Bt2zZdcsklev755xNrsp+P7bmBl31TLIUg4FIgSIGfhpLsHXkbxOZWt25dTZgwQaeeeqrL6dIMAQQQQAABBBBAAAH3AtOnT1e3bt20du3a+JOWSzpR0jL3PdESgcgI8ABBZJY6kBP9QNKPM1S+WNKdkv4iaUcgZ5l70QR+crfjTAQQQAABBBBAAAEEfCVA4MdXy0ExCJRagPt1pV4BxkcgHAK204+9UXOt+OmceOKJeuKJJ9S8efNwzJJZIIAAAggggAACCARaYN68ebr88sv1/vsWN6hwbCp7Y2d29gn0Cke3+CAFfmyVekj6a/xy7bPPPk7op127dtFdRWaOAAIIIIAAAggg4LnAtGnTnLDP+vXrE/u2f5PaLzU4EECgsgAPEHBV+Fmgo6TJLgv8t6Rhkp6Q9L3Lc4LejMBP0FeQ+hFAAAEEEEAAAQQQKBMg8MOlgAACcQLcr+NyQAABrwRaShqz+82SDkvs8OGHH1a/fv28God+EEAAAQQQQAABBBDIWmD48OG6+uqrk533paSekmZl3SknIOATgaAFfozN3mn3xni/2rVra+zYserQwd5QggMBBBBAAAEEEEAAgfwEXn31VfXo0UMbN25M7Oiu3Q9+/z6/3jkbgVAL8ABBqJc3FJN7R1I22wTbrm4W/HlU0pZQCKSeBIGfkC8w00MAAQQQQAABBBCIjgCBn+isNTNFwIUA9+tcINEEAQRcCxwiaZSkSu/K3L17d91zzz1q3Lix685oiAACCCCAAAIIIIBAvgKLFy/WDTfcoHHjkr538zRJF0v6Kt9xOB+BUgoEMfBjXndIGpgIN2zYMOeblgMBBBBAAAEEEEAAgVwF7JcR/fv3T3b6UEmDcu2X8xCIiAAPEERkoQM8TftF9NQc6v9O0gOSHpS0IYfzg3AKgZ8grBI1IoAAAggggAACCCDgQoDAjwskmiAQHQHu10VnrZkpAsUUGCHpysQBq1Wrpttvvz3V79mKWR9jIYAAAggggAACCERAwHIDgwcP1vbt25PN9jFJfSPAwBQjIBDUwI8tzW2SBieu0UUXXaQnnnhCNWvWjMDyMUUEEEAAAQQQQAABrwQ2b96syy+/XKNHj07W5e2S/uDVWPSDQIgFeIAgxIsboqm9Ien0HOezTtJDku6TtDbHPvx6GoEfv64MdSGAAAIIIIAAAgggkKUAgZ8swWiOQLgFuF8X7vVldgiUUuBySQ9Lqp5YxPHHH6+BAwfKnuHiQAABBBBAAAEEEEDAawF7tmvo0KH6+OOPk3W9TdLVkp7welz6Q6BUAkEO/JjZrZJuSsQ77rjjnG1iu3TpUipXxkUAAQQQQAABBBAIkMArr7yi66+/Xp988kmyqodIujlA06FUBEopwAMEpdRnbLcCLSTNcts4RbuNkh6VdI+klXn25ZfTCfz4ZSWoAwEEEEAAAQQQQACBPAUI/OQJyOkIhEuA+3XhWk9mg4DfBJpIun/3/dbOyQpr0aKFrrvuOoI/fls16kEAAQQQQAABBAIqYEGfP/3pT5o9e3aqGbwi6beSFgR0ipSNQFKBoAd+bFLnlaXw6iTO8LLLLtOdd96p/fffn+VHAAEEEEAAAQQQQKCSwMqVK513GPt//+//JdOxXRzs3clehA4BBFwL8ACBayoallhgsqSOHtSwRZL9T+ROScs86K+UXRD4KaU+YyOAAAIIIIAAAggg4KEAgR8PMekKgeALcL8u+GvIDBAIgsCvJd0hqW6yYo8++mjZM1x9+vRRg2Ox3pgAACAASURBVAYNgjAfakQAAQQQQAABBBDwicDy5cs1cuRIPfnkk1q4cGGqqtZKGiTpEZ+UTRkIeCoQhsCPgRxdFvppl6hTr149J/Rz5ZVXegpHZwgggAACCCCAAALBFnjsscf0+9//XmvWrEk2kWllYZ+UPykGe/ZUj0DBBHiAoGC0dOyxwI8lfeBhn7Yt+F/Kfqn9lYf9FrMrAj/F1GYsBBBAAAEEEEAAAQQKKEDgp4C4dI1A8AS4Xxe8NaNiBIIqUF/SzZKuTjeB7t27q0ePHjrrrLNUu3btoM6VuhFAAAEEEEAAAQQKKLBx40a99NJLGjt2rMaNG5dppIcl3br736GrMjXk6wgEVSAsgZ+Y/58kXZtsMdq1a6cBAwaoS5cuQV0r6kYAAQQQQAABBBDwQODll1/WsGHDNG2aZXqSHg9Kus6DoegCgSgK8ABBFFc9uHN+SVI3j8vfsftNSUZLuk3SZx73XejuCPwUWpj+EUAAAQQQQAABBBAokgCBnyJBMwwCwRDgfl0w1okqEQiTwAmSbpB0caZJdezYUaeffrratm2rVq1aKcm/YTJ1wdcRQAABBBBAAAEEQiDwww8/aObMmXrnnXf05ptvasqUKW5mNUrSPZI+dNOYNggEWSBsgR9bi9MlDZXUMtnCdOrUSf3799dpp50W5HWjdgQQQAABBBBAAIEsBd566y0n6DN58uRUZ86SNFDSm1l2TXMEEPivAA8QcDUEScDrXX7i575L0ouShkj6JCAoBH4CslCUiQACCCCAAAIIIIBAJgECP5mE+DoCkRLgfl2klpvJIuArAQv+9JN0xe53XM/4fFq1atV04oknqmnTpjrmmGPUuHFjHXTQQWrQoIHq1aunWrVqydoQCvLVGlMMAggggAACCCCQUcDCPNu3b9emTZu0Zs0aLV++XF9//bUWL16sTz/9VB999JHef/99p42Lw37GfVzScII+LrRoEhqBjD9QBXimA8qCP1WSzcG2iLXgT8uWSXNBAZ42pSOAAAIIIIAAAgjEC8yaNcsJ+qTZ4tUeyragz93IIYBA3gI8QJA3YcE6sJ//99gdQLGfke01/s9uP1esc5LVU6ixm0tqUDD1/3T8t7Lgz/sFHiff7gn85CvI+QgggAACCCCAAAII+ESAB2F9shCUgYA/BcL8jIg/xakKAQTqS7p0947ovSXZmzBxIIAAAggggAACCCCQrcA/JT0j6S+SVmV7Mu0RCLpA2G/mHLX7IabbJF2QaqG6dOmivn37qlu3bkFfS+pHAAEEEEAAAQQQiBN46aWX9Nhjj2nSpEnpXJ6X9AdJi8BDAAFPBJIFfjIFNTJ93W9hlCDWG/af/T25eIvQif0P6XZJ7xVhrFyGIPCTixrnIIAAAggggAACCCDgQwECPz5cFEpCwD8C3Cfyz1pQCQJRFLB3ZT5Hkj2kdVwUAZgzAggggAACCCCAgGuBTyRN2B0aHy9pluuzaIhACAWicjPnVEn9y35gTLqMti2sBX+uuMJ2kuVAAAEEEEAAAQQQCKrA448/rhEjRjjbvaY57AfCYZKmB3We1I2ATwUSAz8+LZOyECiJwJSyNyV5tySjZx6UwE9mI1oggAACCCCAAAIIIBAIAQI/gVgmikSgVAJReUakVL6MiwAC7gWaSDpdUltJrXa/W/th7k+lJQIIIIAAAggggEAIBb6UNFPSO5LelLQghHNkSgjkJBC1mzlnlgV/zkil1bBhQyf407t3bzVu3DgnVE5CAAEEEEAAAQQQKK7A4sWL9cwzzzhBn2XLlqUb/I2yoM+rxa2Q0RCIjACBn8gsNRPNQsB29hkSgHcdIvCTxaLSFAEEEEAAAQQQQAABPwsQ+PHz6lAbAiUXiNozIiUHpwAEEHAt0FDSCZKOlXSkpEMk/UhSfUl1d/9+r6akapL4e8w1KQ0RQAABBBBAAAFfCNjvobfvfn5/s6S1klZJ+kbSV5I+kzRf0oeS0j7w5YuZUAQCJRKI6g9BZ+/+C+Pq3e/onjL4Y+vRrVs3J/hz/vnnl2h5GBYBBBBAAAEEEEAgncALL7zgBH0mTLANe9Ier0saLulvmRrydQQQyEuAwE9efAU5eZck+9hZ9hH7c+KrfT2Xr7npO1W/8Z930yZdjbmcb+c8XvZL40Lg27sODSp7F6JC9O91nwR+vBalPwQQQAABBBBAAAEESiSQJPAT1d8Jl2gFGBYBBBBAAAEEEEAAAQQQcC2Q+PtVfn5zTUdDBBBAAAEEoiEQ9X8ctJbUV9LF6Zbbdv2x4M/FF1+sE06wN5PgQAABBBBAAAEEECiVwIcffqhRo0Y5QZ8Mu/lYiaMkjZA0o1T1Mi4CEROwG9K5BkdyPc9N4CTXvnM9L5fwSb5hllRjEsJK/U3YU9JzBfgetW3Gb9j9JiPTC9B3Ibsk8FNIXfpGAAEEEEAAAQQQQKCIAgR+iojNUAgggAACCCCAAAIIIIBAfgIEfvLz42wEEEAAAQRCLxD1wE9sgRuXBX8s/LN3ulVv27atevTo4Xw0atQo9BcIE0QAAQQQQAABBPwgsHTpUo0dO9b5eOeddzKVtKEs5GNBn8WZGvN1BBBAAIFICtj9kI8kHefh7GfvDrz9QdKrHvZZzK4I/BRTm7EQQAABBBBAAAEEECigAIGfAuLSNQIIIIAAAggggAACCCDgrQCBH2896Q0BBBBAAIHQCRD4qbikNSVdKqm3pFMyrfaZZ55ZHv6pX79+puZ8HQEEEEAAAQQQQCALgVWrVpWHfF577TU3Z9qOCrajz58lbXFzAm0QQAABBCIr8HNJ4z2a/QeSbpI0waP+StUNgZ9SyTMuAggggAACCCCAAAIeCxD48RiU7hBAAAEEEEAAAQQQQACBwgkQ+CmcLT0jgAACCCAQCgECP6mX8WRJF5d91M202t26dXPCP507d9YBBxyQqTlfRwABBBBAAAEEEEgisGLFCr3yyitO0GfCBFfPTa8tC/k8I8l2VuBAAAEEEEDAjcA/JJ3opmGaNh9LulnSuN2vib+MybPrkpxO4Kck7AyKAAIIIIAAAggggID3AgR+vDelRwQQQAABBBBAAAEEEECgQAIEfgoES7cIIIAAAgiERYDAT+aVNCPb8cfCP2dmbi6deuqp6tixo/Nx8smWG+JAAAEEEEAAAQQQSCUwZ84cTZkyxfmYPn26W6jXy4I+tqNPGB6ydjtv2iGAAAII5C/QWdKkPLpZuPvcWySNCdn/gwj85HFRcCoCCCCAAAIIIIAAAn4SIPDjp9WgFgQQQAABBBBAAAEEEEAgrQCBHy4QBBBAAAEEEEgrQOAnuwvkcEk9yj5auTm1UaNGTvCnU6dOzuvee+/t5jTaIIAAAggggAACoRXYsGGDE+6ZPHmy87p06VK3c50paWzZxxduT6IdAggggAACCQIzJJ2Sg4r9v2dIWeB0Zw7n+/0UAj9+XyHqQwABBBBAAAEEEEDApQCBH5dQNEMAAQQQQAABBBBAAAEESi9A4Kf0a0AFCCCAAAII+FqAwE/uy3NcXPjnx267OeOMM8p3/znhhBPcnkY7BBBAAAEEEEAg0AIffvhh+S4+r79um/O4Pv5ZFvD5q6T5rs+iIQIIIIAAAskFfiLprSxxLJl6m6THszwvaM0J/ARtxagXAQQQQAABBBBAAIEUAgR+uDQQQAABBBBAAAEEEEAAgcAIEPgJzFJRKAIIIIAAAqURIPDjjfv/SuouqaOkk9x2edRRR5WHf2z3n2rVqrk9lXYIIIAAAggggICvBbZv314e8LFdfBYtWpRNvXMlTZY0XtI/sjmRtggggAACCGQQeFPSaS6Vlkm6U9Jjkra5PCfIzQj8BHn1qB0BBBBAAAEEEEAAgTgBAj9cDggggAACCCCAAAIIIIBAYAQI/ARmqSgUAQQQQACB0ggQ+PHe/eCy4I+FfzpJqu1mCAv7dOrUyQkAtWnTRs2aNXNzGm0QQAABBBBAAAHfCHzwwQd69913naDP5MmTZaEfl8fGsoDPFEn28W+X59EMAQQQQACBbAROkTTDxQkrJd0t6RFJW1y0D0sTAj9hWUnmgQACCCCAAAIIIBB5AQI/kb8EAEAAAQQQQAABBBBAAIHgCBD4Cc5aUSkCCCCAAAIlESDwU3j2M+MCQE3dDrfvvvuqdevWTvgn9rrHHnu4PZ12CCCAAAIIIIBAQQV27typGTNmOAGf2Ovq1auzGfOjsnCPBXxey+ZE2iKAAAIIIJCjwCRJndOcu07SXZIelLQ5xzGCfBqBnyCvHrUjgAACCCCAAAIIIBAnQOCHywEBBBBAAAEEEEAAAQQQCIwAgZ/ALBWFIoAAAgggUBoBAj/FdT+qLPxjO//YDkBV3Q5ftWrV8uBPLARUr149t6fTDgEEEEAAAQQQyEtgzZo1lQI+O3bsyKZPaxzbwWeypEXZnExbBBBAAAEE8hQ4UdI/UvSxXtIDku6XZH+O6kHgJ6orz7wRQAABBBBAAAEEQidA4Cd0S8qEEEAAAQQQQAABBBBAILwCBH7Cu7bMDAEEEEAAAU8ECPx4wphTJ9Xjdv6x8M+R2fbSrFkzZwegWADo0EMPzbYL2iOAAAIIIIAAAkkFlixZUiHg8/777+ci9VlcyMfCPtty6YRzEEAAAQQQ8EBgnKRzEvrZIulPku6RlNU2dR7U48cuCPz4cVWoCQEEEEAAAQQQQACBHAQI/OSAxikIIIAAAggggAACCCCAQGkECPyUxp1REUAAAQQQCIwAgR//LNUJkmznnzZlH/WzLa1x48YVAkAnnGBdciCAAAIIIIAAApkFPvzwwwoBn88//zzzSZVbrJL0btmHBXz+lUsnnIMAAggggIDHAk0lfRjX51ZJj0i6S9JKj8cKcncEfoK8etSOAAIIIIAAAggggECcAIEfLgcEEEAAAQQQQAABBBBAIDACBH4Cs1QUigACCCCAQGkECPyUxt3NqJbWsfBP67LXxm5Oim+z//776+STT9aJJ57ofNiOQEcccUS23dAeAQQQQAABBEImYGEe27Hngw8+cF7nzJmjlStzet55cVzAZ0bCw9QhU2M6CCCAAAIBFhgj6QJJ30t6QtJtklYEeD6FKp3AT6Fk6RcBBBBAAAEEEEAAgSILEPgpMjjDIYAAAggggAACCCCAAAK5CxD4yd2OMxFAAAEEEIiEAIGf4CzzoQkBoGa5lL7vvvtWCABZEOi4447LpSvOQQABBBBAAIEACHzyySdOqCc+4LN69epcK/8gIeCzJNeOOA8BBBBAAIEiCRwp6SNJIyUNkfR1kcYN4jAEfoK4atSMAAIIIIAAAggggEASAQI/XBYIIIAAAggggAACCCCAQGAECPwEZqkoFAEEEEAAgdIIEPgpjbsXo9ZLCADZbkB75NJxrVq1yncAiu0EZK9JfhmQS/ecgwACCCCAAAJFEPjhhx8qhHpiAZ9NmzblOvoOSbZrz7tlH/bnNbl2xnkIIIAAAgiUSKCzpAWSvijR+EEalsBPkFaLWhFAAAEEEEAAAQQQSCNA4IfLAwEEEEAAAQQQQAABBBAIjACBn8AsFYUigAACCCBQGgECP6VxL8SoFvax0E/rslf7s4WCcjqqVq2qZs2aVQgCWQhor732yqk/TkIAAQQQQAAB7wS2bt1aadeeDz74QDt2WEYn58O2/UkM+OzMuTdORAABBBBAAIGgCRD4CdqKUS8CCCCAAAIIIIAAAikECPxwaSCAAAIIIIAAAggggAACgREg8BOYpaJQBBBAAAEESiNA4Kc07sUa9QRJzSSdGPdaN5/BTzjhBCcI1LRpUx177LFq0qSJjjrqqHy65FwEEEAAAQQQSCOwaNEiLViwQPPnz9dHH30kC/Z8+OGH+ZrZTj0fSHo/7uPjfDvlfAQQQAABBBAItACBn0AvH8UjgAACCCCAAAIIIPBfAQI/XA0IIIAAAggggAACCCCAQGAECPwEZqkoFAEEEEAAgdIIEPgpjXspR7V0TnwAyP7cIJ+C9txzTyf4EwsAxf+5evXq+XTNuQgggAACCERCYNu2beWhHgv3xAI+9vr999/na/BtknDPZ/l2yvkIIIAAAgggEDoBAj+hW1ImhAACCCCAAAIIIBBVAQI/UV155o0AAggggAACCCCAAAIBFCDwE8BFo2QEEEAAAQSKKUDgp5ja/h3rkLgdgGJhoEO9KPfoo4+uEAaKhYLq1KnjRff0gQACCCCAQKAE1q1bVyHMY7v2WKhn4cKFXs1jSdmOPfG79/zbq87pBwEEEEAAAQRCLUDgJ9TLy+QQQAABBBBAAAEEoiRA4CdKq81cEUAAAQQQQAABBBBAIOACBH4CvoCUjwACCCCAQKEFCPwUWji4/R9QthNQ/G5AR3s1nUaNGpXvCBQLAdnrgQce6NUQ9IMAAggggEDJBL799lvFwjzxr0uXLvWyJksJvZ+we88KLwegLwQQQAABBBCIlACBn0gtN5NFAAEEEEAAAQQQCLMAgZ8wry5zQwABBBBAAAEEEEAAgZAJEPgJ2YIyHQQQQAABBLwWIPDjtWi4+7NteZpJ+rGkYyU1KXtt4NW099tvP2dHoKOOOkqNGzfW4YcfXv7asGFDr4ahHwQQQAABBPIWWLZsmb744gstXry4/HXRokXOjj3fffdd3v3HdfCtpPmSFpR9/Kss6LPOy0HoCwEEEEAAAQQiL0DgJ/KXAAAIIIAAAggggAACYREg8BOWlWQeCCCAAAIIIIAAAgggEAEBAj8RWGSmiAACCCCAQD4CBH7y0ePcmED9svBPLAAUCwMd7iVRzZo1K4WA4gNBtWrV8nI4+kIAAQQQiLjApk2bKgV6LOATC/ls3rzZa6HFcaGe+IDPKq8Hoj8EEEAAAQQQQCCJAIEfLgsEEEAAAQQQQAABBEIiQOAnJAvJNBBAAAEEEEAAAQQQQCAKAgR+orDKzBEBBBBAAIE8BAj85IHHqRkFasbtBBQLA8Veq2Q8O8sGBx54YMpA0CGHHJJlbzRHAAEEEIiCwFdffVW+Q0/ibj3ffmsb63h+7EwR6rGAj+cJIs+rp0MEEEAAAQQQCLMAgZ8wry5zQwABBBBAAAEEEIiUAIGfSC03k0UAAQQQQAABBBBAAIFgCxD4Cfb6UT0CCCCAAAIFFyDwU3BiBkgiYNddYgDI/ts+ahdCrFq1auVhoPhdgQ499FA1atRIFhbiQAABBBAIn4CFdpYuXaolS5Yk3a1n+/bthZr0xrJgT/xOPbE/J96sKVQN9IsAAggggAACCGQjQOAnGy3aIoAAAggggAACCCDgYwECPz5eHEpDAAEEEEAAAQQQQAABBCoKEPjhikAAAQQQQACBtAIEfrhA/CZwWFnw53BJjSXZa+zPdQtVbNWqVXXQQQc54R97jX0k/nf16tULVQL9IoAAAghkIbBt2zZ9/fXXzocFemJ/Tvzcjh07sug166ZrJH1R9rE47vVTSV9m3RsnIIAAAggggAACpRUg8FNaf0ZHAAEEEEAAAQQQQMAzAQI/nlHSEQIIIIAAAggggAACCCBQaAECP4UWpn8EEEAAAQQCLkDgJ+ALGLHy90sSAooPBFUptEeDBg3SBoIsKFSnTp1Cl0H/CCCAQKgF1q1bVyHAkyzQs3z58mIY7EwS6LGATyzc810ximAMBBBAAAEEEECgSAIEfooEzTAIIIAAAggggAACCBRagMBPoYXpHwEEEEAAAQQQQAABBBDwTIDAj2eUdIQAAggggEA4BQj8hHNdozqrZLsCxQJBBxQLZZ999km5Q1DDhg11wAEHaP/991fNmjWLVRLjIIAAAr4Q2LJli1asWOF8LFu2LGWoZ/369cWsd0WGUE8xa2EsBBBAAAEEEECglAIEfkqpz9gIIIAAAggggAACCHgoQODHQ0y6QgABBBBAAAEEEEAAAQQKK0Dgp7C+9I4AAggggEDgBQj8BH4JmYBLgX0kJQsENZJ0kCTbPaiox957710e/omFgOw1/s8WDIp9rmrVqkWtj8EQQACBTAI7duxwwjsrV64sD/LE/pzscxs2bMjUZSG+brvwfC1padzOPPG79BQ1XVSICdInAggggAACCCDgkQCBH48g6QYBBBBAAAEEEEAAgVILEPgp9QowPgIIIIAAAggggAACCCDgWoDAj2sqGiKAAAIIIBBNAQI/0Vx3Zl1ZwLbbseBPLABkf47/iH2+ZHb77rtvhTBQqmCQhYTsgwMBBBDIRcCCOulCO/EBn9WrV+cyhJfnxII89hr/YeGe2H9v9nJA+kIAAQQQQAABBEIsQOAnxIvL1BBAAAEEEEAAAQSiJUDgJ1rrzWwRQAABBBBAAAEEEEAg0AIEfgK9fBSPAAIIIIBA4QUI/BTemBHCI2DfL8kCQYmfq1HqKVepUsUJ/cR2B7KwUN26dVWvXr0Kr8k+V7169VKXz/gIIJCnwLZt27R27VqtWbMm7au1sdCOhXhiQZ5du3blObonp29JE+CJBXks1JN408OTwekEAQQQQAABBBCIqACBn4guPNNGAAEEEEAAAQQQCJ8AgZ/wrSkzQgABBBBAAAEEEEAAgdAKEPgJ7dIyMQQQQAABBLwRIPDjjSO9IBAvUD/F7kC2Y1ADSQdIsi14fJmsqVWrVqVgkJugkIWH9tlnH64EBBDwSGD9+vUVwjpuAzwW8tm0aZNHVXjezTZJKyWtkLQ8Tahnlecj0yECCCCAAAIIIIBAJgECP5mE+DoCCCCAAAIIIIAAAgERIPATkIWiTAQQQAABBBBAAAEEEECg8pvd8kwvVwUCCCCAAAIIVBDgHwdcEAiUTqBeXPgnFgKy11R/Ll2lLkeuWrVqpR2ELARUu3Zt58PCRG5eY21q1qzpcmSaIVB6gc2bNztBm40bNzofsT9nerW2sXBPfKhnx44dpZ+UuwosvGMfsSBP/J9jn4u9rnHXJa0QQAABBBBAAAEESiBA4KcE6AyJAAIIIIAAAggggEAhBAj8FEKVPhFAAAEEEEAAAQQQQACBggiww09BWOkUAQQQQACB8AgQ+AnPWjKT8AukCwMlhoTqhoGjSpUqWQWEUoWJ9tprL+25556qXr2685r4keQXX2HgYw5lAj/88IO+//77Sh/btm1zPrd169aswjmpAjy7du0Ki7mFcpKFd1IFeRJvPITFgXkggAACCCCAAAJREyDwE7UVZ74IIIAAAggggAACoRUg8BPapWViCCCAAAIIIIAAAgggED4BAj/hW1NmhAACCCCAgKcCBH485aQzBHwjUF3S/mW7BVkYyAJAtqNQ/Guyz1mbPXwziyIVkhgEShUMigWFcvm6nWMBJvvYY489yv+c6b+zaZvYV6pzjdXCKTt37nReYx/x/53ua16eGwvdxAdykn0un69bfxE8bHugtWUfFuCxP6d7jd+JJ5JgEbxGmDICCCCAAAIIIJAoQOCHawIBBBBAwJcCCxcu1G9+8xtNnjzZuY/VqlUr3XvvvWrTpo0v66UoBBBAwA8CBH78sArUgAACCCCAAAIIIIAAAgi4EiDw44qJRggggAACCERXgMBPdNeemSOQSmDvJOGgxLBQ7L8TQ0O1YEUAAc8ENqYJ7WQK8GzwrAo6QgABBBBAAAEEEIiKAIGfqKw080QAAQQCJDB79mx17NhRa9farZD/HvbGNy+88IJ69OgRoNlQKgIIIFA8AQI/xbNmJAQQQAABBBBAAAEEEEAgTwECP3kCcjoCCCCAAAJhFyDwE/YVZn4IFFegWpKwkAWIakuyMFD8q5vP1Shu+YyGQF4CWyRZSGdTitd0X7OATuKOPOy0k9dycDICCCCAAAIIIIBAlgIEfrIEozkCCCCAQGEF1q1b54R9Zs2alXSgI488Um+++aYOPvjgwhZC7wgggEAABQj8BHDRKBkBBBBAAAEEEEAAAQSiKkDgJ6orz7wRQAABBBBwKUDgxyUUzRBAoCQCe2QRFooFipIFifaUVF2SvSb7KMnkGLRoAvaD8fdJPixQE/t8LiGdxHN2Fm1GDIQAAggggAACCCCAgPcCBH68N6XHCAps3LhRXbt21dSpUws++7vuuksDBgwo+DgMgECpBObMmaP27dtryxZ7j5Xkx6RJk9S5c+dSlci4CCCAgG8FCPz4dmkoDAEEEEAAAQQQQAABBBBIFCDwwzWBAAIIIIAAAmkFCPxwgSCAAAL/CQGlCwRl+nq6c2Nfs9cqZR8WZEr2Z/tc/Nfy/e9Ufdma75JkARV7jX2k++9s2ib2ne7c+NCNhW8S/ztZUCf2uXRt47/GTjl8lyOAAAIIIIAAAgggkFmAwE9mI1ogkFFg69ateuihh7Ro0SKnre1Q8vbbb2vFihUZz03XoEqVKjrkkEPUokUL1alTx2l6zjnnEHTIS5WT/S4wYcIEnXXWWWnLJPjm91WkPgQQKJUAgZ9SyTMuAggggAACCCCAAAIIIJC1AIGfrMk4AQEEEEAAgWgJEPiJ1nozWwQQQAABBBBAAAEEEEAAAQQQQCCZAIEfrgsECijw6aef6oorrtC0adOyGsXCDnfeeaeOPfZYJXlwN6u+aIxA0ATmzZundu3aafPmzSlLZ4efoK0q9SKAQLEECPwUS5pxEEAAAQQQQAABBBBAAIG8BQj85E1IBwgggAACCIRbgMBPuNeX2SGAAAIIIIAAAggggAACCCCAAAJuBAj8uFGiDQJ5CGzZskVXXXWVRo4cmbEX29HnySefVJ8+fQj6ZNSiQVgFNm7cqK5du2rq1KlJp3jkkUfqzTff1MEHHxxWAuaFAAII5CxA4CdnOk5EAAEEEEAAAQQQQAABBIotQOCn2OKMhwACCCCAQMAECPwEbMEoFwEEEEAAAQQQQAABBBBAAAEEECiAAIGfAqDSJQKJAm52LLFzBg8erCFDhhD24RKKvMDs2bPVsWNHrV27toKFheJeeOEF9ejRI/JGACCAAALJBAj8cF0ggAACCCCAAAIIIIAAAoERIPATzoLc5QAAIABJREFUmKWiUAQQQAABBEojQOCnNO6MigACCCCAAAIIIIAAAggggAACCPhJgMCPn1aDWkIrsGbNGnXo0EFz585NOceaNWtq2rRpat68eWgdmBgC2QgsXLhQv/nNbzR58mTt2rVLrVq10r333qs2bdpk0w1tEUAAgUgJEPiJ1HIzWQQQQAABBBBAAAEEEAi2AIGfYK8f1SOAAAIIIFBwAQI/BSdmAAQQQAABBBBAAAEEEEAAAQQQQMD3AgR+fL9EFBgGgR07dqhnz54aO3Zsyuk0btxYM2bMUIMGDcIwZeaAAAIIIIAAAiUQIPBTAnSGRAABBBBAAAEEEEAAAQRyEyDwk5sbZyGAAAIIIBAZAQI/kVlqJooAAggggAACCCCAAAIIIIAAAgikFCDww8WBQJEE+vTpo6effjrlaO3bt9fEiRNVu3btIlXEMAgggAACCCAQNgECP2FbUeaDAAIIIIAAAggggAACIRYg8BPixWVqCCCAAAIIeCFA4McLRfpAAAEEEEAAAQQQQAABBBBAAAEEgi1A4CfY60f1ARK4++67deONN6asmMBPgBaTUhFAAAEEEPCpAIEfny4MZSGAAAIIIIAAAggggAAClQUI/HBVIIAAAggggEBaAQI/XCAIIIAAAggggAACCCCAAAIIIIAAAgR+uAYQKJJApsBPjx49NGbMGFWtWrVIFTEMAggggAACCIRNgMBP2FaU+SCAAAIIIIAAAggggECIBQj8hHhxmRoCCCCAAAJeCBD48UKRPhBAAAEEEEAAAQQQQAABBBBAAIFgCxD4Cfb6UX2ABDIFfi655BKNHDkyQDOiVAQQQAABBBDwmwCBH7+tCPUggAACCCCAAAIIIIAAAikFCPxwcSCAAAIIIIBAWgECP1wgCCCAAAIIIIAAAggggAACCCCAAAIEfrgGECiSAIGfIkEzDAIIIIAAAhEWIPAT4cVn6ggggAACCCCAAAIIIBA0AQI/QVsx6kUAAQQQQKDIAgR+igzOcAgggAACCCCAAAIIIIAAAggggIAPBQj8+HBRKCmcAgR+wrmuzAoBBBBAAAE/CRD48dNqUAsCCCCAAAIIIIAAAgggkFaAwA8XCAIIIIAAAgikFSDwwwWCAAIIIIAAAggggAACCCCAAAIIIEDgh2sAgSIJEPgpEjTDIIAAAgggEGEBAj8RXnymjgACCCCAAAIIIIAAAkETIPATtBWjXgQQQAABBIosQOCnyOAMhwACCCCAAAIIIIAAAggggAACCPhQgMCPDxeFksIpQOAnnOvKrBBAAAEEEPCTAIEfP60GtSCAAAIIIIAAAggggAACaQUI/HCBIIAAAggggEBaAQI/XCAIIIAAAggggAACCCCAAAIIIIAAAgR+uAYQKJIAgZ8iQTMMAggggAACERYg8BPhxWfqCCCAAAIIIIAAAgggEDQBAj9BWzHqRQABBBBAoMgCBH6KDM5wCCCAAAIIIIAAAggggAACCCCAgA8FCPz4cFEoKZwCBH7Cua7MCgEEEEAAAT8JEPjx02pQCwIIIIAAAggggAACCCCQVoDADxcIAggggAACCKQVIPDDBYIAAggggAACCCCAAAIIIIAAAgggQOCHawCBIglEKfCzdetWvf322xo/frymTp2qxYsXa/v27eXS9erV09FHH63u3bvr5z//uY466igleUDZs5VZt26dpk2bpokTJzr1rFixQmvWrKnQv9V0wAEHqH379uratavatWunOnXqeFZDYkdffPGFbr/9dv3lL3/Rrl279NJLL6lbt26Vxvvhhx80e/Zs3XbbbXr11Vcdx2rVqqlXr1668cYbdcwxx7iu8bvvvtOTTz6pe++9VytXrtRdd92lAQMGpD3fzvnb3/6mJ554Qv/4xz/K19G8OnTooGuvvVYtW7bUHnvs4bqObBsm1n3JJZdo5MiR2XZTqf3OnTs1a9Ysx3by5Mk65JBDNHPmTDVs2DBl33bO3Llz9ec//1kTJkzQN99847StUqWKjj/+ePXp00eXXnqp9ttvv7zrc9uBXd92bdg6Wf3//ve/k36/dezYUT179nS+9wq5Xm7rph0CCBRGgMBPYVzpFQEEEEAAAQQQQAABBBAogACBnwKg0iUCCCCAAAJhEiDwE6bVZC4IIIAAAggggAACCCCAAAIIIIBAbgIEfnJz4ywEshaIQuDn008/1e9//3sn6JPNccQRR2jo0KHq0aOHZ0GEWFDmlltuccIcuRydOnWSnd+iRQtPAkkW1rFaLGAyZ86cCiUlC/x8++23+vWvf53S04I/zz77rM4999yU9SWGWuIHTRf4Wb9+vQYPHqzhw4c7gaR0h63fc889p5NPPjkX5qTn2PrNnz9f9n3zzDPPVKgh38BPYoAoVkC6wI/V89Zbb6lfv35asGBBxnlef/31GjJkiGrUqJGxbS4NrJ4PP/zQCWxle33vv//+svr69u2rffbZJ5fhOQcBBHwsQODHx4tDaQgggAACCCCAAAIIIIBARQECP1wRCCCAAAIIIJBWgMAPFwgCCCCAAAIIIIAAAggggAACCCCAAIEfrgEEiiQQ5sBPpmCKW2ILjFi4w3YgyedYvXq1E2Z48cUXK3VTq1YtnXHGGc5uPhaGseDNxx9/nDbUYju2PPzww7Jzczlsx5U//vGPevTRR7Vly5akXSQGfizsYjsN2e5I6Y6aNWvqzTffdHbZiT82bdrkzP/mm2/WV199lbSLZIEfC5K88MILuuKKK2ShH7eHhY/GjBnj7NqUzxGr23Y/+vzzz5N2lUvgJxYgsjmPGjUqab+pAj+5Xt8WGDMTr3eKSlWPBXlsxyXbNct2GNq4caNee+013X///UktLewzYsQInX/++Z4F7fJZe85FAAFvBAj8eONILwgggAACCCCAAAIIIIBAEQQI/BQBmSEQQAABBBAIsgCBnyCvHrUjgAACCCCAAAIIIIAAAggggAAC3ggQ+PHGkV4QyCgQ1sCPhU0uuOACrVq1qtygWbNmGjhwoE4//XQneGBhi5UrV2rSpElpAyjWgQVYLHDys5/9LKNpsgapgjIHH3ywnnzySaemPfbYo8KpFjJ56KGHdNNNN8l24Ul2/PSnP9XYsWNdhzfS7eaTrP/4wM+SJUt05plnatGiRa4MLJD01FNPOW1T7YqTrKPEwI+FkQYNGqQHHnjA1biJjerWraspU6Y4OyJle9juULbLU+JuPsn6ySbw4yZAFBsjWeDHAmG285SFtnI5Lr/8cmeXJAtEeXGkqufWW2/VDTfckHRHIQu2Pf/887JaNm/enHMZ//M//6OXX35ZjRo1yrkPTkQAgcILEPgpvDEjIIAAAggggAACCCCAAAIeCRD48QiSbhBAAAEEEAirAIGfsK4s80IAAQQQQAABBBBAAAEEEEAAAQTcCxD4cW9FSwTyEghb4MdCPCNHjtRll11WvjuOhXWeeOIJJwCUGKqJ4Vn4wAIQ119/fcpwTa67xXzwwQc666yzKoUzjjrqKGenk0MPPTTtGs6YMcMJGq1duzZpu8GDB2vIkCFK8jB1efvvvvvOCRbde++9TsjJ7REL/Kxbt84JmLzxxhtuT1Xbtm3Vu3dvDRs2LOWuOMk6iw/82K5IF154oV599VXX4yZraEGlcePGqXbt2hn7sWth8uTJsrCKBVncHm4CP9kEiGLjxgd+7Pr+61//ql69eqW8Tt3UW6VKFY0fP965LvM9Xn/9dZ133nmVrk/7u8XCPumuSxs70/WdqT77/p42bZqaN2+eqSlfRwCBEgoQ+CkhPkMjgAACCCCAAAIIIIAAAtkJEPjJzovWCCCAAAIIRE6AwE/klpwJI4AAAggggAACCCCAAAIIIIAAApUECPxwUSBQJIEwBX4sDGG78Fx00UXlYZ/GjRtr4sSJOvbYY12JpgovxE7OdrcYC9p07ty5UnDEHny2nYU6derkqi7bYebiiy9O2tZqeuedd9S0adOUfdm8OnTo4IQvGjZsqG3btrkK/ljgx2rs16+fE5qyo169es75tktNuqN9+/bOzi0WmrFzLGzz7bffZgyqxAI/FvY599xz9dZbb5UPY6GrLl26qHXr1rK1/f77753QlK277QSU7njuuefUs2fPjN4WburYsaNmzZqVVd1uAj9jxoxxAkwWuHG7DrHAz4EHHljp+rbJHHPMMbKdnsxkzz331OLFi2VztaBZuqNly5bOzkd16tTJaJKqwezZsx2rxDCa7e70+OOPu95BaMSIEbrqqqtyqoPAT05snIRA0QUI/BSdnAERQAABBBBAAAEEEEAAgVwFCPzkKsd5CCCAAAIIRESAwE9EFpppIoAAAggggAACCCCAAAIIIIAAAmkECPxweSBQJIEwBX4snHLOOeeUh32yDefEyJ9//nknlGEBomSH7VwzYcIEV0GJVL4nnXSSs2uNBWHcHGvWrHECO3Pnzk3a/Oabb9Ytt9ySsisL5yxfvtzZTSi2y9H8+fPVtWtXJyCS6jBTczBXO+6//35dffXVzp/N6fLLL3dCPckOC+7Yrko2x1ioxEI511xzjbPbUKrDzuvbt2+FHYWOOOIIZ3ci2+nIQj+Jx/r1653AyOjRo1P2a8EU29WmRo0aGcm//PLLrOt2E/hJtg6ZdriJBX6s3fnnn19+fZvRwIEDdfDBB1eaj62ZXV8WcEq1M1S2obPEQVasWKHTTz9dH3/8cYUv5RLA2bhxo3MtTp06NenaxAJjyb542mmn6cEHH3T1/Zhx4WmAAAIFEyDwUzBaOkYAAQQQQAABBBBAAAEEvBYg8OO1KP0hgAACCCAQMgECPyFbUKaDAAIIIIAAAggggAACCCCAAAII5CBA4CcHNE5BIBeBsAR+lixZojPPPFOLFi0qZxg1apR69+6dNYuFUixYYTsDpTpiu9Ck69wCNj/5yU+0YMGCSs1s9xvr33a9cXsMGjRIQ4cOTdrcdr0ZO3as9tprL7fdOe1iO86kOsl2afnTn/7khDrsWrnhhhucXYJix8KFC51QT+JuMrbjjNWTbPeYjz76SBaaShVEGTx4sCxwY7sa2U44d9xxh6677rqMQR0LjXTv3t3Z8SfZkUsQJb4fC0a1adPG2aUo2eEm8JPsPAvnWAhq+PDhSfu1wM9tt93mGJhZs2bN9Oyzz+q4447LuNaJIbjEE2wnnqeeeqrCmmbsVHJCYDfddJNuv/32Ss1zvRYnT57s7N6ULGhn39vjxo3L6vvFzTxogwACxRMg8FM8a0ZCAAEEEEAAAQQQQAABBPIUIPCTJyCnI4AAAgggEHYBAj9hX2HmhwACCCCAAAIIIIAAAggggAACCGQWIPCT2YgWCHgiEIbAz44dO5zAxIgRI8pNcgnUxIOmCx9YuyZNmujtt99WgwYNUq7D9OnTZbuPWH2JRy71WeChR48eScfLdsegWCeZQiyNGzd2dgCynXwskJJsd53t27fr73//u7MDz9atW3XFFVfoF7/4RcqAzoYNG5xgh/kkO+yhcAt91K9f39lFyHaRcXu89957Tshq27ZtSU+xEFGvXr3cdlehne3Oc/bZZ+uNN95Ien6ugR/rLN3a2tdjJhbQefjhh1WrVi1Xc7Br7+KLL3aCXcmOXK8bC4CZ86pVqyp1awEt23ko28P6su+LTz75JOmpzz33nLNjEQcCCARTgMBPMNeNqhFAAAEEEEAAAQQQQCCSAgR+IrnsTBoBBBBAAAH3AgR+3FvREgEEEEAAAQQQQAABBBBAAAEEEAirAIGfsK4s8/KdQBgCP8lCHvmGA2x3ntatWzthl1RHpjEmTJigs846K+npuQR+5s2bp3bt2mnz5s2V+rRdYGbOnKmGDRtmdY0tW7ZMrVq10ldffZXyPAs32a45jRo1yqrvVI0tzGM7L40ePTplfxY0sh2Qjj322KzGXLdunTp27KhZs2YlPc+CYQ8++GBWfcY37tOnj55++umk5+cT+JkzZ44TdrHdpVIdN998s2yXp2Shq3QTSreL07777usEr7J1vuWWW3TrrbcmHdZ2FerWrVtOxtdee60eeuihpOfauo4fPz7jTk85DcxJCCBQcAECPwUnZgAEEEAAAQQQQAABBBBAwCsBAj9eSdIPAggggAACIRUg8BPShWVaCCCAAAIIIIAAAggggAACCCCAQBYCBH6ywKIpAvkIBD3wk2wHkwMPPFDvvvuuLDSS62E71dhuOpMmTUrZhX3dwhRVq1ZN2sbrwE+63XgOOuggJ/CTbSgn064qNrFRo0Y5AR0vj3TBmVzDPrH60oVGLrroItkuP0kePHc1vV/96ld68sknk7bNJ/CTLsxlg+Ua9rFz58+fr1NPPVWrV6+uVHeNGjU0depUnXzyya7mb402btyorl27OuclHjVr1tS0adPUvHlz1/3FN0y301G+fedUECchgIBnAgR+PKOkIwQQQAABBBBAAAEEEECg0AIEfgotTP8IIIAAAggEXIDAT8AXkPIRQAABBBBAAAEEEEAAAQQQQAABDwQI/HiASBcIuBEIeuAnWZihS5cuGjt2rPbaay83BCnbpAt32EmHHnqoEyyysE2yI13QomfPnk6QJlVYKFl/6XbjyTUMkS68YTXkshORG/R0gZ+77rpLAwYMcNNN0jaPPfaY+vbtm/Rr+c4n3fdLoQI/ue7eFAPIFOrKdkeedNd1rtdhrNZMwScLa/Xq1Svna4MTEUCgdAIEfkpnz8gIIIAAAggggAACCCCAQJYCBH6yBKM5AggggAACURMg8BO1FWe+CCCAAAIIIIAAAggggAACCCCAQGUBAj9cFQgUSSDogZ9k4Y6BAwfqjjvuyFswk02m3VFs96FrrrlGI0aMqFBL9erV9frrr6tt27ZZ1ViKwI8Fp7p3755VnW4aDx06VIMGDUraNN/Aj9c7K8UXWajAz9KlS9WqVSt9/fXXlUzyDfxkCnVlG/ixa7dDhw764YfEZz+kfAM/6a5xg/Hqe9vNNUobBBDwVoDAj7ee9IYAAggggAACCCCAAAIIFFCAwE8BcekaAQQQQACBMAgQ+AnDKjIHBBBAAAEEEEAAAQQQQAABBBBAID8BAj/5+XE2Aq4FMoVa8tm1xHUROTbcunWrevTooUmTJlXowQI2V155ZY69/ve0+++/X7/73e/S9pMpELNlyxYNGzZM5mx/Pv744zV8+HBn55xsj1IEfrINg7idU7rrLt/AT7pdYk499VTnetl7773dllqhXaECP+nWNt/Aj00g3Y5Kma7hRKh0gap8Az9r1qxxwkRz585Nuj5+/vsopwuKkxCIkACBnwgtNlNFAAEEEEAAAQQQQACBoAsQ+An6ClI/AggggAACBRYg8FNgYLpHAAEEEEAAAQQQQAABBBBAAAEEAiBA4CcAi0SJ4RAIcuDHdkNp06aNlixZUrLFyDeckk3hBH7caaUL/OQbnglj4Cfba7iQgZ9MuxER+HH3PUArBPwoQODHj6tCTQgggAACCCCAAAIIIIBAUgECP1wYCCCAAAIIIJBWgMAPFwgCCCCAAAIIIIAAAggggAACCCCAAIEfrgEEiiQQ5MDP9OnTddppp2nHjh1F0qo8TLZhiVwK3bRpk1588UXZWJ9++mnSLnLdWSVTwCJsO/wQ+Mn/Gk4X+LHebQelzp0753KpK9P1SOAnJ1ZOQsAXAgR+fLEMFIEAAggggAACCCCAAAIIuBEg8ONGiTYIIIAAAghEWIDAT4QXn6kjgAACCCCAAAIIIIAAAggggAACZQIEfrgUECiSQJADP+PGjVOPHj0qSZ155pk67LDDiiJ4zjnn5BxuSFfgzp07NWvWLN1xxx2aPHmydu3alXY+BH7+y8MOP5UvlT59+ujpp59Oeg1lG1qbM2eO2rdvry1btiTt75lnnlGvXr1y+v7LFPi55ppr9OCDD+bUNychgEBpBQj8lNaf0RFAAAEEEEAAAQQQQACBLAQI/GSBRVMEEEAAAQSiKEDgJ4qrzpwRQAABBBBAAAEEEEAAAQQQQACBigIEfrgiECiSQJADP6lqL9SuNMVYkvXr12vEiBG69957tXLlygpDHnDAAVq1alXS8A+Bn/9SEfipfKV6Gfj5+uuv1aZNGy1ZsiTpt0Q+oZwNGzaoS5cust27kh35hImK8f3LGAggkFqAwA9XBwIIIIAAAggggAACCCAQGAECP4FZKgpFAAEEEECgNAIEfkrjzqgIIIAAAggggAACCCCAAAIIIICAnwQI/PhpNagl1AJBDvz86le/0pNPPllpfSwwc+WVVwZq3T799FMNHTpUFmiI382nSpUq6t27twYMGKA6deqodevW+uqrryrNjcDPf0kI/FS+9L0M/OzYsUM9e/bU2LFjk36P2e4/EydOVO3atbP+Hly2bJlatWqV9BqvW7eu3nnnHTVt2jTrfjkBAQRKL0Dgp/RrQAUIIIAAAggggAACCCCAgEsBAj8uoWiGAAIIIIBAVAUI/ER15Zk3AggggAACCCCAAAIIIIAAAggg8F8BAj9cDQgUSSDIgZ9UIYa77rrLCcj4/fjhhx80e/Zs/d///Z9mzpxZodz9999fgwYNkoWaatWq5XwtXRiCwM9/+Qj8VL7yvQz8WO9jxozRhRdemPRbLNdr0TqbM2eOLDC0ZcuWSn137NhR48ePV40aNfz+rU19CCCQRIDAD5cFAggggAACCCCAAAIIIBAYAQI/gVkqCkUAAQQQQKA0AgR+SuPOqAgggAACCCCAAAIIIIAAAggggICfBAj8+Gk1qCXUAmEM/FxzzTV68MEHfbtuFvT58MMPnV2IEoM+TZo0kQWWunbtqj322KPCHAj8uFtSAj+VnbwO/Hz33Xfq3LmzE9BJdgwePFhDhgxRkgf80y7iY489pr59+1ZqY/1MmjRJnTp1cncR0AoBBHwnQODHd0tCQQgggAACCCCAAAIIIIBAKgECP1wbCCCAAAIIIJBWgMAPFwgCCCCAAAIIIIAAAggggAACCCCAAIEfrgEEiiQQxsBPly5dNHbsWO21115FUnQ/zNKlS3Xttdc6O5XEH/vss49GjBih888/v1LQJ9aOwI87ZwI/lZ28DvzYCC+99JLOOecc7dq1q9KADRs21LRp03TkkUe6WzTJ2dXH+psyZUqlc8477zw9++yzqlatmuv+aIjA/2fvXmAuq8q7gT8Bh3ArwwgFqUWsAlowthEG8IIKjIgjQgBFQKAkqKFBsCJ2KER7kZvy4Q0oRarpFFRKy0WwwIDIvUDBfLUpxIDWKFIKogyUiwXBz3XCyzfMeztn73P2Xmvv30mIhtl7rWf9nj0kK1n/LAJ5CQj85NUP1RAgQIAAAQIECBAgQGAOAYEfnwcBAgQIECAwp4DAjw+EAAECBAgQIECAAAECBAgQIEBA4Mc3QKAhgS4GfrbZZpu44YYbYuONN25Icf5p0q0+F154YXz4wx+Oxx577EUvHHrooXHGGWdECv3M9RP4md85PSHwM91pEoGfX/3qV5Fu00pBtZl+hx12WHz5y18eOqQzW4Boq622imuuuSa22GKL4T4ATxEgkKWAwE+WbVEUAQIECBAgQIAAAQIEZhIQ+PFdECBAgAABAnMKCPz4QAgQIECAAAECBAgQIECAAAECBAR+fAMEGhLoYuBnnXXWGQR+Fi9e3JDi3NOkm0tOOOGE+PznP/+iB9dYY4344he/GEceeWTMcBB62qACP8O1U+BnutMkAj9plieeeCKOOOKIOP/882dsTvrvyyc+8Yl5v+8f/OAHkW7muvfee180zuabbz64SegP//APh2u+pwgQyFZA4Cfb1iiMAAECBAgQIECAAAECqwsI/PgmCBAgQIAAgTkFBH58IAQIECBAgAABAgQIECBAgAABAgI/vgECDQmUHPg5+uijBzfjzPQ79dRTY9myZQ0pzj7NbIGIFPb5yle+EimIMUzYJ80g8DNcOwV+pjtNKvCTZpot0DZVxcc+9rE46aSTIgXxVv+lm6+uu+66SLcB3XfffS/649e+9rVx8cUXx+///u8P13hPESCQtYDAT9btURwBAgQIECBAgAABAgRWFRD48T0QIECAAAECcwoI/PhACBAgQIAAAQIECBAgQIAAAQIEBH58AwQaEsg98HPmmWfGWWedFZdffnlsueWWL1KZq/Ydd9wxVqxYEQsXLpyI5IMPPhh/+qd/Ori5Z+utt55xjmeeeWZwe8+555477c8/9KEPDda1YMGCoesT+BmOSuBnutMkAz9ptqngzoc//OH44Q9/OK2ADTbYYHAT0H777Rfp1p6nn346brrppkHo7frrr5/2/Ec+8pFBSCi950eAQDcEBH660UerIECAAAECBAgQIECgFwICP71os0USIECAAIHqAgI/1e28SYAAAQIECBAgQIAAAQIECBDoioDAT1c6aR3ZC+Qc+Hn00Ufjne98Z2y44YZxySWXTLshJIWA9tprrxmN08HiK664IvbYY4+J9OCyyy6LvffeO04//fQ45phjZpzj/PPPj0MOOWTan2288caDkMO22247Um0CP8NxCfxMd5p04GdqxhtvvHHwdy7d+jPqL916tc8++wyCPq95zWtGfd3zBAhkLiDwk3mDlEeAAAECBAgQIECAAIH/LyDw42sgQIAAAQIE5hQQ+PGBECBAgAABAgQIECBAgAABAgQICPz4Bgg0JJBz4Ofiiy+O9773vXHKKafEsmXLpol873vfi5133jn+53/+Z0atPffcMy688MJpQaG6tCnMkIIJV1999eCfJUuWTBvyoYceil133TXuuuuuaX+Wbjm54IIL4iUveclIpQj8DMcl8DPdadKBn3TDzz/90z/FBz7wgUg3W+27775x4oknRurFlVdeGf/yL/8SP/nJT+K55557obhFixbFK17xisHfk6VLl8Zb3vKWWHvttYdrsqcIEChOQOCnuJYpmAABAgQIECBAgACB/goI/PS391ZOgADrkvIRAAAgAElEQVQBAgSGEhD4GYrJQwQIECBAgAABAgQIECBAgACBTgsI/HS6vRaXk0CugZ/HH388UmDnjjvuiHRryHbbbTeN7ZFHHondd9897rzzzllJzzvvvDj44IPHSn7NNdcMbjHZfPPN45ZbbomXv/zl08ZPgZ4DDzxwxnnnuhVorkIFfoZro8DPdKdJBn5S2Gf58uVx+OGHDwI9u+22W1x00UWxcOHC4RrmKQIEeiEg8NOLNlskAQIECBAgQIAAAQLdEBD46UYfrYIAAQIECExMQOBnYrQGJkCAAAECBAgQIECAAAECBAgUIyDwU0yrFFq6QK6Bn6nbfXbYYYdYsWLFrOGBo48+Os4444xZ27DhhhsO3k/jjOM3FUS64YYb4oADDogUKJrppp656rrsssviPe95z8jlCPwMRybwM91pUoGfFPY566yz4qMf/egg7LPVVltFCsRtscUWwzXLUwQI9EZA4Kc3rbZQAgQIECBAgAABAgTKFxD4Kb+HVkCAAAECBCYqIPAzUV6DEyBAgAABAgQIECBAgAABAgSKEBD4KaJNiuyCQI6Bn4ceeih23XXXuOuuu+LP//zP4y/+4i9mpb7qqqti6dKlkYIHs/3GFUJIc5x22mmxbNmywVTf/OY3Y6+99po27RNPPBF77713XHvttTOWlG4/2XfffUf+fAR+hiMT+JnuNKnAT/qW999//0HYJ/0mcaPWcF33FAECuQsI/OTeIfURIECAAAECBAgQIEDgBQGBHx8DAQIECBAgMKeAwI8PhAABAgQIECBAgAABAgQIECBAQODHN0CgIYHcAj8pVPOpT30qTjzxxMHNOdddd1285S1vmVXj0UcfjXe+851x++23zym27bbbxqWXXhpbbrllZdlVww2LFy+OK6+8MjbaaKNp4616C9BMk5100klx/PHHj1yHwM9wZAI/050mEfj513/918HfvZUrVw4mfNnLXha33HJLvOpVrxquUZ4iQKBXAgI/vWq3xRIgQIAAAQIECBAgULaAwE/Z/VM9AQIECBCYuIDAz8SJTUCAAAECBAgQIECAAAECBAgQyF5A4Cf7FimwKwLzBX7e9ra3xbe+9a1Yf/31G1nyqqGa7bffPq6++upYtGjRnHOff/75ccghh8xb38Ybbxxf//rXY8mSJTHDweNZ308hpMsvvzwOPPDAePLJJwfPzXWTyXyBnxSSuOSSS2KdddaZt+ZVH/jpT38aO+20U9x///3T3lt33XXjxhtvjO22226kMeer9bLLLov3vOc9I405zMNzfXennnrqC7coDTPW6s8I/ExXG3fg56mnnhrc7JP+2zD1E/ip8rV6h0B/BAR++tNrKyVAgAABAgQIECBAoHgBgZ/iW2gBBAgQIEBgsgICP5P1NToBAgQIECBAgAABAgQIECBAoAQBgZ8SuqTGTgjMFQRIC2wy8PPtb3873ve+971wY8hRRx0VX/rSl+Z1Trf8pFDKTTfdNO+z6YHDDjssPv3pT8fv/u7vzvv8Y489FieccEKceeaZLzy78847DwJACxcunPH9X/7yl7HffvvFFVdcMeOfr7XWWpHWmsYZ9nfPPffE+9///vi3f/u3WV9J873rXe960Z+nsFIKAqXw1HrrrTft3bYCPyeffPLAdaZf1RuQpsYqMfAzV5jr5S9/edx2221Dfa+zfRzjDvxcddVVsXTp0kjf16q/ww8/PM4444yRw2zD/j3wHAEC5QoI/JTbO5UTIECAAAECBAgQINA7AYGf3rXcggkQIECAwGgCAj+jeXmaAAECBAgQIECAAAECBAgQINBFAYGfLnbVmrITSIf1Dz744MGtN7P9xhE2mG/hM92gkw4Gp9t90m08w/xS2Cc9+/TTTw/z+OCZ9HwKQrz1rW+NzTbbLBYsWDD49ytXrow777xzcItPuj3oueeee2HMYcM6Rx999CD4MNtvt912i3Sb0Wyhoan3nn322Vi+fHkcccQR8cwzz8y5tjTevvvu+8IzyfVzn/tcXHnllXHppZfOeEvTfIGf008/PY455pihTYd9cK4AyqGHHjpYc9XfJAM/cwWVUsjrggsuiJe85CUjlz5XzVVvb1q1iHEHfub6vtPfoxQG2n333WOTTTaJdLPWa17zmmkma665Zmy00UaR/tePAIHuCwj8dL/HVkiAAAECBAgQIECAQGcEBH4600oLIUCAAAECkxEQ+JmMq1EJECBAgAABAgQIECBAgAABAiUJCPyU1C21FivwyCOPDA7lp3DLXL9vfOMbccABB0xknT//+c/jk5/8ZJx99tkvGn+bbbaJG264YRAWGOaXwi2nnXZaLFu2bJjHKz/zmc98Jj7xiU/EDAeXXzTmZZddFnvvvfec87z3ve+Nv/3bv5019HP33XcPbiO64447BuOk4Ee6PWjVANKqExx55JGDkFGqLYWD0k05f/mXfxkpXPTNb35zxht+Hn744cEtTmmumX5p/q9+9avzrncU0PluQDrooIMGQav5jGeb8+abb45ddtklfvWrX0175Ld+67cGN0H9wR/8wSglv/DsXMGZOrdhpRuf0t/F1W/MSROvs846g78LixcvrlRzckh/f1MgbKZfupUnfYfD/ubr37DjzPZcCt+l0NRLX/rS2G677Qb/pH5uvfXWwkF1cb1PoEUBgZ8W8U1NgAABAgQIECBAgACB0QQEfkbz8jQBAgQIEOidgMBP71puwQQIECBAgAABAgQIECBAgACBaQICPz4KAg0I3HrrrfH2t7993ltxUugm3QKUbsSpGsJYdTnpVpl///d/j3POOWfaDTpTz60aXhmWIoVc0nvnnnvusK+M9NyHPvShOOuss164CWiulx988MGB7fe///0553j1q18dn/3sZwdhj/XXXz+SzbXXXjsI60wFfdIAe+21V3z605+OAw88cNZwTnrugx/84GDeL37xi4P3N9xww1ixYkXssMMOM9bxH//xH7HzzjsPbjWa6ZdueEoBmd/7vd8byWquh++///5485vfHD/+8Y9nfGz77bcf3O60aNGiSnOeeeaZcdRRR836bgo/Jc9Rf/MF5F72spfFLbfcEq961atGHTpSkOy4446b9b0UgPrABz4w8rjphfm+xSpBpfSdfeUrX6lUT9WXUvAp9fWEE06IDTbYoOow3iNAoCUBgZ+W4E1LgAABAgQIECBAgACB0QUEfkY38wYBAgQIEOiVgMBPr9ptsQQIECBAgAABAgQIECBAgACBGQUEfnwYBCYs8Oijj8Z+++03CJcM+1tvvfVi0003jRTIWLhw4bCvxf/+7//G7bffPgizPPDAA7PeULPqgFVDGSn0c/TRR8ff/M3fDF3fMA+mW3LSDSmjrPv000+PY489dpjhZ31mjTXWiFNOOSU+9rGPDRz33HPPwW0vw/zSuxdeeOGgzzP90m0yadwUDprrN0rQaZi6UnjlkEMOmfXRdCg83Sr1/ve/f5jhXvRMujHqXe9614vCUqsP8r73vS++9rWvDRXcWvXdiy++ONKtTDPdwjP13MknnzwI7owSjBum5hTKuvzyy0f6/qZqms97rbXWinTDUJpj2F8KgaUA4NNPPz3sK2N7LoV9Uv/e/e53j+Q8tgIMRIBAJQGBn0psXiJAgAABAgQIECBAgEAbAgI/baibkwABAgQIFCQg8FNQs5RKgAABAgQIECBAgAABAgQIEJiQgMDPhGANSyAJ3H333XHYYYfNGYpoU2qLLbYY3JSSbpep8kuhn3Rjyic/+ckqr097J92+kwIoL33pS0car0qoatUJNt988zjvvPMi3cAy9UthpjPOOGPeOlLYJ93A8kd/9EczhiJSyCT5nH322fOOlR5IN+J84QtfqHXTTwrKpJt7DjjggFlvFJoqJt1MdMEFFwxuPho2PPPQQw/FH//xH0cK5sz3++hHPzq4RSmF2Ib5pduwksHDDz885+PJ/ctf/vLg79eaa64579CPPfbYoOZ0g9Z8v4MOOmjQr2Fvt3n22Wfjsssui4MPPjiefPLJOYdP31oKh+24445DeadeLl++PA4//PChAnzzrW3UP5/v+x51PM8TIDB5AYGfyRubgQABAgQIECBAgAABAmMSEPgZE6RhCBAgQIBAVwUEfrraWesiQIAAAQIECBAgQIAAAQIECAwvIPAzvJUnCcwq8Mtf/nIQDrn33nsHz6QAyvXXXx8pGJHzL4UlvvrVrw4VPJhrHekmnBRI+OEPf1h5uemGnr/6q7+KddZZp9IY//3f/x37779/pBtRRvmlW2jSLUWrh4yuuuqqWLp06Zy3zCxYsGBwA0q6jWbqgPXKlSvj1FNPjR/96Edx8803x3/913+NUs4Lzy5atCje+ta3RgplpduBXvnKV845zpVXXhmXXHJJ5W8vBXJe97rXxetf//qBRbo9J4WB0m9q7HTzUQqIjdrnFBrZdtttY/HixfHbv/3bM46d/q7ceOON8cgjj4zktWrdKUSTvsP0m+rDL37xi/je974Xd95558iBmVe84hWx0047DW772WeffQY3Gq0+9n/+53/GbbfdFk888cRIdU/1d5NNNnnR2LMNMo6/YyMVuMrD6667bnznO98ZhJT8CBDIX0DgJ/8eqZAAAQIECBAgQIAAAQLPCwj8+BQIECBAgACBOQUEfnwgBAgQIECAAAECBAgQIECAAAECAj++AQJjEHj88cdjzz33jHQov6Rfuk0n3QIzjt9TTz01uJ0nBUV+9rOfDT3kO97xjsGNNttss83Q78z2YApd/Nmf/dlQN/Ok21vSDTEpJDTTzTbp9qIjjzwyzj333BmnS+GVv/u7v5tW9wMPPDAIifzkJz+pvZ40QApbpCDMdtttN+d46aalZD+OXwq6pBDLZpttNhiulLEPPfTQwW046TfuPqQQ17JlyyY+9lz9e/DBBwf/nUnhpRQ2S7/0nTbxS7dffetb34r111+/ienMQYBADQGBnxp4XiVAgAABAgQIECBAgECzAgI/zXqbjQABAgQIFCcg8FNcyxRMgAABAgQIECBAgAABAgQIEBi7gMDP2EkNSKDfAs8++2zcc889ccEFF8SKFSsG/3/VW1vSzSZveMMb4sADDxyEFzbddNOxg913331xzjnnDGpY9Taa3/md34kUMDrooINil112eSE0MVsBKUyRxjnllFMGN/Wkm2re+MY3DkJFe+yxR6y55ppjr92ABGYSWDWAttVWW8UVV1wRW265ZaS/bz//+c/j6aefjrvvvjsee+yxSDcx3X777ZFuHku/9Mx3v/vdSLcdrfpLfz5sOC8FCK6++upYsmSJBhEgkLmAwE/mDVIeAQIECBAgQIAAAQIE/r+AwI+vgQABAgQIEJhTQODHB0KAAAECBAgQIECAAAECBAgQICDw4xsgQIAAAQIZC6SwTwqZnX766YPQ2VVXXTUIro3zt3LlykH4JwWDLr300rj44oun3R500kknxfHHHz/OaY1FgMAEBAR+JoBqSAIECBAgQIAAAQIECExGQOBnMq5GJUCAAAECnREQ+OlMKy2EAAECBAgQIECAAAECBAgQIFBZQOCnMp0XCRAgQIDAZAXS7Tyf/exnXwjanHzyyXHcccfFDAf6x1pIuinoqKOOir//+79/YdxDDz00li9fPtZ5DEaAwPgFBH7Gb2pEAgQIECBAgAABAgQITEhA4GdCsIYlQIAAAQJdERD46UonrYMAAQIECBAgQIAAAQIECBAgUF1A4Ke6nTcJECBAgMDEBH7961/HaaedFsuWLRvMsXjx4rjyyitjo402mticqw781FNPxT777BMrVqwY/GuBn0bYTUKgtoDAT21CAxAgQIAAAQIECBAgQKApAYGfpqTNQ4AAAQIEChUQ+Cm0ccomQIAAAQIECBAgQIAAAQIECIxRQOBnjJiGIkCAAAEC4xK46KKLYv/994/nnntuMOQ3vvGNOOCAA8Y1/FDjfO5zn4uPf/zjg2cFfoYi8xCB1gUEflpvgQIIECBAgAABAgQIECAwrIDAz7BSniNAgAABAj0VEPjpaeMtmwABAgQIECBAgAABAgQIECCwioDAj8+BAAECBAhkJnDXXXfF29/+9nj44YcHlb32ta+N66+/PjbddNNGKz3nnHPiiCOOGMx50kknxfHHH9/o/CYjQGB0AYGf0c28QYAAAQIECBAgQIAAgZYEBH5agjctAQIECBAoRUDgp5ROqZMAAQIECBAgQIAAAQIECBAgMDkBgZ/J2RqZAAECBAiMLPDoo4/GfvvtF9dee+0L7x500EFx/vnnxwwH+Ucef5QXTjjhhDj55JMH81599dWxZMmSUV73LAECLQgI/LSAbkoCBAgQIECAAAECBAhUExD4qebmLQIECBAg0BsBgZ/etNpCCRAgQIAAAQIECBAgQIAAAQKzCgj8+DgIECBAgEBGAqeffnoce+yxL6ro0EMPjeXLlzda5YMPPji4Zej73/9+7LjjjrFixYpYuHBhozWYjACB0QUEfkY38wYBAgQIECBAgAABAgRaEhD4aQnetAQIECBAoBQBgZ9SOqVOAgQIECBAgAABAgQIECBAgMDkBAR+JmdrZAIECBAgMJLAfffdF7vuumv84Ac/eNF7S5cujYsuuijWXnvtkcar+vCvf/3rOPXUU+P4448fDHH22WfHEUccUXU47xEg0KCAwE+D2KYiQIAAAQIECBAgQIBAPQGBn3p+3iZAgAABAp0XEPjpfIstkAABAgQIECBAgAABAgQIECAwr4DAz7xEHiBAgAABAs0IfO1rX4uDDz542mRrrLFG/PM//3PssccejRSSwkX7779/PPfcc7HzzjvH5Zdf7nafRuRNQqC+gMBPfUMjECBAgAABAgQIECBAoCEBgZ+GoE1DgAABAgRKFRD4KbVz6iZAgAABAgQIECBAgAABAgQIjE9A4Gd8lkYiQIAAAQK1BD7zmc/EcccdN+MYG264YfzjP/5jLFmypNYcc72cbvY577zz4oMf/GA888wzkeZcsWJF7LDDDhOb08AECIxXQOBnvJ5GI0CAAAECBAgQIECAwAQFBH4miGtoAgQIECDQBQGBny500RoIECBAgAABAgQIECBAgAABAvUEBH7q+XmbAAECBAiMTeCcc86JI444Ys7x0p9/6lOfis0222xs86aBHnvssUHY6Oyzzx6Mm24VuvDCC2O//fYb6zwGI0BgsgICP5P1NToBAgQIECBAgAABAgTGKCDwM0ZMQxEgQIAAgS4KCPx0savWRIAAAQIECBAgQIAAAQIECBAYTUDgZzQvTxMgQIAAgYkJ/OhHP4qdd9457r///nnn2GOPPeL444+PxYsXx9prrz3v8zM9kG70+fGPfxxf+tKX4swzzxzc6pN+CxYsiAsuuCD23XffSuN6iQCB9gQEftqzNzMBAgQIECBAgAABAgRGFBD4GRHM4wQIECBAoG8CAj9967j1EiBAgAABAgQIECBAgAABAgSmCwj8+CoIECBAgEBGAhdddFHsv//+8dxzzw1d1atf/ep429veFm9605tik002ide//vWx1lprTXv/8ccfj7vuuivuueeeuPrqq+O2226LJ5544kXPbbzxxvEP//APseuuuw49vwcJEMhHQOAnn16ohAABAgQIECBAgAABAvMICPz4RAgQIECAAIE5BQR+fCAECBAgQIAAAQIECBAgQIAAAQICP74BAgQIECCQkUC6defyyy+PAw88MJ588slGK3vjG98YX//61+OVr3xlo/OajACB8QkI/IzP0kgECBAgQIAAAQIECBCYsIDAz4SBDU+AAAECBEoXEPgpvYPqJ0CAAAECBAgQIECAAAECBAjUFxD4qW9oBAIECBAgMHaBn/70p3H00UfHJZdcMvaxVx9wwYIFceKJJ8ZRRx0V66yzzsTnMwEBApMTEPiZnK2RCRAgQIAAAQIECBAgMGYBgZ8xgxqOAAECBAh0TUDgp2sdtR4CBAgQIECAAAECBAgQIECAwOgCAj+jm3mDAAECBAg0IpBu+7npppvi2GOPjTvuuGPsc6ZwTwr5nHDCCbHBBhuMfXwDEiDQvIDAT/PmZiRAgAABAgQIECBAgEBFAYGfinBeI0CAAAECfREQ+OlLp62TAAECBAgQIECAAAECBAgQIDC7gMCPr4MAAQIECGQukII/9957b/z1X/91LF++PFauXFmr4p122imOOeaYWLp0aay33nq1xvIyAQJ5CQj85NUP1RAgQIAAAQIECBAgQGAOAYEfnwcBAgQIECAwp4DAjw+EAAECBAgQIECAAAECBAgQIEBA4Mc3QIAAAQIEChJI4Z8HHnggbrnllrj++usH//vQQw8N/t3qv0WLFkX6Z/vtt4/tttsu3v3ud8fWW28dCxYsKGjFSiVAYBQBgZ9RtDxLgAABAgQIECBAgACBVgUEflrlNzkBAgQIEMhfQOAn/x6pkAABAgQIECBAgAABAgQIECAwaQGBn0kLG58AAQIECBAgQIBAQwICPw1Bm4YAAQIECBAgQIAAAQL1BQR+6hsagQABAgQIdFpA4KfT7bU4AgQIECBAgAABAgQIECBAgMBQAgI/QzF5iAABAgQIECBAgED+AgI/+fdIhQQIECBAgAABAgQIEHheQODHp0CAAAECBAjMKSDw4wMhQIAAAQIECBAgQIAAAQIECBAQ+PENECBAgAABAgQIEOiIgMBPRxppGQQIECBAgAABAgQI9EFA4KcPXbZGAgQIECBQQ0DgpwaeVwkQIFCgwNsiYo2IuK7A2pVMgAABAgQIECBAgMDkBAR+JmdrZAIECBAgQIAAAQKNCgj8NMptMgIECBAgQIAAAQIECNQREPipo+ddAgQIECDQAwGBnx402RIJECCwikAK+qwbETtSIUCAAAECBAgQIECAwCoCAj8+BwIECBAgQIAAAQIdERD46UgjLYMAAQIECBAgQIAAgT4ICPz0ocvWSIAAAQIEaggI/NTA8yoBAgQKE9gpIm59vubdI+KawupXLgECBAgQIECAAAECkxMQ+JmcrZEJECBAgAABAgQINCog8NMot8kIECBAgAABAgQIECBQR0Dgp46edwkQIECAQA8EBH560GRLJECAwPMC34mIXZ7//3dExA5kCBAgQIAAAQIECBAg8LyAwI9PgQABAgQIECBAgEBHBAR+OtJIyyBAgAABAgQIECBAoA8CAj996LI1EiBAgACBGgICPzXwvEqAAIGCBN4cETevVu+7IuKqgtagVAIECBAgQIAAAQIEJicg8DM5WyMTIECAAAECBAgQaFRA4KdRbpMRIECAAAECBAgQIECgjoDATx097xIgQIAAgR4ICPz0oMmWSIAAgYi4NiJ2XU3itoh4Ix0CBAgQIECAAAECBAhEhMCPz4AAAQIECBAgQIBARwQEfjrSSMsgQIAAAQIECBAgQKAPAgI/feiyNRIgQIAAgRoCAj818LxKgACBQgR2iohbZ6l1j9+EflYUsg5lEiBAgAABAgQIECAwOQGBn8nZGpkAAQIECBAgQIBAowICP41ym4wAAQIECBAgQIAAAQJ1BAR+6uh5lwABAgQI9EBA4KcHTbZEAgR6L3BdRLx9FgW3/PT+8wBAgAABAgQIECBAYCAg8ONDIECAAAECBAgQINARAYGfjjTSMggQIECAAAECBAgQ6IOAwE8fumyNBAgQIECghoDATw08rxIgQKAAgTdHxM3z1PmOiPh2AWtRIgECBAgQIECAAAECkxMQ+JmcrZEJECBAgAABAgQINCog8NMot8kIECBAgAABAgQIECBQR0Dgp46edwkQIECAQA8EBH560GRLJECg1wLXRsSu8wi45afXn4jFEyBAgAABAgQIEBgICPz4EAgQIECAAAECBAh0REDgpyONtAwCBAgQIECAAAECBPogIPDThy5bIwECBAgQqCEg8FMDz6sECBDIXGCniLh1yBrd8jMklMcIECBAgAABAgQIdFRA4KejjbUsAgQIECBAgACB/gkI/PSv51ZMgAABAgQIECBAgECxAgI/xbZO4QQIECBAoBkBgZ9mnM1CgACBNgS+ExG7DDmxW36GhPIYAQIECBAgQIAAgY4KCPx0tLGWRYAAAQIECBAg0D8BgZ/+9dyKCRAgQIAAAQIECBAoVkDgp9jWKZwAAQIECDQjIPDTjLNZCBAg0LTAKLf7TNW2JCKubbpQ8xEgQIAAAQIECBAgkIWAwE8WbVAEAQIECBAgQIAAgfoCAj/1DY1AgAABAgQIECBAgACBhgQEfhqCNg0BAgQIEChVQOCn1M6pmwABAnMLjHK7z9RIbvnxVREgQIAAAQIECBDor4DAT397b+UECBAgQIAAAQIdExD46VhDLYcAAQIECBAgQIAAgS4LCPx0ubvWRoAAAQIExiAg8DMGREMQIEAgM4Eqt/tMLWG3iEhhIT8CBAgQIECAAAECBPolIPDTr35bLQECBAgQIECAQIcFBH463FxLI0CAAAECBAgQIECgawICP13rqPUQIECAAIExCwj8jBnUcAQIEMhAoMrtPlNlu+UngwYqgQABAgQIECBAgEALAgI/LaCbkgABAgQIECBAgMAkBAR+JqFqTAIECBAgQIAAAQIECExEQOBnIqwGJUCAAAEC3REQ+OlOL62EAAECSaDO7T5TgrtGxHU4CRAgQIAAAQIECBDolYDAT6/abbEECBAgQIAAAQJdFhD46XJ3rY0AAQIECBAgQIAAgY4JCPx0rKGWQ4AAAQIExi0g8DNuUeMRIECgXYE6t/tMVe6Wn3Z7aHYCBAgQIECAAAECbQgI/LShbk4CBAgQIECAAAECExAQ+JkAqiEJECBAgAABAgQIECAwGQGBn8m4GpUAAQIECHRGQOCnM620EAIECIzldp8pxl0i4nqmBAgQIECAAAECBAj0RkDgpzettlACBAgQIECAAIGuCwj8dL3D1keAAAECBAgQIOEci24AACAASURBVECAQIcEBH461ExLIUCAAAECkxAQ+JmEqjEJECDQjsC1EbHrmKZOYZ8U+vEjQIAAAQIECBAgQKAfAgI//eizVRIgQIAAAQIECPRAQOCnB022RAIECBAgQIAAAQIEuiIg8NOVTloHAQIECBCYkIDAz4RgDUuAAIGGBXaKiFvHPOcbI+K2MY9pOAIECBAgQIAAAQIE8hQQ+MmzL6oiQIAAAQIECBAgMLKAwM/IZF4gQIAAAQIECBAgQIBAWwICP23Jm5cAAQIECBQiIPBTSKOUSYAAgXkExnm7z9RU143xxiANJECAAAECBAgQIEAgbwGBn7z7ozoCBAgQIECAAAECQwsI/AxN5UECBAgQIECAAAECBAi0LSDw03YHzE+AAAECBDIXEPjJvEHKI0CAwBACk7jdZ2pat/wM0QCPECBAgAABAgQIEOiAgMBPB5poCQQIECBAgAABAgSSgMCP74AAAQIECBAgQIAAAQLFCAj8FNMqhRIgQIAAgXYEBH7acTcrAQIExinw7YjYbZwDrjJWujloyYTGNiwBAgQIECBAgAABAvkICPzk0wuVECBAgAABAgQIEKglIPBTi8/LBAgQIECAAAECBAgQaFJA4KdJbXMRIECAAIECBQR+CmyakgkQILCKwCRv95maxi0/PjkCBAgQIECAAAEC3RcQ+Ol+j62QAAECBAgQIECgJwICPz1ptGUSIECAAAECBAgQINAFAYGfLnTRGggQIECAwAQFBH4miGtoAgQINCAwydt9psq/JiJ2b2AtpiBAgAABAgQIECBAoD0BgZ/27M1MgAABAgQIECBAYKwCAj9j5TQYAQIECBAgQIAAAQIEJikg8DNJXWMTIECAAIEOCAj8dKCJlkCAQG8FmrjdZwrXLT+9/cwsnAABAgQIECBAoCcCAj89abRlEiBAgAABAgQIdF9A4Kf7PbZCAgQIECBAgAABAgQ6IyDw05lWWggBAgQIEJiMgMDPZFyNSoAAgSYEmrjdZ2odKyJijyYWZQ4CBAgQIECAAAECBFoREPhphd2kBAgQIECAAAECBMYvIPAzflMjEiBAgAABAgQIECBAYEICAj8TgjUsAQIECBDoioDAT1c6aR0ECPRN4M0RcfMIi/55RGy02vMz/bu5hnTLzwjgHiVAgAABAgQIECBQmIDAT2ENUy4BAgQIECBAgACB2QQEfnwbBAgQIECAAAECBAgQKEZA4KeYVimUAAECBAi0IyDw0467WQkQIFBXYNjbfX4WEadFxFkR8cRqk64XER/5zb//RERsPERBV0fEO4d4ziMECBAgQIAAAQIECJQnIPBTXs9UTIAAAQIECBAgQGBGAYEfHwYBAgQIECBAgAABAgSKERD4KaZVCiVAgAABAu0ICPy0425WAgQI1BEY5nafdHvPZ54P+jz5/GSzbRDXjYijI+LYGW4BWr1Ot/zU6Zx3CRAgQIAAAQIECOQrIPCTb29URoAAAQIECBAgQGAkAYGfkbg8TIAAAQIECBAgQIAAgTYFBH7a1Dc3AQIECBAoQEDgp4AmKZEAAQKrCcx1u08K+pz+m+DOGb8J8Dy+2nvzbRDXfz748/GIeOks6isiYg8dIUCAAAECBAgQIECgcwICP51rqQURIECAAAECBAj0VUDgp6+dt24CBAgQIECAAAECBAoUmO88V4FLUjIBAgQIECAwTgGBn3FqGosAAQKTF3hTRNwywzS/eD7o86UZgj5Tjw+7QUzBn2Mi4k8iYtEMc20fEd+d/FLNQIAAAQIECBAgQIBAgwICPw1im4oAAQIECBAgQIDAJAUEfiapa2wCBAgQIECAAAECBAiMVWDY81xjndRgBAgQIECAQDkCAj/l9EqlBAgQSAKr3+7zaET8n4j4whxBnym5UTeIGzx/48+xEbFwFf4rIuLd2kGAAAECBAgQIECAQKcEBH461U6LIUCAAAECBAgQ6LOAwE+fu2/tBAgQIECAAAECBAgUJjDqea7ClqdcAgQIECBAoK6AwE9dQe8TIECgOYGdIuLW56db+ZsQzuefD/o8NmQJVTeIKfgzdePPVPDnDRHxf4ec12MECBAgQIAAAQIECOQvIPCTf49USIAAAQIECBAgQGAoAYGfoZg8RIAAAQIECBAgQIAAgRwEqp7nyqF2NRAgQIAAAQINCAj8NIBsCgIECIxJIN3us/3zQZ8U9hk26DM1fd0N4oYR8bGI+JOIuNktP2PqqmEIECBAgAABAgQI5CEg8JNHH1RBgAABAgQIECBAoLaAwE9tQgMQIECAAAECBAgQIECgKYG657maqtM8BAgQIECAQEsCAj8twZuWAAECIwq8LiL2j4jP/SZwk273qfIb1wZxUUR8PCK+/pua7q5SiHcIECBAgAABAgQIEMhOQOAnu5YoiAABAgQIECBAgEA1AYGfam7eIkCAAAECBAgQIECAQAsC4zrP1ULppiRA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vb1jNgAAIABJREFU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AECBAgQIECAAIF2BJznasfdrAQIECBAoBgBgZ9iWqVQAgQI1BawQaxNaAACBAgQIECAAAECnRUQ+Olsay2MAAECBAgQIECgbwICP33ruPUSIECAAAECBAgQIFCwgPNcBTdP6QQIECBAoAkBgZ8mlM1BgACBPARsEPPogyoIECBAgAABAgQI5Cgg8JNjV9REgAABAgQIECBAoIKAwE8FNK8QIECAAAECBAgQIECgHQHnudpxNysBAgQIEChGQOCnmFYplAABArUFbBBrExqAAAECBAgQIECAQGcFBH4621oLI0CAAAECBAgQ6JuAwE/fOm69BAgQIECAAAECBAgULOA8V8HNUzoBAgQIEGhCQOCnCWVzECBAIA8BG8Q8+qAKAgQIECBAgAABAjkKCPzk2BU1ESBAgAABAgQIEKggIPBTAc0rBAgQIECAAAECBAgQaEfAea523M1KgAABAgSKERD4KaZVCiVAgEBtARvE2oQGIECAAAECBAgQINBZAYGfzrbWwggQIECAAAECBPomIPDTt45bLwECBAgQIECAAAECBQs4z1Vw85ROgAABAgSaEBD4aULZHAQIEMhDwAYxjz6oggABAgQIECBAgECOAgI/OXZFTQQIECBAgAABAgQqCAj8VEDzCgECBAgQIECAAAECBNoRcJ6rHXezEiBAgACBYgQEfopplUIJECBQW8AGsTahAQgQIECAAAECBAh0VkDgp7OttTACBAgQIECAAIG+CQj89K3j1kuAAAECBAgQIECAQMECznMV3DylEyBAgACBJgQEfppQNgcBAgTyELBBzKMPqiBAgAABAgQIECCQo4DAT45dURMBAgQIECBAgACBCgICPxXQvEKAAIH/x969xdx2VfcBH+EiRRgB6kXAQ4yE8EvfKioVChU2xpjEQJo0NKahuIUmJIUEAgmEGIOLgeMLBCeYW7gUUnNpCaRc4thxMAG5xlxU8VSEEDchwYNBpRUEBAXqeexdbW+f8317r8tcY871W1Iecs5ec475Gysoy15/BgECBAgQIECAwDICvudaxt2uBAgQIECgGQGBn2ZapVACBAiMFvCCOJrQAgQIECBAgAABAgS6FRD46ba1DkaAAAECBAgQILA2AYGftXXceQkQIECAAAECBAgQaFjA91wNN0/pBAgQIECghoDATw1lexAgQCCHgBfEHH1QBQECBAgQIECAAIGMAgI/GbuiJgIECBAgQIAAAQIDBAR+BqC5hQABAgQIECBAgAABAssI+J5rGXe7EiBAgACBZgQEfppplUIJECAwWsAL4mhCCxAgQIAAAQIECBDoVkDgp9vWOhgBAgQIECBAgMDaBAR+1tZx5yVAgAABAgQIECBAoGEB33M13DylEyBAgACBGgICPzWU7UGAAIEcAl4Qc/RBFQQIECBAgAABAgQyCgj8ZOyKmggQIECAAAECBAgMEBD4GYDmFgIECBAgQIAAAQIECCwj4HuuZdztSoAAAQIEmhEQ+GmmVQolQIDAaAEviKMJLUCAAAECBAgQIECgWwGBn25b62AECBAgQIAAAQJrExD4WVvHnZcAAQIECBAgQIAAgYYFfM/VcPOUToAAAQIEaggI/NRQtgcBAgRyCHhBzNEHVRAgQIAAAQIECBDIKCDwk7EraiJAgAABAgQIECAwQEDgZwCaWwgQIECAAAECBAgQILCMgO+5lnG3KwECBAgQaEZA4KeZVimUAAECowW8II4mtAABAgQIECBAgACBbgUEfrptrYMRIECAAAECBAisTUDgZ20dd14CBAgQIECAAAECBBoW8D1Xw81TOgECBAgQqCEg8FND2R4ECBDIIeAFMUcfVEGAAAECBAgQIEAgo4DAT8auqIkAAQIECBAgQIDAAAGBnwFobiFAgAABAgQIECBAgMAyAr7nWsbdrgQIECBAoBkBgZ9mWqVQAgQIjBbwgjia0AIECBAgQIAAAQIEuhUQ+Om2tQ5GgAABAgQIECCwNgGBn7V13HkJECBAgAABAgQIEGhYwPdcDTdP6QQIECBAoIaAwE8NZXsQIEAgh4AXxBx9UAUBAgQIECBAgACBjAICPxm7oiYCBAgQIECAAAECAwQEfgaguYUAAQIECBAgQIAAAQLLCPieaxl3uxIgQIAAgWYEBH6aaZVCCRAgMFrAC+JoQgsQIECAAAECBAgQ6FZA4Kfb1joYAQIECBAgQIDA2gQEftbWceclQIAAAQIECBAgQKBhAd9zNdw8pRMgQIAAgRoCAj81lO1BgACBHAJeEHP0QRUECBAgQIAAAQIEMgoI/GTsipoIECBAgAABAgQIDBAQ+BmA5hYCBAgQIECAAAECBAgsI+B7rmXc7UqAAAECBJoREPhpplUKJUCAwGgBL4ijCS1AgAABAgQIECBAoFsBgZ9uW+tgBAgQIECAAAECaxMQ+Flbx52XAAECBAgQIECAAIGGBXzP1XDzlE6AAAECBGoICPzUULYHAQIEcgh4QczRB1UQIECAAAECBAgQyCgg8JOxK2oiQIAAAQIECBAgMEBA4GcAmlsIECBAgAABAgQIECCwjIDvuZZxtysBAgQIEGhGQOCnmVYplAABAqMFvCCOJrQAAQIECBAgQIAAgW4FBH66ba2DESBAgAABAgQIrE1A4GdtHXdeAgQIECBAgAABAgQaFvA9V8PNUzoBAgQIEKghIPBTQ9keBAgQyCHgBTFHH1RBgAABAgQIECBAIKOAwE/GrqiJAAECBAgQIECAwAABgZ8BaG4hQIAAAQIECBAgQIDAMgK+51rG3a4ECBAgQKAZAYGfZlqlUAIECIwW8II4mtACBAgQIECAAAECBLoVEPjptrUORoAAAQIECBAgsDYBgZ+1ddx5CRAgQIAAAQIECBBoWMD3XA03T+kECBAgQKCGgMBPDWV7ECBAIIeAF8QcfVAFAQIECBAgQIAAgYwCAj8Zu6ImAgQIECBAgAABAgMEBH4GoLmFAAECBAgQIECAAAECywj4nmsZd7sSIECAAIFmBAR+mmmVQgkQIDBawAviaEILECBAgAABAgQIEOhWQOCn29Y6GAECBAgQIECAwNoEBH7W1nHnJUCAAAECBAgQIECgYQHfczXcPKUTIECAAIEaAgI/NZTtQYAAgRwCXhBz9EEVBAgQIECAAAECBDIKCPxk7IqaCBAgQIAAAQIECAwQEPgZgOYWAgQIECBAgAABAgQILCPge65l3O1KgAABAgSaERD4aaZVCiVAgMBoAS+IowktQIAAAQIECBAgQKBbAYGfblvrYAQIECBAgAABAmsTEPhZW8edlwABAgQIECBAgACBhgV8z9Vw85ROgAABAgRqCAj81FC2BwECBHIIeEHM0QdVECBAgAABAgQIEMgoIPCTsStqIkCAAAECBAgQIDBAQOBnAJpbCBAgQIAAAQIECBAgsIyA77mWcbcrAQIECBBoRkDgp5lWKZQAAQKjBbwgjia0AAG/6jskAAAgAElEQVQCBAgQIECAAIFuBQR+um2tgxEgQIAAAQIECKxNQOBnbR13XgIECBAgQIAAAQIEGhbwPVfDzVM6AQIECBCoISDwU0PZHgQIEMgh4AUxRx9UQYAAAQIECBAgQCCjgMBPxq6oiQABAgQIECBAgMAAAYGfAWhuIUCAAAECBAgQIECAwDICvudaxt2uBAgQIECgGQGBn2ZapVACBAiMFvCCOJrQAgQIECBAgAABAgS6FRD46ba1DkaAAAECBAgQILA2AYGftXXceQkQIECAAAECBAgQaFjA91wNN0/pBAgQIECghoDATw1lexAgQCCHgBfEHH1QBQECBAgQIECAAIGMAgI/GbuiJgIECBAgQIAAAQIDBAR+BqC5hQABAgQIECBAgAABAssI+J5rGXe7EiBAgACBZgQEfppplUIJECAwWsAL4mhCCxAgQIAAAQIECBDoVkDgp9vWOhgBAgQIECBAgMDaBAR+1tZx5yVAgAABAgQIECBAoGEB33M13DylEyBAgACBGgICPzWU7UGAAIEcAl4Qc/RBFQQIECBAgAABAgQyCgj8ZOyKmggQIECAAAECBAgMEBD4GYDmFgIECBAgQIAAAQIECCwj4HuuZdztSoAAAQIEmhEQ+GmmVQolQIDAaAEviKMJLUCAAAECBAgQIECgWwGBn25b62AECBAgQIAAAQJrExD4WVvHnZcAAQIECBAgQIAAgYYFfM/VcPOUToAAAQIEaggI/NRQtgcBAgRyCHhBzNEHVRAgQIAAAQIECBDIKCDwk7EraiJAgAABAgQIECAwQEDgZwCaWwgQIECAAAECBAgQILCMgO+5lnG3KwECBAgQaEZA4KeZVimUAAECowW8II4mtAABAgQIECBAgACBbgUEfrptrYMRIECAAAECBAisTUDgZ20dd14CBAgQIECAAAECBBoW8D1Xw81TOgECBAgQqCEg8FND2R4ECBDIIeAFMUcfVEGAAAECBAgQIEAgo4DAT8auqIkAAQIECBAgQIDAAAGBnwFobiFAgAABAgQIECBAgMAyAr7nWsbdrgQIECBAoBkBgZ9mWqVQAgQIjBbwgjia0AIECBAgQIAAAQIEuhUQ+Om2tQ5GgAABAgQIECCwNgGBn7V13HkJECBAgAABAgQIEGhYwPdcDTdP6QQIECBAoIaAwE8NZXsQIEAgh4AXxBx9UAUBAgQIECBAgACBjAICPxm7oiYCBAgQIECAAAECAwQEfgaguYUAAQIECBAgQIAAAQLLCPieaxl3uxIgQIAAgWYEBH6aaZVCCRAgMFrAC+JoQgsQIECAAAECBAgQ6FZA4Kfb1joYAQIECBAgQIDA2gQEftbWceclQIAAAQIECBAgQKBhAd9zNdw8pRMgQIAAgRoCAj81lO1BgACBHAJeEHP0QRUECBAgQIAAAQIEMgoI/GTsipoIECBAgAABAgQIDBAQ+BmA5hYCBAgQIECAAAECBAgsI+B7rmXc7UqAAAECBJoREPhpplUKJUCAwGgBL4ijCS1AgAABAgQIECBAoFsBgZ9uW+tgBAgQIECAAAECaxMQ+Flbx52XAAECBAgQIECAAIGGBXzP1XDzlE6AAAECBGoICPzUULYHAQIEcgh4QczRB1UQIECAAAECBAgQyCgg8JOxK2oiQIAAAQIECBAgMEBA4GcAmlsIECBAgAABAgQIECCwjIDvuZZxtysBAgQIEGhGQOCnmVYplAABAqMFvCCOJrQAAQIECBAgQIAAgW4FBH66ba2DESBAgAABAgQIrE1A4GdtHXdeAgQIECBAgAABAgQaFvA9V8PNUzoBAgQIEKghIPBTQ9keBAgQyCHgBTFHH1RBgAABAgQIECBAIKOAwE/GrqiJAAECBAgQIECAwAABgZ8BaG4hQIAAAQIECBAgQIDAMgK+51rG3a4ECBAgQKAZAYGfZlqlUAIECIwW8II4mtACBAgQIECAAAECBLoVEPjptrUORoAAAQIECBAgsDYBgZ+1ddx5CRAgQIAAAQIECBBoWMD3XA03T+kECBAgQKCGgMBPDWV7ECBAIIeAF8QcfVAFAQIECBAgQIAAgYwCAj8Zu6ImAgQIECBAgAABAgMEBH4GoLmFAAECBAgQIECAAAECywj4nmsZd7sSIECAAIFmBAR+mmmVQgkQIDBawAviaEILECBAgAABAgQIEOhWQOCn29Y6GAECBAgQIECAwNoEBH7W1nHnJUCAAAECBAgQIECgYQHfczXcPKUTIECAAIEaAgI/NZTtQYAAgRwCXhBz9EEVBAgQIECAAAECBDIKCPxk7IqaCBAgQIAAAQIECAwQEPgZgOYWAgQIECBAgAABAgQILCPge65l3O1KgAABAgSaERD4aaZVCiVAgMBoAS+IowktQIAAAQIECBAgQKBbAYGfblvrYAQIECBAgAABAmsTEPhZW8edlwABAgQIECBAgACBhgV8z9Vw85ROgAABAgRqCAj81FC2BwECBHIIeEHM0QdVECBAgAABAgQIEMgoIPCTsStqIkCAAAECBAgQIDBAQOBnAJpbCBAgQIAAAQIECBAgsIyA77mWcbcrAQIECBBoRkDgp5lWKZQAAQKjBbwgjia0AAECBAgQIECAAIFuBQR+um2tgxEgQIAAAQIECKxNQOBnbR13XgIECBAgQIAAAQIEGhbwPVfDzVM6AQIECBCoISDwU0PZHgQIEMgh4AUxRx9UQYAAAQIECBAgQCCjgMBPxq6oiQABAgQIECBAgMAAAYGfAWhuIUCAAAECBAgQIECAwDICvudaxt2uBAgQIECgGQGBn2ZapVACBAiMFvCCOJrQAgQIECBAgAABAgS6FRD46ba1DkaAAAECBAgQILA2AYGftXXceQkQIECAAAECBAgQaFjA91wNN0/pBAgQIECghoDATw1lexAgQCCHgBfEHH1QBQECBAgQIECAAIGMAgI/GbuiJgIECBAgQIAAAQIDBAR+BqC5hQABAgQIECBAgAABAssI+J5rGXe7EiBAgACBZgQEfppplUIJECAwWsAL4mhCCxAgQIAAAQIECBDoVkDgp9vWOhgBAgQIECBAgMDaBAR+1tZx5yVAgAABAgQIECBAoGEB33M13DylEyBAgACBGgICPzWU7UGAAIEcAl4Qc/RBFQQIECBAgAABAgQyCgj8ZOyKmggQIECAAAECBAgMEBD4GYDmFgIECBAgQIAAAQIECCwj4HuuZdztSoAAAQIEmhEQ+GmmVQolQIDAaAEviKMJLUCAAAECBAgQIECgWwGBn25b62AECBAgQIAAAQJrExD4WVvHnZcAAQIECBAgQIAAgYYFfM/VcPOUToAAAQIEaggI/NRQtgcBAgRyCHhBzNEHVRAgQIAAAQIECBDIKCDwk7EraiJAgAABAgQIECAwQEDgZwCaWwgQIECAAAECBAgQILCMgO+5lnG3KwECBAgQaEZA4KeZVimUAAECowW8II4mtAABAgQIECBAgACBbgUEfrptrYMRIECAAAECBAisTUDgZ20dd14CBAgQIECAAAECBBoW8D1Xw81TOgECBAgQqCEg8FND2R4ECBDIIeAFMUcfVEGAAAECBAgQIEAgo4DAT8auqIkAAQIECBAgQIDAAAGBnwFobiFAgAABAgQIECBAgMAyAr7nWsbdrgQIECBAoBkBgZ9mWqVQAgQIjBbwgjia0AIECBAgQIAAAQIEuhUQ+Om2tQ5GgAABAgQIECCwNgGBn7V13HkJECBAgAABAgQIEGhYwPdcDTdP6QQIECBAoIaAwE8NZXsQIEAgh4AXxBx9UAUBAgQIECBAgACBjAICPxm7oiYCBAgQIECAAAECAwQEfgaguYUAAQIECBAgQIAAAQLLCPieaxl3uxIgQIAAgWYEBH6aaZVCCRAgMFrAC+JoQgsQIECAAAECBAgQ6FZA4Kfb1joYAQIECBAgQIDA2gQEftbWceclQIAAAQIECBAgQKBhAd9zNdw8pRMgQIAAgRoCAj81lO1BgACBHAJeEHP0QRUECBAgQIAAAQIEMgoI/GTsipoIECBAgAABAgQIDBAQ+BmA5hYCBAgQIECAAAECBAgsI+B7rmXc7UqAAAECBJoREPhpplUKJUCAwGgBL4ijCS1AgAABAgQIECBAoFsBgZ9uW+tgBAgQIECAAAECaxMQ+Flbx52XAAECBAgQIECAAIGGBXzP1XDzlE6AAAECBGoICPzUULYHAQIEcgh4QczRB1UQIECAAAECBAgQyCgg8JOxK2oiQIAAAQIECBAgMEBA4GcAmlsIECBAgAABAgQIECCwjIDvuZZxtysBAgQIEGhGQOCnmVYplAABAqMFvCCOJrQAAQIECBAgQIAAgW4FBH66ba2DESBAgAABAgQIrE1A4GdtHXdeAgQIECBAgAABAgQaFvA9V8PNUzoBAgQIEKghIPBTQ9keBAgQyCHgBTFHH1RBgAABAgQIECBAIKOAwE/GrqiJAAECBAgQIECAwAABgZ8BaG4hQIAAAQIECBAgQIDAMgK+51rG3a4ECBAgQKAZAYGfZlqlUAIECIwW8II4mtACBAgQIECAAAECBLoVEPjptrUORoAAAQIECBAgsDYBgZ+1ddx5CRAgQIAAAQIECBBoWMD3XA03T+kECBAgQKCGgMBPDWV7ECBAIIeAF8QcfVAFAQIECBAgQIAAgYwCAj8Zu6ImAgQIECBAgAABAgMEBH4GoLmFAAECBAgQIECAAAECywj4nmsZd7sSIECAAIFmBAR+mmmVQgkQIDBawAviaEILECBAgAABAgQIEOhWYPd9oduDOhgBAgQIECBAgACBFQr4d8IrbLojEyBAgAABAgQIECDQhIDvuZpokyIJECBAgMByAv7h7nL2diZAgEBtAS+ItcXtR4AAAQIECBAgQKAdAYGfdnqlUgIECBAgQIAAAQKHCvh3woeK+T0BAgQIECBAgAABAgTqCPieq46zXQgQIECAQLMC/uFus61TOAECBA4W8IJ4MJkbCBAgQIAAAQIECKxGQOBnNa12UAIECBAgQIAAgRUK+HfCK2y6IxMgQIAAAQIECBAg0ISA77maaJMiCRAgQIDAcgL+4e5y9nYmQIBAbQEviLXF7UeAAAECBAgQIECgHQGBn3Z6pVICBAgQIECAAAEChwr4d8KHivk9AQIECBAgQIAAAQIE6gj4nquOs10IECBAgECzAv7hbrOtUzgBAgQOFvCCeDCZGwgQIECAAAECBAgQIECAAAECBAgQIECAAAECBAgQIECAAAECBAgQIDCLgO+5ZmG1KAECBAgQ6EdA4KefXjoJAQIEjhPwgnickL8nQIAAAQIECBAgQIAAAQIECBAgQIAAAQIECBAgQIAAAQIECBAgQIBAHQHfc9VxtgsBAgQIEGhWQOCn2dYpnAABAgcLeEE8mMwNBAgQIECAAAECBAgQIECAAAECBAgQIECAAAECBAgQIECAAAECBAgQmEXA91yzsFqUAAECBAj0IyDw008vnYQAAQLHCXhBPE7I3xMgQIAAAQIECBAgQIAAAQIECBAgQIAAAQIECBAgQIAAAQIECBAgQKCOgO+56jjbhQABAgQINCsg8NNs6xROgACBgwW8IB5M5gYCBAgQIECAAAECBAgQIECAAAECBAgQIECAAAECBAgQIECAAAECBAjMIuB7rllYLUqAAAECBPoREPjpp5dOQoAAgeMEvCAeJ+TvCRAgQIAAAQIECBAgQIAAAQIECBAgQIAAAQIECBAgQIAAAQIECBAgUEfA91x1nO1CgAABAgSaFRD4abZ1CidAgMDBAl4QDyZzAwECBAgQIECAAAECBAgQIECAAAECBAgQIECAAAECBAgQIECAAAECBGYR8D3XLKwWJUCAAAEC/QgI/PTTSychQIDAcQJeEI8T8vcECBAgQIAAAQIECBAgQIAAAQIECBAgQIAAAQIECBAgQIAAAQIECBCoI+B7rjrOdiFAgAABAs0KCPw02zqFEyBA4GABL4gHk7mBAAECBAgQIECAAAECBAgQIECAAAECBAgQIECAAAECBAgQIECAAAECswj4nmsWVosSIECAAIF+BAR++umlkxAgQOA4AS+Ixwn5ewIECBAgQIAAAQIECBAgQIAAAQIECBAgQIAAAQIECBAgQIAAAQIECNQR8D1XHWe7ECBAgACBZgUEfpptncIJECBwsIAXxIPJ3ECAAAECBAgQIECAAAECBAgQIECAAAECBAgQIECAAAECBAgQIECAAIFZBHzPNQurRQkQIECAQD8CAj/99NJJCBAgcJyAF8TjhPw9AQIECBAgQIAAAQIECBAgQIAAAQIECBAgQIAAAQIECBAgQIAAAQIE6gj4nquOs10IECBAgECzAgI/zbZO4QQIEDhYwAviwWRuIECAAAECBAgQIECAAAECBAgQIECAAAECBAgQIECAAAECBAgQIECAwCwCvueahdWiBAgQIECgHwGBn3566SQECBA4TsAL4nFC/p4AAQIECBAgQIAAAQIECBAgQIAAAQIECBAgQIAAAQIECBAgQIAAAQJ1BHzPVcfZLgQIECBAoFkBgZ9mW6dwAgQIHCzgBfFgMjcQIECAAAECBAgQIECAAAECBAgQIECAAAECBAgQIECAAAECBAgQIEBgFgHfc83CalECBAgQINCPgMBPP710EgIECBwn4AXxOCF/T4AAAQIECBAgQIAAAQIECBAgQIAAAQIECBAgQIAAAQIECBAgQIAAgToCvueq42wXAgQIECDQrIDAT7OtUzgBAgQOFvCCeDCZGwgQIECAAAECBAgQIECAAAECBAgQIECAAAECBAgQIECAAAECBAgQIDCLgO+5ZmG1KAECBAgQ6EdA4KefXjoJAQIEjhPwgnickL8nQIAAAQIECBAgQIAAAQIECBAgQIAAAQIECBAgQIAAAQIECBAgQIBAHQHfc9VxtgsBAgQIEGhWQOCn2dYpnAABAgcLeEE8mMwNBAgQIECAAAECBAgQIECAAIGqAmdHxMeq7jhus7+NiHPGLeFuAgQIECBAgAABAgQIECBAgAABAqsV8D3Xalvv4AQIECBAYD8BgZ/9nPyKAAECPQh4Qeyhi85AgAABAgQIECBAgAABAgQI9CxQwjM3NXRAgZ+GmqVUAgQIECBAgAABAgQIECBAgACBdAK+50rXEgURIECAAIFcAgI/ufqhGgIECMwp4AVxTl1rEyBAgAABAgQIECBAgAABAgTGC7QW+CnTiB47/thWIECAAAECBAgQIECAAAECBAgQILBKAd9zrbLtDk2AAAECBPYXEPjZ38ovCRAg0LqAF8TWO6h+AgQIECBAgAABAgQIECBAoHcBgZ/eO+x8BAgQIECAAAECBAgQIECAAAECvQj8o4i4MCL+KCK+M/BQU33P9YCIeEFEvCci/ufAWtxGgAABAgQIJBQQ+EnYFCURIEBgJoGpXhBnKs+yBAgQIECAAAECBAgQIECAAIHVC5RpOR/dUvjbiCghoCzX2RFRpvpsrpsi4twsxamDAAECBAgQIECAAAECBAgQIECAQGWBGyLin0bE1XcGf/7PgfuP/Z6rBH1+9/bA0fMi4pMR8YQD9/dzAgQIECBAILmAwE/yBimPAAECEwqMfUGcsBRLESBAgAABAgQIECBAgAABAgQInEJgN/BTwjXlz7JcAj9ZOqEOAgQIECBAgAABAgQIECBAgACBDAKPuDNoU2opU35ee2f4Z9/gz9Dvue53Z9CnhH3ufyfEI28P/NyaAUUNBAgQIECAwHQCAj/TWVqJAAEC2QWGviBmP5f6CBAgQIAAAQIECBAgQIAAAQK9CJRpOX+zdZhsgZ8ybahM9dlcJvz08uQ5BwECBAgQIECAAAECBAgQIECAwFCBMuXn8Vs3/687p/38SUQcF/w59HuuEvT5nYh4we3BojLdZ3OVGkz3GdpB9xEgQIAAgcQCAj+Jm6M0AgQITCxw6AvixNtbjgABAgQIECBAgAABAgQIECBA4BiB1gI/H42Ix+kqAQIECBAgQIAAAQIECBAgQIAAgRULlMk6t5zi/P87Iq6MiBL8+e5pfPb9nuu+t4eHnn/n/2wm+mwvabrPih9ARydAgACBvgUEfvrur9MRIEBgW2DfF0RqBAgQIECAAAECBAgQIECAAAECywiU8MyNW1tnm6Dz2IgoIZ/NJfCzzHNiVwIECBAgQIAAAQIECBAgQIAAgVwCZWp3+S/zOdX17Yh4TUS87hTBn+O+5ypBn81En793mvX/OiLOz8WhGgIECBAgQGAqAYGfqSStQ4AAgfwCx70g5j+BCgkQIECAAAECBAgQIECAAAECfQu0FvgpHzKc13dLnI4AAQIECBAgQIAAAQIECBAgQIDAsQL/7PZ/Tvbfj/lVCf6UiT/XRMTf3fnb033PtQn6lKk+f/+YdU33ObY9fkCAAAECBNoVEPhpt3cqJ0CAwKECAj+Hivk9AQIECBAgQIAAAQIECBAgQKCuwG7gJ9sEnd0JPwI/dZ8PuxEgQIAAAQIECBAgQIAAAQIECOQVKP8sr/zzs+Ou2yLiqoh4fUR8b+fHZ0TEb98+Cej3bg8G/YPjFooI0332QPITAgQIECDQsoDAT8vdUzsBAgQOExD4OczLrwkQIECAAAECBAgQIECAAAECtQXKtJzyL+k3V7bAz7kRUUI+m+vGiHh8bST7ESBAgAABAgQIECBAgAABAgQIEEgo8KiIuPmAukrw5x/u/P5bewZ9NreZ7nMAuJ8SIECAAIEWBQR+WuyamgkQIDBMQOBnmJu7CBAgQIAAAQIECBAgQIAAAQK1BHYDP9km6Aj81HoS7EOAAAECBAgQIECAAAECBAgQINCiQPnneeWfodW4boiIJ9TYyB4ECBAgQIDAcgICP8vZ25kAAQK1BQR+aovbjwABAgQIECBAgAABAgQIECBwmECZllP+Rf3myhb4eVxElKk+m6tMIzr/sCP6NQECBAgQIECAAAECBAgQIECAAIFuBR5x+z8v+2Sl05nuUwnaNgQIECBAYEkBgZ8l9e1NgACBugICP3W97UaAAAECBAgQIECAAAECBAgQOFRA4OdQMb8nQIAAAQIECBAgQIAAAQIECBAgkEvgpog4Z+aS/BfxzAxseQIECBAgkEVA4CdLJ9RBgACB+QUEfuY3tgMBAgQIECBAgAABAgQIECBAYIxAmZZz/dYCZZpOCQFluc6LiPIxwebyYUGWzqiDAAECBAgQIECAAAECBAgQIEAgi8DZEfGxmYsx3WdmYMsTIECAAIEsAgI/WTqhDgIECMwvIPAzv7EdCBAgQIAAAQIECBAgQIAAAQJjBFoL/NwQEU8Yc2D3EiBAgAABAgQIECBAgAABAgQIEOhQ4BMR8c9nOpd/JjcTrGUJECBAgEBGAYGfjF1REwECBOYREPiZx9WqBAgQIECAAAECBAgQIECAAIGpBHYDP9km6JRpQ+WDgs3l44KpOm8dAgQIECBAgAABAgQIECBAgACBngTOiYibZjqQ6T4zwVqWAAECBAhkFBD4ydgVNREgQGAeAYGfeVytSoAAAQIECBAgQIAAAQIECBCYSqBMy/mrrcWyB36uj4ifn+rw1iFAgAABAgQIECBAgAABAgQIECDQkcAnI+IRE5/nbyLivInXtBwBAgQIECCQWEDgJ3FzlEaAAIGJBQR+Jga1HAECBAgQIECAAAECBAgQIEBgYoHdwE+2CTq7E34EfiZ+ACxHgAABAgQIECBAgAABAgQIECDQjcBjI+KjE5/GdJ+JQS1HgAABAgSyCwj8ZO+Q+ggQIDCdgMDPdJZWIkCAAAECBAgQIECAAAECBAjMIVCm5Vy3tXC2wM/5t/+3kpaQz+Yq04h+YQ4IaxIgQIAAAQIECBAgQIAAAQIECBDoQGDKKT+m+3TwQDgCAQIECBA4VEDg51AxvydAgEC7AgI/7fZO5QQIECBAgAABAgQIECBAgMA6BAR+1tFnpyRAgAABAgQIECBAgAABAgQIEFiHwOMi4saJjmq6z0SQliFAgAABAi0JCPy01C21EiBAYJyAwM84P3cTIECAAAECBAgQIECAAAECBOYWKNNy/nJrkzJNp4SAslxPiIgy1WdzmfCTpTPqIECAAAECBAgQIECAAAECBAgQyCowxZSfj0ZECQ+5CBAgQIAAgZUJCPysrOGOS4DAqgUEflbdfocnQIAAAQIECBAgQIAAAQIEGhBoLfBzXURc0ICrEgkQIECAAAECBAgQIECAAAECBAgsJXBeRPz1yM1N9xkJ6HYCBAgQINCqgMBPq51TNwECBA4XEPg53MwdBAgQIECAAAECBAgQIECAAIGaAruBn2wTdMq0oRLy2VwCPzWfDnsRIECAAAECBAgQIECAAAECBAi0KjBmyo/pPq12Xd0ECBAgQGACAYGfCRAtQYAAgUYEBH4aaZQyCRAgQIAAAQIECBAgQIAAgdUKlGk5H9k6ffbAz19GxBNX2y0HJ0CAAAECBAgQIECAAAECBAgQILCfwOMj4ob9fnq3X5nuMxDObQQIECBAoAcBgZ8euugMBAgQ2E9A4Gc/J78iQIAAAQIECBAgQIAAAQIECCwlsBv4yTZBZ3fCj8DPUk+KfQkQIECAAAECBAgQIECAAAECBFoTGDLl56aIOLe1g6qXAAECBAgQmE5A4Gc6SysRIEAgu4DAT/YOqY8AAQIECBAgQIAAAQIECBBYu0CZlvPhLYRsgZ9fiIgS8tlcZRrRk9beNOcnQIAAAQIECBAgQIAAAQIECBAgsIfA+RFx/R6/2/6J6T4Hgvk5AQIECBDoTUDgp7eOOg8BAgROLyDw4+kgQIAAAQIECBAgQIAAAQIECOQWEPjJ3R/VESBAgAABAgQIECBAgAABAgQIEBgj8D8i4h/vuYDpPntC+RkBAgQIEOhZQOCn5+46GwECBO4qIPDjiSBAgAABAgQIECBAgAABAgQI5BgbVasAACAASURBVBYo03I+tFVimaZTQkBZrgsiokz12Vwm/GTpjDoIECBAgAABAgQIECBAgAABAgRaEHhCRPzVnoWa7rMnlJ8RIECAAIGeBQR+eu6usxEgQOCuAgI/nggCBAgQIECAAAECBAgQIECAQG6B1gI/H46IJ+cmVR0BAgQIECBAgAABAgQIECBAgACBVAL7TPn5WEQ8NlXViiFAgAABAgQWERD4WYTdpgQIEFhEQOBnEXabEiBAgAABAgQIECBAgAABAgT2FijhmQ9u/TrbBJ0ybaiEfDaXwM/erfVDAgQIECBAgAABAgQIECBAgAABAicFfj4irjvG4lERcQsvAgQIECBAgIDAj2eAAAEC6xEQ+FlPr52UAAECBAgQIECAAAECBAgQaFOgtcDPhyLiF9ukVjUBAgQIECBAgAABAgQIECBAgACBxQSOmvJjus9ibbExAQIECBDIJyDwk68nKiJAgMBcAgI/c8lalwABAgQIECBAgAABAgQIECAwjcBu4CfbBJ3dCT8CP9P03SoECBAgQIAAAQIECBAgQIAAAQLrErggIsp071Ndj4yIW9fF4bQECBAgQIDA6QQEfjwbBAgQWI+AwM96eu2kBAgQIECAAAECBAgQIECAQJsCZVrOf9sqPVvg50kRUUI+m+uDEfEv2qRWNQECBAgQIECAAAECBAgQIECAAIFFBT5ze+jnn+xUcFNEnLtoVTYnQIAAAQIEUgkI/KRqh2IIECAwq4DAz6y8FidAgAABAgQIECBAgAABAgQIjBbYDfxkm6Aj8DO6xRYgQIAAAQIECBAgQIAAAQIECBAgcFJgd5p2+bNHRcQtfAgQIECAAAECGwGBH88CAQIE1iMg8LOeXjspAQIECBAgQIAAAQIECBAg0KZAmZbzF1ulZwv8PDkiylSfzVWmEf1Sm9SqJkCAAAECBAgQIECAAAECBAgQILC4wPaUn49FxGMXr0gBBAgQIECAQCoBgZ9U7VAMAQIEZhUQ+JmV1+IECBAgQIAAAQIECBAgQIAAgdECAj+jCS1AgAABAgQIECBAgAABAgQIECBAoBmB8yPi+jurfWRE3NpM5QolQIAAAQIEqggI/FRhtgkBAgRSCAj8pGiDIggQIECAAAECBAgQIECAAAECpxUo03I+sPW3ZZpOCQFluX4xIspUn81lwk+WzqiDAAECBAgQIECAAAECBAgQIECgVYFPRcTfRcQ5rR5A3QQIECBAgMB8AgI/89lamQABAtkEBH6ydUQ9BAgQIECAAAECBAgQIECAAIG7CrQW+PmLiPhlTSRAgAABAgQIECBAgAABAgQIECBAYLDAuRHxf28P/Hx88ApuJECAAAECBLoVEPjptrUORoAAgbsJCPx4KAgQIECAAAECBAgQIECAAAECuQV2Az/ZJuiUaUMl5LO5BH5yP0+qI0CAAAECBAgQIECAAAECBAgQIECAAAECBAgQaFhA4Kfh5imdAAECBwoI/BwI5ucECBAgQIAAAQIECBAgQIAAgcoCZVrO+7f2zB74+UBE/MvKRrYjQIAAAQIECBAgQIAAAQIECBAgQIAAAQIECBAgsAoBgZ9VtNkhCRAgcFJA4MeDQIAAAQIECBAgQIAAAQIECBDILbAb+Mk2QWd3wo/AT+7nSXUECBAgQIAAAQIECBAgQIAAAQIECBAgQIAAAQINCwj8NNw8pRMgQOBAAYGfA8H8nAABAgQIECBAgAABAgQIECBQWaBMy/nzrT2zBX5+KSJKyGdzlWlEv1LZyHYECBAgQIAAAQIECBAgQIAAAQIECBAgQIAAAQIEViEg8LOKNjskAQIETgoI/HgQCBAgQIAAAQIECBAgQIAAAQK5BQR+cvdHdQQIECBAgAABAgQIECBAgAABAgQIECBAgAABAgSqCQj8VKO2EQECBBYXEPhZvAUKIECAAAECBAgQIECAAAECBAgcKVCm5bxv6xdlmk4JAWW5fjkiylSfzWXCT5bOqIMAAQIECBAgQIAAAQIECBAgQIAAAQIECBAgQKA7AYGf7lrqQAQIEDitgMCPh4MAAQIECBAgQIAAAQIECBAgkFugtcDPn0fEU3KTqo4AAQIECBAgQIAAAQIECBAgQIAAAQIECBAgQIBAmwICP232TdUECBAYIiDwM0TNPQQIECBAgAABAgQIECBAgACBegK7gZ9sE3TKtKES8tlcAj/1ng07ESBAgAABAgQIECBAgAABAgQIECBAgAABAgQIrExA4GdlDXdcAgRWLSDws+r2OzwBAgQIECBAgAABAgQIECDQgECZlvNft+rMHvh5X0T8qwZclUiAAAECBAgQIECAAAECBAgQIECAAAECBAgQIECgOQGBn+ZapmACBAgMFhD4GUznRgIECBAgQIAAAQIECBAgQIBAFYHdwE+2CTq7E34Efqo8FjYhQIAAAQIECBAgQIAAAQIECBAgQIAAAQIECBBYo4DAzxq77swECKxVQOBnrZ13bgIECBAgQIAAAQIECBAgQKAVgTIt579sFZst8PMrEVFCPpurTCP61VZw1UmAAAECBAgQIECAAAECBAgQIECAAAECBAgQIECgJQGBn5a6pVYCBAiMExD4GefnbgIECBAgQIAAAQIECBAgQIDA3AICP3MLW58AAQIECBAgQIAAAQIECBAgQIAAAQIECBAgQIBAIwICP400SpkECBCYQEDgZwJESxAgQIAAAQIECBAgQIAAAQIEZhQo03Leu7V+maZTQkBZrqdERJnqs7nKNKILsxSnDgIECBAgQIAAAQIECBAgQIAAAQIECBAgQIAAAQI9CQj89NRNZyFAgMDRAgI/nhACBAgQIECAAAECBAgQIECAQG4BgZ/c/VEdAQIECBAgQIAAAQIECBAgQIAAAQIECBAgQIAAgWoCAj/VqG1EgACBxQUEfhZvgQIIECBAgAABAgQIECBAgAABAkcKlGk579n6RZmmU0JAWa4ybahM9dlcJvxk6Yw6CBAgQIAAAQIECBAgQIAAAQIECBAgQIAAAQIEuhMQ+OmupQ5EgACB0woI/Hg4CBAgQIAAAQIECBAgQIAAAQK5BVoL/Lw3Ip6am1R1BAgQIECAAAECBAgQIECAAAECBAgQIECAAAECBNoUEPhps2+qJkCAwBABgZ8hau4hQIAAAQIECBAgQIAAAQIECNQT2A38ZJugszvhR+Cn3rNhJwIECBAgQIAAAQIECBAgQIAAAQIECBAgQIAAgZUJCPysrOGOS4DAqgUEflbdfocnQIAAAQIECBAgQIAAAQIEGhAo03LevVVntsDPr0ZECflsrvdExL9uwFWJBAgQIECAAAECBAgQIECAAAECBAgQIECAAAECBJoTEPhprmUKJkCAwGABgZ/BdG4kQIAAAQIECBAgQIAAAQIECFQR2A38ZJugI/BT5TGwCQECBAgQIECAAAECBAgQIECAAAECBAgQIECAAIEIgR9PAQECBNYjIPCznl47KQECBAgQIECAAAECBAgQINCmQJmW866t0rMFfi6MiDLVZ3OVaUS/1ia1qgkQIECAAAECBAgQIECAAAECBAgQIECAAAECBAjkFhD4yd0f1REgQGBKAYGfKTWtRYAAAQIECBAgQIAAAQIECBCYXkDgZ3pTKxIgQIAAAQIECBAgQIAAAQIECBAgQIAAAQIECBBoUkDgp8m2KZoAAQKDBAR+BrG5iQABAgQIECBAgAABAgQIECBQTaBMy7l2a7cyTaeEgLJcT42IMtVnc5nwk6Uz6iBAgAABAgQIECBAgAABAgQIECBAgAABAgQIEOhOQOCnu5Y6EAECBE4rIPDj4SBAgAABAgQIECBAgAABAgQI5BZoLfDzroh4Wm5S1REgQIAAAQIECBAgQIAAAQIECBAgQIAAAQIECBBoU0Dgp82+qZoAAQJDBAR+hqi5hwABAgQIECBAgAABAgQIECBQT2A38JNtgk6ZNlRCPptL4Kfes2EnAgQIECBAgAABAgQIECBAgAABAgQIECBAgACBlQkI/Kys4Y5LgMCqBQR+Vt1+hydAgAABAgQIECBAgAABAgQaECjTcv7zVp3ZAz/XRsS/acBViQQIECBAgAABAgQIECBAgAABAgQIECBAgAABAgSaExD4aa5lCiZAgMBgAYGfwXRuJECAAAECBAgQIECAAAECBAhUEdgN/GSboLM74Ufgp8pjYRMCBAgQIECAAAECBAgQIECAAAECBAgQIECAAIE1Cgj8rLHrzkyAwFoFBH7W2nnnJkCAAAECBAgQIECAAAECBFoRKNNy/myr2GyBn1+LiBLy2VxlGtHTW8FVJwECBAgQIECAAAECBAgQIECAAAECBAgQIECAAIGWBAR+WuqWWgkQIDBOQOBnnJ+7CRAgQIAAAQIECBAgQIAAAQJzCwj8zC1sfQIECBAgQIAAAQIECBAgQIAAAQIECBAgQIAAAQKNCAj8NNIoZRIgQGACAYGfCRAtQYAAAQIECBAgQIAAAQIECBCYUaBMy3nn1vplmk4JAWW5nhYRZarP5jLhJ0tn1EGAAAECBAgQIECAAAECBAgQIECAAAECBAgQINCdgMBPdy11IAIECJxWQODHw0GAAAECBAgQIECAAAECBAgQyC3QWuDnzyLiotykqiNAgAABAgQIECBAgAABAgQIECBAgAABAgQIECDQpoDAT5t9UzUBAgSGCAj8DFFzDwECBAgQIECAAAECBAgQIECgnsBu4CfbBJ0ybaiEfDaXwE+9Z8NOBAgQIECAAAECBAgQIECAAAECBAgQIECAAAECKxMQ+FlZwx2XAIFVCwj8rLr9Dk+AAAECBAgQIECAAAECBAg0IFCm5bxjq87sgZ93RsS/bcBViQQIECBAgAABAgQIECBAgAABAgQIECBAgAABAgSaExD4aa5lCiZAgMBgAYGfwXRuJECAAAECBAgQIECAAAECBAhUEdgN/GSboLM74Ufgp8pjYRMCBAgQIECAAAECBAgQIECAAAECBAgQIECAAIE1Cgj8rLHrzkyAwFoFBH7W2nnnJkCAAAECBAgQIECAAAECBFoRKNNy/tNWsdkCP0+PiBLy2VxlGtG/awVXnQQIECBAgAABAgQIECBAgAABAgQIECBAgAABAgRaEhD4aalbaiVAgMA4AYGfcX7uJkCAAAECBAgQIECAAAECBAjMLSDwM7ew9QkQIECAAAECBAgQIECAAAECBAgQIECAAAECBAg0IiDw00ijlEmAAIEJBAR+JkC0BAECBAgQIECAAAECBAgQIEBgRoEyLeftW+uXaTolBJTluigiylSfzVWmET0jS3HqIECAAAECBAgQIECAAAECBAgQIECAAAECBAgQINCTgMBPT910FgIECBwtIPDjCSFAgAABAgQIECBAgAABAgQI5BYQ+MndH9URIECAAAECBAgQIECAAAECBAgQIECAAAECBAgQqCYg8FON2kYECBBYXEDgZ/EWKIAAAQIECBAgQIAAAQIECBAgcKTAbuCnTNMpf5blKtOGylSfzWXCT5bOqIMAAQIECBAgQIAAAQIECBAgQIAAAQIECBAgQKA7AYGf7lrqQAQIEDitgMCPh4MAAQIECBAgQIAAAQIECBAgkFvgGRHxtq0Sswd+3h4Rz8xNqjoCBAgQIECAAAECBDoR2P333Z0cyzEIECBAgAABAgQIECBAYGGB1Jma1MUt3DjbEyBAoDcBgZ/eOuo8BAgQIECAAAECBAgQIECAQG8Cu4GfbBN0dicQCfz09gQ6DwECBAgQIECAAIG8AgI/eXujMgIECBAgQIAAAQIECLQskDpTk7q4lruudgIECCQUEPhJ2BQlESBAgAABAgQIECBAgAABAgS2BMq0nLdu/e/ZAz9lGtG/10ECBAgQIECAAAECBAhUEBD4qYBsCwIECBAgQIAAAQIECKxQIHWmJnVxK3xYHJkAAQJzCgj8zKlrbQIECBAgQIAAAQIECBAgQIDAeAGBn/GGViBAgAABAgQIECBAoE8BgZ8+++pUBAgQIECAAAECBAgQWFogdaYmdXFLd87+BAgQ6ExA4KezhjoOAQIECBAgQIAAAQIECBAg0J1AmZbzlq1TvT0iSggoy/WMiChTfTZXmUb061mKUwcBAgQIECBAgAABAl0L3OXfd//0p/I/XXfb4QgQIECAAAECBAgQIDCTwM/8zN0iNKkzNamLm6lHliVAgMBaBQR+1tp55yZAgAABAgQIECBAgAABAgRaERD4aaVT6iRAgAABAgQIECBAoLaAwE9tcfsRIECAAAECBAgQIECgQwGBnw6b6kgECBDoREDgp5NGOgYBAgQIECBAgAABAgQIECDQrUCZlvOnW6cr03RKCCjLVaYNlak+m8uEnyydUQcBAgQIECBAgACB/gUEfvrvsRMSIECAAAECBAgQIEBgdgGBn9mJbUCAAAECAwUEfgbCuY0AAQIECBAgQIAAAQIECBAgUEmgtcDPWyLiNyrZ2IYAAQIECBAgQIAAgXULCPysu/9OT4AAAQIECBAgQIAAgUkEBH4mYbQIAQIECMwgIPAzA6olCRAgQIAAAQIECBAgQIAAAQITCuwGfrJN0CnThkrIZ3MJ/EzYfEsRIECAAAECBAgQIHCkgMCPB4QAAQIECBAgQIAAAQIERgsI/IwmtAABAgQIzCQg8DMTrGUJECBAgAABAgQIECBAgAABAhMJlGk5b95aK3vg508j4lkTnd0yBAgQIECAAAECBAgQOEpA4MfzQYAAAQIECBAgQIAAAQKjBQR+RhNagAABAgRmEhD4mQnWsgQIECBAgAABAgQIECBAgACBiQR2Az/ZJujsTvgR+Jmo8ZYhQIAAAQIECBAgQOBYAYGfY4n8gAABAgQIECBAgAABAgSOExD4OU7I3xMgQIDAUgICP0vJ25cAAQIECBAgQIAAAQIECBAgsJ9AmZbzpq2fZgv8/HpElJDP5irTiH5zv6P5FQECBAgQIECAAAECBEYJCPyM4nMzAQIECBAgQIAAAQIECBQBgR/PAQECBAhkFRD4ydoZdREgQIAAAQIECBAgQIAAAQIE7hAQ+PEkECBAgAABAgQIECBA4NQCAj+eDAIECBAgQIAAAQIECBAYLSDwM5rQAgQIECAwk4DAz0ywliVAgAABAgQIECBAgAABAgQITCRQpuW8cWutMk2nhICyXL8REWWqz+Yy4SdLZ9RBgAABAgQIECBAoH8BgZ/+e+yEBAgQIECAAAECBAgQmF1A4Gd2YhsQIECAwEABgZ+BcG4jQIAAAQIECBAgQIAAAQIECFQSaC3w86aI+K1KNrYhQIAAAQIECBAgQGDdAgI/6+6/0xMgQIAAAQIECBAgQGASAYGfSRgtQoAAAQIzCAj8zIBqSQIECBAgQIAAAQIECBAgQIDAhAK7gZ9sE3TKtKES8tlcAj8TNt9SBAgQIECAAAECBAgcKSDw4wEhQIAAAQIECBAgQIAAgdECAj+jCS1AgAABAjMJCPzMBGtZAgQIECBAgAABAgQIECBAgMBEAmVazhu21soe+HljRPyHic5uGQIECBAgQIAAAQIECBwlIPDj+SBAgAABAgQIECBAgACB0QICP6MJLUCAAAECMwkI/MwEa1kCBAgQIECAAAECBAgQIECAwEQCu4GfbBN0dif8CPxM1HjLECBAgAABAgQIECBwrIDAz7FEfkCAAAECBAgQIECAAAECxwkI/Bwn5O8JECBAYCkBgZ+l5O1LgAABAgQIECBAgAABAgQIENhPoEzLef3WT7MFfn4zIkrIZ3OVaUTP3u9ofkWAAAECBAgQIECAAIFRAgI/o/jcTIAAAQIECBAgQIAAAQJFQODHc0CAAAECWQUEfrJ2Rl0ECBAgQIAAAQIECBAgQIAAgTsEBH48CQQIECBAgAABAgQIEDi1gMCPJ4MAAQIECBAgQIAAAQIERgsI/IwmtAABAgQIzCQg8DMTrGUJECBAgAABAgQIECBAgAABAhMJlGk512ytVabplBBQluu3IqJM9dlcZRrRc7IUpw4CBAgQIECAAAECBLoWEPjpur0OR4AAAQIECBAgQIAAgToCAj91nO1CgAABAocLCPwcbuYOAgQIECBAgAABAgQIECBAgEBNAYGfmtr2IkCAAAECBAgQIECgJQGBn5a6pVYCBAgQIECAAAECBAgkFRD4SdoYZREgQIBACPx4CAgQIECAAAECBAgQIECAAAECuQV2Az9lmk75syxXmTZUpvpsLhN+snRGHQQIECBAgAABAgT6FxD46b/HTkiAAAECBAgQIECAAIHZBQR+Zie2AQECBAgMFBD4GQjnNgIECBAgQIAAAQIECBAgQIBAJYHnRMTrtvbKHvi5JiJ+u5KNbQgQIECAAAECBAgQWLeAwM+6++/0BAgQIECAAAECBAgQmERA4GcSRosQIECAwAwCAj8zoFqSAAECBAgQIECAAAECBAgQIDChwG7gJ9sEnd0JRAI/EzbfUgQIECBAgAABAgQIHCkg8OMBIUCAAAECBAgQIECAAIHRAgI/owktQIAAAQIzCQj8zARrWQIECBAgQIAAAQIECBAgQIDARAJlWs6fbK2VPfBTphH9zkRntwwBAgQIECBAgAABAgSOEhD48XwQIECAAAECBAgQIECAwGgBgZ/RhBYgQIAAgZkEBH5mgrUsAQIECBAgQIAAAQIECBAgQGAiAYGfiSAtQ4AAAQIECBAgQIBAdwICP9211IEIECBAgAABAgQIECBQX0Dgp765HQkQIEBgPwGBn/2c/IoAAQIECBAgQIAAAQIECBAgsJRAmZbzx1ubXxMRJQSU5XpORJSpPpurTCN6bpbi1EGAAAECBAgQIECAQNcCAj9dt9fhCBAgQIAAAQIECBAgUEdA4KeOs10IECBA4HABgZ/DzdxBgAABAgQIECBAgAABAgQIEKgpIPBTU9teBAgQIECAAAECBAi0JCDw01K31EqAAAECBAgQIECAAIGkAgI/SRujLAIECBAIgR8PAQECBAgQIECAAAECBAgQIEAgt0CZlnP1Vollmk4JAWW5yrShMtVnc5nwk6Uz6iBAgAABAgQIECDQv4DAT/89dkICBAgQIECAAAECBAjMLiDwMzuxDQgQIEBgoIDAz0A4txEgQIAAAQIECBAgQIAAAQIEKgm0Fvj544h4XiUb2xAgQIAAAQIECBAgsG4BgZ9199/pCRAgQIAAAQIECBAgMImAwM8kjBYhQIAAgRkEBH5mQLUkAQIECBAgQIAAAQIECBAgQGBCgd3AT7YJOmXaUAn5bC6BnwmbbykCBAgQIECAAAECBI4UEPjxgBAgQIAAAQIECBAgQIDAaAGBn9GEFiBAgACBmQQEfmaCtSwBAgQIECBAgAABAgQIECBAYCKBMi3ntVtrZQ/8XB0RvzvR2S1DgAABAgQIECBAgACBowQEfjwfBAgQIECAAAECBAgQIDBaQOBnNKEFCBAgQGAmAYGfmWAtS4AAAQIECBAgQIAAAQIECBCYSGA38JNtgs7uhB+Bn4kabxkCBAgQIECAAAECBI4VEPg5lsgPCBAgQIAAAQIECBAgQOA4AYGf44T8PQECBAgsJSDws5S8fQkQIECAAAECBAgQIECAAAEC+wmUaTl/tPXTbIGf50ZECflsrjKN6Pn7Hc2vCBAgQIAAAQIECBAgMEpA4GcUn5sJECBAgAABAgQIECBAoAgI/HgOCBAgQCCrgMBP1s6oiwABAgQIECBAgAABAgQIECBwh4DAjyeBAAECBAgQIECAAAECpxYQ+PFkECBAgAABAgQIECBAgMBoAYGf0YQWIECAAIGZBAR+ZoK1LAECBAgQIECAAAECBAgQIEBgIoEyLec1W2uVaTolBJTlel5ElKk+m6tMI3pBluLUQYAAAQIECBAgQIBA1wICP1231+EIECBAgAABAgQIECBQR0Dgp46zXQgQIEDgcAGBn8PN3EGAAAECBAgQIECAAAECBAgQqCkg8FNT214ECBAgQIAAAQIECLQkIPDTUrfUSoAAAQIECBAgQIAAgaQCAj9JG6MsAgQIEAiBHw8BAQIECBAgQIAAAQIECBAgQCC3wG7gp0zTKX+W5SrThspUn81lwk+WzqiDAAECBAgQIECAQP8CAj/999gJCRAgQIAAAQIECBAgMLuAwM/sxDYgQIAAgYECAj8D4dxGgAABAgQIECBAgAABAgQIEKgk8IKIePXWXtkDP6+JiN+rZGMbAgQIECBAgAABAgTWLSDws+7+Oz0BAgQIECBAgAABAgQmERD4mYTRIgQIECAwg4DAzwyoliRAgAABAgQIECBAgAABAgQITCiwG/jJNkFnd8KPwM+EzbcUAQIECBAgQIAAAQJHCgj8eEAIECBAgAABAgQIECBAYLSAwM9oQgsQIECAwEwCAj8zwVqWAAECBAgQIECAAAECBAgQIDCRQJmWc9XWWtkCP8+PiBLy2VxlGtHvT3R2yxAgQIAAAQIECBAgQOAoAYEfzwcBAgQIECBAgAABAgQIjBYQ+BlNaAECBAgQmElA4GcmWMsSIECAAAECBAgQIECAAAECBCYSEPiZCNIyBAgQIECAAAECBAh0JyDw011LHYgAAQIECBAgQIAAAQL1BQR+6pvbkQABAgT2ExD42c/JrwgQIECAAAECBAgQIECAAAECSwmUaTlXbm1epumUEFCW6wURUab6bK4yjeiFWYpTBwECBAgQIECAAAECXQsI/HTdXocjQIAAAQIECBAgQIBAHQGBnzrOdiFAgACBwwUEfg43cwcBAgQIECBAgAABAgQIECBAoKaAwE9NbXsRIECAAAECBAgQINCSgMBPS91SKwECBAgQIECAAAECBJIKCPwkbYyyCBAgQCAEfjwEBAgQIECAAAECBAgQIECAAIHcAruBnzJNp/xZlqtMGypTfTaXCT9ZOqMOAgQIECBAgAABAv0LCPz032MnJECAAAECBAgQ1HBuwgAAIABJREFUIECAwOwCAj+zE9uAAAECBAYKCPwMhHMbAQIECBAgQIAAAQIECBAgQKCSwAsj4oqtvbIHfq6MiBdVsrENAQIECBAgQIAAAQLrFhD4WXf/nZ4AAQIECBAgQIAAAQKTCAj8TMJoEQIECBCYQUDgZwZUSxIgQIAAAQIECBAgQIAAAQIEJhTYDfxkm6CzO4FI4GfC5luKAAECBAgQIECAAIEjBQR+PCAECBAgQIAAAQIECBAgMFpA4Gc0oQUIECBAYCYBgZ+ZYC1LgAABAgQIECBAgAABAgQIEJhIoEzLuXxrreyBnzKN6A8mOrtlCBAgQIAAAQIECBAgcJSAwI/ngwABAgQIECBAgAABAgRGCwj8jCa0AAECBAjMJCDwMxOsZQkQIECAAAECBAgQIECAAAECEwkI/EwEaRkCBAgQIECAAAECBLoTEPjprqUORIAAAQIECBAgQIAAgfoCAj/1ze1IgAABAvsJCPzs5+RXBAgQIECAAAECBAgQIECAAIGlBMq0nBNbm18ZESUElOV6YUSUqT6bq0wjenGW4tRBgAABAgQIECBAgEDXAgI/XbfX4QgQIECAAAECBAgQIFBHQOCnjrNdCBAgQOBwAYGfw83cQYAAAQIECBAgQIAAAQIECBCoKSDwU1PbXgQIECBAgAABAgQItCQg8NNSt9RKgAABAgQIECBAgACBpAICP0kboywCBAgQCIEfDwEBAgQIECBAgAABAgQIECBAILfAbuCnTNMpf5blKtOGylSfzWXCT5bOqIMAAQIECBAgQIBA/wICP/332AkJECBAgAABAgQIECAwu4DAz+zENiBAgACBgQICPwPh3EaAAAECBAgQIECAAAECBAgQqCTw4oh41dZe2QM/JyLiDyvZ2IYAAQIECBAgQIAAgXULCPysu/9OT4AAAQIECBAgQIAAgUkEBH4mYbQIAQIECMwgIPAzA6olCRAgQIAAAQIECBAgQIAAAQITCuwGfrJN0NmdQCTwM2HzLUWAAAECBAgQIECAwJECAj8eEAIECBAgQIAAAQIECBAYLSDwM5rQAgQIECAwk4DAz0ywliVAgAABAgQIECBAgAABAgQITCRQpuW8cmut7IGfMo3o4onObhkCBAgQIECAAAECBAgcJSDw4/kgQIAAAQIECBAgQIAAgdECAj+jCS1AgAABAjMJCPzMBGtZAgQIECBAgAABAgQIECBAgMBEAgI/E0FahgABAgQIECBAgACB7gQEfrprqQMRIECAAAECBAgQIECgvoDAT31zOxIgQIDAfgICP/s5+RUBAgQIECBAgAABAgQIECBAYCmBMi3nFVubn4iIEgLKcr04IspUn81VphG9JEtx6iBAgAABAgQIECBAoGsBgZ+u2+twBAgQIECAAAECBAgQqCMg8FPH2S4ECBAgcLiAwM/hZu4gQIAAAQIECBAgQIAAAQIECNQUEPipqW0vAgQIECBAgAABAgRaEhD4aalbaiVAgAABAgQIECBAgEBSAYGfpI1RFgECBAiEwI+HgAABAgQIECBAgAABAgQIECCQW6BMy7lsq8QyTaeEgLJcZdpQmeqzuco0okuyFKcOAgQIECBAgAABAgS6FhD46bq9DkeAAAECBAgQIECAAIE6AgI/dZztQoAAAQKHCwj8HG7mDgIECBAgQIAAAQIECBAgQIBATQGBn5ra9iJAgAABAgQIECBAoCUBgZ+WuqVWAgQIECBAgAABAgQIJBUQ+EnaGGURIECAgAk/ngECBAgQIECAAAECBAgQIECAQHKB3cBPmaZT/izLVaYNlak+m8uEnyydUQcBAgQIECBAgACB/gUEfvrvsRMSIECAAAECBAgQIEBgdgGBn9mJbUCAAAECAwVM+BkI5zYCBAgQIECAAAECBAgQIECAQCWBSyLi5Vt7ZQ/8XBYRL61kYxsCBAgQIECAAAECBNYtIPCz7v47PQECBAgQIECAAAECBCYREPiZhNEiBAgQIDCDgMDPDKiWJECAAAECBAgQIECAAAECBAhMKLAb+Mk2QWd3ApHAz4TNtxQBAgQIECBAgAABAkcKCPx4QAgQIECAAAECBAgQIEBgtIDAz2hCCxAgQIDATAICPzPBWpYAAQIECBAgQIAAAQIECBAgMJFAmZbzH7fWyh74KdOIXjbR2S1DgAABAgQIECBAgACBowQEfjwfBAgQIECAAAECBAgQIDBaQOBnNKEFCBAgQGAmAYGfmWAtS4AAAQIECBAgQIAAAQIECBCYSEDgZyJIyxAgQIAAAQIECBAg0J2AwE93LXUgAgQIECBAgAABAgQI1BcQ+KlvbkcCBAgQ2E9A4Gc/J78iQIAAAQIECBAgQIAAAQIECCwlUKblXLq1+WURUUJAWa5LIqJM9dlcZRrRdr1Z6lQHAQIECBAgQIAAAQL9CQj89NdTJyJAgAABAgQIECBAgEB1AYGf6uQ2JECAAIE9BQR+9oTyMwIECBAgQIAAAQIECBAgQIDAQgICPwvB25YAAQIECBAgQIAAgfQCAj/pW6RAAgQIECBAgAABAgQI5BcQ+MnfIxUSIEBgrQICP2vtvHMTIECAAAECBAgQIECAAAECrQjsBn7KNJ3yZ1muMm2oTPXZXCb8ZOmMOggQIECAAAECBAj0LyDw03+PnZAAAQIECBAgQIAAAQKzCwj8zE5sAwIECBAYKCDwMxDObQQIECBAgAABAgQIECBAgACBSgKX7gR8sgd+Sr3bAaBKTLYhQIAAAQIECBAgQGCFAgI/K2y6IxMgQIAAAQIECBAgQGBqAYGfqUWtR4AAAQJTCQj8TCVpHQIECBAgQIAAAQIECBAgQIDAPAK7gZ9sE3R2JxAJ/MzzHFiVAAECBAgQIECAAIG7Cwj8eCoIECBAgAABAgQIECBAYLSAwM9oQgsQIECAwEwCAj8zwVqWAAECBAgQIECAAAECBAgQIDCRQAn4vHRrreyBnxIAKlOIXAQIECBAgAABAgQIEJhbQOBnbmHrEyBAgAABAgQIECBAYAUCAj8raLIjEiBAoFEBgZ9GG6dsAgQIECBAgAABAgQIECBAYDUCAj+rabWDEiBAgAABAgQIECBwoIDAz4Fgfk6AAAECBAgQIECAAAECdxcQ+PFUECBAgEBWAYGfrJ1RFwECBAgQIECAAAECBAgQIEDgDoEyLeeSLYxLI6KEgLJcpZ4y1WdzlWlEl2UpTh0ECBAgQIAAAQIECHQtIPDTdXsdjgABAgQIECBAgAABAnUEBH7qONuFAAECBA4XEPg53MwdBAgQIECAAAECBAgQIECAAIGaAgI/NbXtRYAAAQIECBAgQIBASwICPy11S60ECBAgQIAAAQIECBBIKiDwk7QxyiJAgACBEPjxEBAgQIAAAQIECBAgQIAAAQIEcgvsBn7KNJ3yZ1muMm2oTPXZXCb8ZOmMOggQIECAAAECBAj0LyDw03+PnZAAAQIECBAgQIAAAQKzCwj8zE5sAwIECBAYKCDwMxDObQQIECBAgAABAgQIECBAgACBSgKXRcRLtvbKHvi5JCJeUcnGNgQIECBAgAABAgQIrFtA4Gfd/Xd6AgQIECBAgAABAgQITCIg8DMJo0UIECBAYAYBgZ8ZUC1JgAABAgQIECBAgAABAgQIEJhQYDfwk22Czu4EIoGfCZtvKQIECBAgQIAAAQIEjhQQ+PGAECBAgAABAgQIECBAgMBoAYGf0YQWIECAAIGZBAR+ZoK1LAECBAgQIECAAAECBAgQIEBgIoEyLefirbWyB37KNKJXTnR2yxAgQIAAAQIECBAgQOAoAYEfzwcBAgQIECBAgAABAgQIjBYQ+BlNaAECBAgQmElA4GcmWMsSIECAAAECBAgQIECAAAECBCYSEPiZCNIyBAgQIECAAAECBAh0JyDw011LHYgAAQIECBAgQIAAAQL1BQR+6pvbkQABAgT2ExD42c/JrwgQIECAAAECBAgQIECAAAECSwmUaTl/uLX5JRFRQkBZrssiokz12VxlGtGrshSnDgIECBAgQIAAAQIEuhYQ+Om6vQ5HgAABAgQIECBAgACBOgICP3Wc7UKAAAEChwsI/Bxu5g4CBAgQIECAAAECBAgQIECAQE0BgZ+a2vYiQIAAAQIECBAgQKAlAYGflrqlVgIECBAgQIAAAQIECCQVEPhJ2hhlESBAgEAI/HgICBAgQIAAAQIECBAgQIAAAQK5BXYDP2WaTvmzLFeZNlSm+myuMo3oRJbi1EGAAAECBAgQIECAQNcCAj9dt9fhCBAgQIAAAQIECBAgUEdA4KeOs10IECBA4HABgZ/DzdxBgAABAgQIECBAgAABAgQIEKgp8KqIePHWhgI/NfXtRYAAAQIECBAgQIBAZgGBn8zdURsBAgQIECBAgAABAgQaERD4aaRRyiRAgMAKBQR+Vth0RyZAgAABAgQIECBAgAABAgSaEtgN/JRpOuXPsly7E4hM+MnSGXUQIECAAAECBAgQ6F9A4Kf/HjshAQIECBAgQIAAAQIEZhcQ+Jmd2AYECBAgMFBA4GcgnNsIECBAgAABAgQIECBAgAABApUETkTEH2ztlT3wU6YRXV7JxjYECBAgQIAAAQIECKxbQOBn3f13egIECBAgQIAAAQIECEwiIPAzCaNFCBAgQGAGAYGfGVAtSYAAAQIECBAgQIAAAQIECBCYUGA38JNtgs7uBCKBnwmbbykCBAgQIECAAAECBI4UEPjxgBAgQIAAAQIECBAgQIDAaAGBn9GEFiBAgACBmQQEfmaCtSwBAgQIECBAgAABAgQIECBAYCKBMi3nRVtrZQ/8lGlEV0x0dssQIECAAAECBAgQIEDgKIGuAz8/+MEP4uabb44Pf/jDccMNN8SXv/zl+NGPfvT/Pc4888w455xz4sILL4yzzz47fvZnf/ZuVj/96U/jAx/4QFx88cXxhS98Ie5973vHRRddFJdddlk86EEPmvTp+t73vhfve9/74hWveEV86Utfisc85jHxkY98JO573/tOsk85y+c///m44oor4tprr42f/OQn8aEPfSie9KQnTbJ+i4v8+Mc/jk996lNx6aWXxo033hj3uc994hOf+EQ8/OEPb/E43dXsme2upQ5EoGuBb3/72/G2t70tXv3qV8dtt90WT3/60+Od73xn12f2n9Ndt/cuhyv/P/Sb3/zmOHHiRHzjG9+IBzzgAfGsZz0rLrnkkjjjjDPWA+GkRwoI/HhACBAgQCCrgMBP1s6oiwABAgQIECBAgAABAgQIECBwh4DAjyeBAAECBAgQIECAAAECpxboMvDzzW9+82Ro5k1vetPJUMs+VwnyPPe5zz350eL97ne/k7eUj1ivuuqqeNGLtv87JO5Y7ayzzjoZEHnIQx6yz/Kn/c2pPpTd/HiqwM9ukGi7mLUGfnY/yt6YCPyMepwnu9kzOxmlhQgQmFlgExwtQeDrr7/+Lrv1HPjxn9MzP1jJli9hn2c/+9nxlre85W6VnXvuufH+978/7n//+yerWjlLCAj8LKFuTwIECBDYR0DgZx8lvyFAgAABAgQIECBAgAABAgQILCdQpuW8cGv7F98ZAlquorvufCIiylSfzVW+JLsyS3HqIECAAAECBAgQIECga4GuAj/f//7343Wve1285CUvucskn0M6WMI+73rXu+KCCy6IW2+99eTknx/+8IenXOKZz3zmyVDRve51r0O2OPnb8uFk+Tiy1Fqm+ZzqGhv4+cpXvnIy+PSOd7zjtMGnNQV+jvooe+Mv8HPwozzpDV//+tfjta99bVxzzTWn/b/hNT2zk+JajACBSQVOFxzd3qTHwI//32LSx6iZxd773vfGU5/61NPWe/nll58yIN/MARU6mYDAz2SUFiJAgACBiQUEfiYGtRwBAgQIECBAgAABAgQIECBAYGIBgZ+JQS1HgAABAgQIECBAgEA3At0Efr761a/GU57ylPjsZz97sjkluHPxxRfHRRddFA984AOjhD3Kb17/+tcfGSbYdPZlL3tZ3POe94yXvvSlp232Qx/60LjllltOrr/vVQINV199dbzxjW+MElA66hoS+ClBojJhoEwa+MxnPnNsWWsIT5QpBG9961vjla98Zdx2221Hmgj8HPvITP4Dz+zkpBYkQGAmgX2Co9tb9xL48Z/TMz1QjSxbplE+7WlPi3e/+92nrbhM+fngBz8YZ5xxRiOnUuZcAgI/c8lalwABAgTGCgj8jBV0PwECBAgQIECAAAECBAgQIEBgXoHdwE+ZplP+LMt1eUSUqT6by4SfLJ1RBwECBAgQIECAAIH+BboI/Hzuc5+LJz/5yVHCNOU666yz4rrrrouHPexhp+zg7u9P1+ZHP/rRcfPNN5/2Kdg3HFI+lLzhhhtOhof2CeFsNjwk8POtb30rTpw4sVeQaPtAPQd+yuSkl7/85XHttdeedsLRbnP37Wn//9Ew/wk9s/Mb24EAgWkESkD3DW94Q1xxxRXHBke3d2w98OM/p6d5flpf5bvf/W488YlPjI9//OOnPcqZZ555cjLmgx/84NaPq/6RAgI/IwHdToAAAQKzCQj8zEZrYQIECBAgQIAAAQIECBAgQIDAJAJXRsTvb62UPfDzwoi4apKTW4QAAQIECBAgQIAAAQJHCzQf+Pna174W5513Xnzxi188edJ73OMeJyfclD876vr0pz8d559/fnznO9857c9+7uf+H3v3An/VnO9//DOUEzK508hdhjgYoZQk6SKVUaRSdAjRBYUQplAMyqWMQg6iiIqZpKsIKTKYQzGSSxlFFzElI/z/73Vmd3b7t/a67bV2a+/f6/t4nMf//Put9V3f9fyu25z5vvdn700hIreNwlT4GThwoA0aNMgOO+wwq1evnimM4rVwUscLE/j55JNPrFGjRs75nHLKKVajRg174YUXfBcml3PgR9dBq1atbLfddrOTTjrJfvjhBycIpkoF+RqBn+I9Mt977z3nmt1mm22c+alWrVqlv2aLp8+REEAgjMDGjRuta9euNmfOHGvZsqXVqVPHCQQ/++yznt2UeuCHb4swV0n5bqvg+vnnn2+PPPJI3pOkwk/5zn/YMyPwE1aM7RFAAAEEiiVA4KdY0hwHAQQQQAABBBBAAAEEEEAAAQQQiCaQG/hJWwWd3ApEBH6izTN7IYAAAggggAACCCCAQHiBkg78rF271tq3b2+zZs3adOYK8UyaNMm23XZbX40JEyZYhw4d8lZ/2XPPPU3H0C/7u7ULLrjARo4caVWqVPE9lkImWjCpcEOm+R0/TOBHfa5bt84UWMkstHPzyR1oOQd+ZL5+/Xon/JRpn376qWlR6pIlS1znjMCP76Uc2wa6HzQ/22+//aY+da9pUb3ujXytnK/Z2HDpCAEEYhdQ6Cf3ff/UU09Zp06dnPe7Wyv1wA/fFrFfRiXb4cSJE+3MM8/Me63fdttt1r+//msXWmUXIPBT2a8Azh8BBBBIrwCBn/TODSNDAAEEEEAAAQQQQAABBBBAAAEEJKBqOVdmUaQ98KNqRHcydQgggAACCCCAAAIIIIBAEQRKOvDzxz/+0a65RkVc/68NHjzYrrvuukB0WqB7xx135F2gqF/w1+LGm266qUJ/tWvXthkzZti+++4b6FhuG/3zn/+01q1b5630Ezbw43YMhSNOP/30vGOsjOGJTLUlNxQCP5Ev59h2VNWMJk2amBbX57um27RpE9vx6AgBBBCIKrBy5UqnGt/ChQtduyiHwA/fFlGvjvLaTyHqnj172oMPPljhxBSkVlA3O2BdXmfP2YQRIPATRottEUAAAQSKKUDgp5jaHAsBBBBAAAEEEEAAAQQQQAABBBAIL0DgJ7wZeyCAAAIIIIAAAggggEDlECjZwM/ixYvtxBNPtC+//HKzmQobYNECxmuvvdaGDh26WT9bbbWVjR8/3tq1a2f6VfMBAwbYhx9+aFWrVrXzzjvPbr75ZlMFoEJbnz59bPjw4a7dxBH4WbRokZ1wwgm2evVq12OE9Sr0fKPu/8knn1ijRo2sd+/eBf+C/MyZM6158+auv1JP4CfqDMW3n+7p+vXr2+eff17S12x8IuXdU5z3dnlLcXZpFFBwuEuXLjZ27FjX4ZVr4Kdcvi3SeE2leUz6Zh41apTdeuut9o9//MN23HFHu/jii+2GG27YrFpfms+BsSUvQOAneWOOgAACCCAQTYDATzQ39kIAAQQQQAABBBBAAAEEEEAAAQSKJaBqOf2yDnb1v6v+FOv4fse53cxU1SfTVI1o85Vmfj3wdwQQQAABBBBAAAEEEEAgmkDJBn7cqrRsu+22TrWcY489NpSGFuxmh3oOPPBAJ4TTsmVLc1m0Fqpvv43dqhRl9okj8FMu4YkRI0Y4YZ/bbrut4MDPW2+95YTF1q9fX2F6CPz4XbHJ//27776zVq1amSr9uLVSCaklL1UeR4jz3i4PEc6i1AS6d+9uo0ePdh12uQZ+yuXbotSuNcaLQCkIEPgphVlijAgggEDlFCDwUznnnbNGAAEEEEAAAQQQQAABBBBAAIHSESDwUzpzxUgRQAABBBBAAAEEEECguAIlGfhZs2aNU6FlwYIFm2mVYliDwI//Bb927Vpr0aKFzZ8/n8CPP1fJb/HPf/7TWrdu7YT33BqBn5Kf4k0nEPe9XT4ynEkpCXi9xwn8lNJMMlYEEIhDgMBPHIr0gQACCCCQhACBnyRU6RMBBBBAAAEEEEAAAQQQQAABBBCITyA38KNqOvq3tLQ7zExVfTKNCj9pmRnGgQACCCCAAAIIIIBA+QuUZOBHlT+aNGliGzdu3GyGdthhB3vllVfsyCOPLJmZU2Wh9u3bu443jgo/5VAtZerUqU7FF1ViiqPCj1dlglIMjZXMxR5woAR+AkKVwWZx39tlQMIplKBAZQz8lMO3RQleagwZgZIQIPBTEtPEIBFAAIFKKUDgp1JOOyeNAAIIIIAAAggggAACCCCAAAIlJDDUzPpmjTftgZ9+ZjashHwZKgIIIIAAAggggAACCJSuQEkGfoYNG2b9+uk/Om3e9tlnH5s3b57VrFmzZGbkL3/5i7Vt29Z1vHEEfko9PPH9999bhw4dbPLkyY4RgZ+SubQjD3TDhg1OCG7KlCmufVDhJzJtqnZM4t5O1QkymEojUBkDP6X+bVFpLk5OFIEtIEDgZwugc0gEEEAAgUACBH4CMbERAggggAACCCCAAAIIIIAAAgggsMUEcgM/aaugk1uBiMDPFrtUODACCCCAAAIIIIAAApVOoOQCP6ry0qVLFxs7dmyFySLwU/H6LfVFuTNmzLCWLVvazz//7JwcgZ/K8Yw677zz7LHHHnM9WQI/5XENJHFvl4cMZ1FqAgR+Ks4Yz+lSu4oZLwLxCRD4ic+SnhBAAAEE4hUg8BOvJ70hgAACCCCAAAIIIIAAAggggAACcQuoWs4VWZ2mPfCjakR3xY1AfwgggAACCCCAAAIIIICAi0DJBX68AiwEfirOcCkHflatWmWnnnqqvfnmm5tOjMBP5XiOEfgp73lO6t4ubzXOLq0CBH4qzgyBn7RerYwLgeQFCPwkb8wREEAAAQSiCRD4iebGXggggAACCCCAAAIIIIAAAggggECxBAj8FEua4yCAAAIIIIAAAggggECpCZRc4OfLL7+0+vXr2+eff17BmsBPxcuvVAM/quR044032i233LLZSRH4KbVHTLTxEviJ5lYKeyV5b5fC+TPG8hMg8FNxTgn8lN91zhkhEFSAwE9QKbZDAAEEECi2AIGfYotzPAQQQAABBBBAAAEEEEAAAQQQQCCcgKrlXJ61Sz8zUwgoLW2omamqT6apGtHdaRkc40AAAQQQQAABBBBAAIGyFii5wM+yZcucwM8XX3xRYWII/FS8Vks18DNhwgTr0KGD/fzzz5udFIGfsn4ebTo5Aj/lO89J3tvlq8aZpVmAwE/F2SHwk+YrlrEhkKwAgZ9kfekdAQQQQCC6AIGf6HbsiQACCCCAAAIIIIAAAggggAACCBRDgMBPMZQ5BgIIIIAAAggggAACCJSiQMkFft566y078cQTbf369RW8CfxUvARLMfDzxhtvWIsWLeybb76pcEIEfkrxMRN+zAR+wpuVwh5J39ulYMAYy0+AwE/FOSXwU37XOWeEQFABAj9BpdgOAQQQQKDYAgR+ii3O8RBAAAEEEEAAAQQQQAABBBBAAIFwArmBH1XT0b+lpanakKr6ZJqqEd2TlsExDgQQQAABBBBAAAEEEChrAQI/W3h6//KXv1jbtm1dR9G4cWObPHmyVa9ePfIoSy3ws2jRImvdurUtWbLE9ZwJ/ES+FEpqRwI/JTVdgQZbjHs70EDYCIGYBQj8VAQl8BPzRUZ3CJSQAIGfEposhooAAghUMgECP5VswjldBBBAAAEEEEAAAQQQQAABBBAoOYG7zeyyrFET+Cm5KWTACCCAAAIIIIAAAgggkJAAgZ+EYIN2S+Dn/6TeeecdJ/y0dOnSvHwEfoJeWaW9HYGf0p6/3NEX694uLzXOplQECPxUnCkCP6Vy9TJOBOIXIPATvyk9IoAAAgjEI0DgJx5HekEAAQQQQAABBBBAAAEEEEAAAQSSEsgN/Kiajv4tLS23AhEVftIyM4wDAQQQQAABBBBAAIHyFyDwE3COf/nlF1OFCi3sffzxx+3nn3+2OBa0Evgxk60cOnXqZOvXr/eckTQEfn766SebP3++PfDAAzZjxgz7xz/+4Yx5q622ssMOO8wUVunWrZvtsssuAa+uwjdbu3atTZ8+3Z599lmbO3euff755841mmm77babHXHEEXbWWWdZq1atbO+99y78oAn2UEjgR4GxcePGOffp+++/v8lhp512sqOPPtq5zn7/+98XdX5ElZY50v322Wef2fjx423s2LG2ePFiW7du3aZreJ999jFVF2vfvr2deOKJVqNGjU0zrX11D95yyy02Z86Tc01pAAAgAElEQVQcq1u3rudVUOx7O8FLclPXP/74o02dOtVuvvlme/PNN01e8+bNs5o1a+Y9vBw++ugjGz16tE2cONGpYJa5P3/zm99Ys2bN7KKLLrJ69erZ1ltvHfo0dG3pGfrII4/YX//6V1uzZs0WfyZpACtWrHCekXouyejLL7+s8Fw64IADrF27dtamTRs7+OCDI51/aLA8O2i8qqonyzfeeMMZb6ZVrVrV6tSpY6eddprzjK9du7ZlFrVvicDPhg0b7KWXXrJJkybZyy+/7FxTujYzTc87ecpWz7vs8cbhVWrVA+M45y3dR2bOdZ/r+Zt9fWbPt9u99Omnn1rTpk3thBNOsEcffbTgU8l8B+k5qOfhdtttF+idEOTAq1atcp6Vd955p3399dfOO6d///6eu2ofPWcefPBB5xmYuRfk0rx5c+vTp0/k52uQMeduI5+///3v9uSTT9q0adOc+1Pnkmn6XtS7o0GDBs79qTFmv2ujHDNN+xD4SdNsMBYEEEAAgWwBAj9cDwgggAACCCCAAAIIIIAAAggggEC6Be4xsz5ZQ0x74EfViO5NNymjQwABBBBAAAEEEEAAgTIRSF3gx28RaRzuYRYm5i7uzj4+gZ/CZ+Pbb7+13r1722OPPVZ4Z//u4dxzz/Vc0KpFsvXr13dCMbnN69rQAk6FJC677LLNFm66DVyLwxWK0Lltu+22sZ1bdkcKEWhR+uWXX+4spg/Tjj32WGcxbaNGjTYtWg+zf9LbRgn8LFu2zFnUqwXwQZpCWVqsXKtWrSCbR9ombXO0cOFCu+CCC0JdLwqknHnmmXb88cfb//zP/9gdd9xhur79Aj9b4t6ONEkBd8osQh88eLDp3DLNK/Cj+X/llVecZ4aqHPk13ZdazK9gSZCma/6GG25w9gnS9Dy69dZbbfvttw+yeaRt9JxUAGDQoEFOICpM07NSY7z66quLFsjTeBWYueaaa0KN95BDDrH77rvPmjRpYrfffruzv1vzex+F8dG2H374oV177bWBn3OZ/g888EAbMmSIE+SLEirLHafft1oc30dhbbS9V4jaq7+g4/V6N+XrXwFKBcmqV68e5ZTs+++/txEjRtgf/vAH538P0hQo0XH17FaQ5J577nGu70KvR4VDn376aef75uOPP940lDDf1W7jzw0QZW/jFfjRs/j666937sXskLPbMXQPKAys52xSTT4PPfSQ6T2RHfAJcryWLVvawIED7bjjjkvld1mQc8hsQ+AnjBbbIoAAAggUU4DATzG1ORYCCCCAAAIIIIAAAggggAACCCAQXiDtgZ/cCkQEfsLPMXsggAACCCCAAAIIIIBANAECP3ncVCXk7rvvtvvvvz/vAsugC0S9pqayVvjZuHGjs/BcgYvsqgTRLuPN9/Jb0Bol8LN8+XLr0qWLzZo1K9QQtdhWiz/j/uV2/XK8xhN2QX3u4M844wz705/+ZHvuuWeo80p64zCBHy0U1mLfK6+8MvS1pEXKqiRw9tlnx77ANk1zJCMtGO/bt+9mi6IV3FHVI1V/Uvvqq6+cIE+mQky+efZa3L0l7+24r0uvReiZY+UL/Kxevdp69OjhLI4P0zQnTzzxhLNQ32XRtNOVxqUqHeo/7PNTIT8FF+O+5xVumj17tlOpKDsIkDl3VdpQ4EGL8nMr/eT6FCMwqWOq6knnzp3t9ddfrzBFCrqpGoqe3bovZs6cuakSVvbGV1xxhbONFuq7Nb/3UdBrQ++gSy+9NHTQJ7d/hR1U/UzVfwppaQ38KFind5ruEb0fs6u8eZ1v0O85vS/0jFSVv9yqSvn6LyTwo2tUlfkWLFiwWffZ12eYc41yPbpVuMw916iBn0yASGEmtxC2juMW+NGY9BzT8yY7gOl3TevZoqo7qnwVZ/Maj4I8und/97vfOWE7XZNjxozZVC3U7bvs3nvvTTSMHOe5u/VF4CdpYfpHAAEEEIgqQOAnqhz7IYAAAggggAACCCCAAAIIIIAAAsURULWc3lmHutzMFAJKS8sN/Kga0fC0DI5xIIAAAggggAACCCCAQFkLEPjJmt6wlQmCLhD1uoIqa+DHb7FwIXed34LWsIEfLRpWVQSFwKI0LcofPny4ValSJcrum+2jRaVaKNq9e/fNFvo3a9bMCXNogboW1eta1nmOHTvW+aV5rwWxe++9t+laPuqoowoeX1wdBA38qNqBFtyPGjWqoEP369fPCaBpMXChLW1zpECIKoIMHTp006lpznVNtm7d2rXax4oVK5wKUKoK4RYo8VrcvSXv7ULnLrN/ppqPDPyqNLgFfhYtWuQsKP/ggw8iDUnVObSYXc+d3KYF8r169Qpc1cdtAE2bNrUJEybEFkTUmFSVR0GL7Lbbbrs591Wmykjmb7pHPvvsM6da1MiRI/NW5jjmmGOcwNR+++0XyTHfTjq+3r2dOnWy9evXb7aZKn/deOONtv/++2/275nwlyqq5QYttbhdfbo1v/dRkBN78cUXnVDiypUrN22u5/V1111nJ598slMNScfXtTplyhSnEky+8IQ60P2r6+u0004LcnjXbfzu8zi+jyIPLmtHvSN0ncnEq0UZr66JuXPnOqETr3s9auBH4aW2bdtu9u1x4YUXOtWzatasWeF09KxWGEnh13wVxcJcj7LT/XfTTTe5hviyBxAm8BMkQJTdd27gR+MaMGCA3XXXXZEukR133NGmTZvmVNKJo+Ubj6qAPfXUU5sCtbnHUoW2nj17Ot9fhTQ56LmUpkbgJ02zwVgQQAABBLIFCPxwPSCAAAIIIIAAAggggAACCCCAAALpFiDwk+75YXQIIIAAAggggAACCCCw5QRSF/jxo3jrrbfsxBNPrLBIV/vlq7Tg16fCEFp0HGRxd3ZfURaI5o6lsgZ+vObkj3/8o11zzTWum7j90rvf/Ob+PUzgR1Ud9Ov633zzTdjDbNpei/enTp1qCuUU0rSYV+EdLfbNNAU3HnnkEWvSpEneaiBajKoF7Lq+87Vdd93VXnjhBdMC+zS0IIGftWvXOsGnZ555JpYhK5ilX9UvJPSTtjnSwmotdu/fv/8mozAVXvJVlwizuDt7cpK+twu9ED788EMbMmRI3soLbv3nvndUiePUU0/dLJwRZVwHHHCAU1EsO+yia75jx47O86TQpueBgm6FNlWe6dChg73yyiubdaVnjp7j2267rech8l1jmZ30bNK79vjjjy90qM7+uieGDRvmhCKym0IAqvzRvHlzz2pf+apl5RtcmIBFbh8aqyo5XXDBBZtCUbr3HnzwQScApGohbi1I1bNCK52USuAnM+f6dlBAKl8r5Htu8eLFznepvi3cWpTAjwJx+mb46KOPnC71HaHqQno35qv8lTm21zUa5HrUeej54FXhMvc8g7wTwgSIsvvP/u5T5TQF9aZPn17Q80C2EydOdALShTSFHfXtoKpZ2a127do2Y8YM23fffT27l0nv3r2duY3agsxp1L6j7kfgJ6oc+yGAAAIIJC1A4CdpYfpHAAEEEEAAAQQQQAABBBBAAAEEChNQtZxeWV1cZmYKAaWlqdqQqvpkmqoRjUjL4BgHAggggAACCCCAAAIIlLUAgR8ze/311+2kk06yf/3rX5t+NT3fws3sq6GQBaKZfgj8VLy/kg4FBA38PP/8885C9kwFCC0I1yJrVas47LDDnCo6b7/9tlPVwm8BfosWLWzSpEm+i9/zPW10rNtvv32zBcthghtuC8dzjxV0gWoxnoh+gZ+WLVs6v4yvhe9xNl17V111le+CardjpnGOdH2qAkgmsKaqEKoAcdBBBwVmcwt0BFnc7XaApO/twCeVZ8OBAwc6gTqFIfbcc09TqGHNmjWe3WYHft544w3TvZ7xVthFi7FznxmPPfZYoKCaqpJoTGoK+6jij0JAmaYQgMIE6n/33Xd3/nnJkiU2bty4vBU+MvvutddeTkgnt5JNGMN8YZ+w95FfkCmuihxeYZ+wFT9UIUnvh59//tmTLOpifI1VVXg6d+686RgKgU2ePNkOPfTQQNPkF1gtxLWUAj+Z+6Jhw4ama9atFfI9p7k6//zz81bdChv42bhxoxMCURA9066//nqn0o5f2Cezfb53fpDrUcE3hWr0fNE7Q9/GfpXOgrwTdJ/r+Th//nzbaaednLCN5sOtilz2HGUCPwr76Fk3e/bsTX/Ws7pVq1bWoEED0/3xww8/OEEb3TsK03g1PScVoIzaNG637xBZqCpXvXr1AnX91VdfOe/p999/P9D2uRsFmdNIHRewE4GfAvDYFQEEEEAgUQECP4ny0jkCCCCAAAIIIIAAAggggAACCCBQsACBn4IJ6QABBBBAAAEEEEAAAQTKVIDAj5mz2FBVBlRJIVPdQ7/YrkWEmV9Xd5v/QhaIZvoj8FNRNulQQJDAT2Yhu8I+v/71r51QjxZ356v+8uabbzqL8ZcuXer6qNhmm23spZdeilylYujQoZtVpIgSztECYL8qB926dbMHHnigoCo3cTwrvQI/zz33nH3wwQebVa3RwmQtBNb/HHfccSbvVatWOZVBHn74Yfv4448DDUv9KJjVtm3bQNtnb5S2OdKicVUeyK4coAoXqhIVtuUGWYIs7nY7RtL3dtjzyt1eC8p1zysMowXLbqGL3H0ygR/d+5mwT5Bnxt/+9jcnQKhrOV875JBDnOdGtWrVNgv7qH9VqdFi9e233951d79nknbKDhSFtXMLIKmPqM+QfP1lxqVn3pQpU0KF1XLPyS2ko3te4QA9v8M0XRtXXHGF3XOPfscpf4u6GF/PrjPOOGNT2CdqOOepp55ywhsar1tTcFTfITVq1Ahz+k4YrnXr1vbyyy+77hfH91GoAfls/N133znfdK+++moi49X9mK9iVtjAT24lS4UPX3vtNSfQEqa5BVKCXI+qWrNixQqnOk2mitTcuXPttNNOy1vtMOg7Qd/aCvtkrrcgFW703aJ3WXbg8cADD3SqEGlMbt9lqtx5ySWX2NixY/OSFRrEViBLx8htqsilv1WpUiXwdKnakL5f3O7TTPBK/29uk/tdd93lVJVLUyPwk6bZYCwIIIAAAtkCBH64HhBAAAEEEEAAAQQQQAABBBBAAIF0C+QGflRNR/+WlqZqQ6rqk2lU+EnLzDAOBBBAAAEEEEAAAQTKX4DAj8ccP/HEE9alS5e8W8SxoJXAT0XepEMBfoEfVdLRr+mrSke7du2cKjI777yz79NA1TJOOeUU59fw3VpcYQuFWVS5QQu1wza/X5LXIs1nnnnGOe8t2bwCPwpJPP30085CeC30VdUDVUPIF3zQAlpVBLjooosCBX9UvUm/zp+pmBLEITcQk4Y5UqWX3IoWCjxEmVsZ3njjjXbLLbc4HEEXd+faJX1vB5mrsNtoQbqCF6oA49YU+FHY68ILL3SeGb169XJCVQrl+LXPPvvMmjVr5hksVRhFFSsy1ay0YH/48OGB+leYSJUj8lWsUwUKnVfYsIeuhzvuuGOz0J3ONUoFqWyj3Pso169p06amazjseNWPQrwnnnhiBYvLLrvMWTAftHJK9pgU8pKv+s7XggQscvd1uy7GjBnj+T2S7/i6fhVWVWWgfC1TQcXves3+e6kFfpIeb5zfcgMGDLAhQ4Zs4j7hhBOcsNsOO+wQZoqcbXOv+yjXY+aguePKHkzUd4L6eO+995zvmUxltNyT1PeYgkKPP/64U3VIz1fdt6qg5tU053rf6fnp1goZc77niZ4j06dPd74FwzSv90whQeQwY4hzWwI/cWrSFwIIIIBAnAIEfuLUpC8EEEAAAQQQQAABBBBAAAEEEEAgfoERZtYzq9u0B356mdl98TPQIwIIIIAAAggggAACCCBQQYDAj8dF8e677zqLEPXL8G6NwE8yd1TSoQCvwE/2Gan6hRa45qvqk3v2bhVVsrfRYnVVp8kXTHHTdFuwGuXX47P7HjFihBOQydcK/dX7OK4Kr8BPpv+jjjrKVL3i4IMPDnRIVW9RKEO/pO/XwiyAT+scuQUWtWD6nHPO8Tt9179/8sknzvPwiy++qFSBH2F4PZP0dy1u1uLzcePGWZs2bUKFR5588kmnAku+pmoYa9ascZ5DDz30kHXt2jVU/173uwIECioeeeSRoa6J+fPnO0EXVUPKblqYrwBelPCM+glShSzKMfKFXg466CAn3Lf33nuHOv/sjQcOHGiDBg3Ku3/YgIXeI3o+q0JIpoWtEJM7mKlTpzrVbfJV+clUktpjjz0COyQdoAk8kIAbJj3euAI/utebN29uCxYs2HRmxxxzjBMi0bMgSsu+RsNej9nHe+GFF5zryK0VEp7xq76Uqba26667Ou98PXuCttdff91OOumkvEHsKO9Er+peqg43b948q1WrVtAhbtpu1KhRTiUjtxY1nBl6EDHtQOAnJki6QQABBBCIXYDAT+ykdIgAAggggAACCCCAAAIIIIAAAgjEKpAb+ElbBZ3cCkQEfmKdfjpDAAEEEEAAAQQQQAABDwECPx44fsEQAj/J3FtpCPzo1/Wvvvpq23rrrUOdpK6J008/3XUfVQLRQlBVwQjacsMAqhzz0ksv2fHHHx+0iwrb+QXZ4jhG5MH9e0e/wE+YykvZY9HCfy2mHz16tOcQwyyAT+scuVVjiFplSlha5Cy7++67r9IFfrwW88tGgRHd+wqhhW0rVqxwFqSrGk++FmWhe6Yvt0pP2cdR5ZBTTz018LDzhWcKWfCffXA/jyjH0aJ+BaVym0KdCkMU0vyqk4QNWLgFFBQk69ixY+RhyrRBgwamayFfC3uMpAM0kU82z45JjzeuwI/b/brnnnvaa6+9ZgcccEAkluxrNOz1mH3At956y6mSlRv00zZR7stM33q3qJrm2LFj856fzl1Vqg499NBQBmvXrjWFmBVSdGt6p917772h+swOv+buWEg4b9GiRaZqTgon5zYFaPSsbtmyZaixbqmNCfxsKXmOiwACCCDgJ0Dgx0+IvyOAAAIIIIAAAggggAACCCCAAAJbVkDVci7NGkLaAz+qRvSnLUvG0RFAAAEEEEAAAQQQQKCSCBD48Zhov0WyBH6SuUu2dOBHx7/qqqsiVanwWrAZtpqG20LVQn/pXzO2cuVK06LUhQsX5p3AQoIhcVwVXoEfVTgaPny4U1ElSpNr+/btbdasWZ67B1kAn+Y5cjP83e9+ZzNmzLBddtklCp3NnDnTqT4h+zlz5ljdunVD9ZP0vR1qMCE29lrMr4XuqhKjCgxRmt9idwUEtdD96KOPjtK9U6FOVTleffVV1/2HDh1qffv2Ddy3KmSdeeaZFarFFLLQPffgflXIFH4ZM2aMValSxXfcS5cudSqCLF68eLNtd9xxR6e60eGHH+7bh9cGfkGSMAELVfdRMEkhwkwrNOyhfjZs2OA88xQYyNf0dx03iKn68DvvOL6PCpqYnJ2THm9cgZ98oZr//u//tm7dukUiyZ7/MNdj7sG8wsKFBH50HK93ftSwT2b8ffr0cb4Z3Frnzp1NgcAwVcm8gt2F+Po9qzX/Dz/8cKixRrpgYtiJwE8MiHSBAAIIIJCIAIGfRFjpFAEEEEAAAQQQQAABBBBAAAEEEIhNgMBPbJR0hAACCCCAAAIIIIAAAmUmQODHY0KTXiCqQ8e1SDTfaRTjHOK+J5IOBXhVbip00apXSCxs35lwhQIBmRbl1+hz52fdunVOFSKvwEuci/ejXB9ei3/jWEj+9ttvOyGAb775Ju/wgoQK0jxH+QwLCbRlwmKffvpppQr8KCzTpEkTUyAjt0Wp3JXbh9czL4570et+uu2226x///6BblNV9znjjDNs2rRpFbaPMyToVUFDBw5ThSyfrUJQEyZMsGrVqgU6d6+NunfvnrdqWJgAgFtgNK5xeo1R57bvvvs6VWT22muvQB6l9m2R9Hjj+pbLF/ipXbu2E9bUPEVpo0aNsh49eliY6zH3OEl+O8X1jHKzyZy729+iPF+9AkSF+Gp8Xg5xBL6jXDtR9iHwE0WNfRBAAAEEiiFA4KcYyhwDAQQQQAABBBBAAAEEEEAAAQQQiC6gajmXZO3ey8wUAkpLG2FmquqTaapGdH9aBsc4EEAAAQQQQAABBBBAoKwFCPx4TG/SC0R16LgWieY7jWKcQ9x3SCkHfuL0dltUql+iP+eccwom91pUqs616HvevHlWq1atgo8VpYOkAz8KUd144412yy235B2eqgrMnTvX9thjj7zbpHmO8hlutdVWNn78eKfiR5Smcx49enSlCvzkW4QvvzgCP0m/B7wWqKti1kMPPRToUnj99dftpJNOsn/9618Vtld4pl27doH68dtI9+f5559vjzzySN5Ng4QfFcDUeD/44IMK/YQJOvmN1+udFSYA4BZMiCtI5TVGnZ+qdr388st27LHH+p2u8/c433WBDljgRkmPN6572OtZ07RpUyekVqNGjdAamTBZ69at7dFHHw29v3ZIMvAzZMgQGzBggOu4Cr1X45obDc6vWlaY+93tZL3u0ziqfUWa+Ag7EfiJgMYuCCCAAAJFESDwUxRmDoIAAggggAACCCCAAAIIIIAAAghEFiDwE5mOHRFAAAEEEEAAAQQQQKDMBQj8eExw0gtEdeg4FyK6nUoxziHue4TAj1mmksrChQs38WoB5fTp0+2UU04pmNyv2kPYxd8FDying6QDPzrce++9Z40aNcpb5adKlSo2e/ZsO+GEE1xPL+1z5LWAWqGfW2+91a644gqrWrVqqOmbOHGide3alcDPv9VKIfATRyBFIRyFbO67r+JvKCXxvFAlL1Uiy9fq1KnjBFR23XXXvNs8+eST1qlTpwp/j/NZqs7j8M0XJBg5cqRdfPHFoe5Rt42HDRtm/fr18+wnTGir1L4tkh5vXN9yy5Yts/r169sXX3zhOldHHXWUPfXUU3bwwQeHuia+++47U7UoBVnTGPhJ8rvPK0Sl9/uUKVNshx12COTpdx0VGvh54oknrEuXLq5jCVslMtAJJbQRgZ+EYOkWAQQQQKBgAQI/BRPSAQIIIIAAAggggAACCCCAAAIIIJCoQG7gR9V09G9pafpvylXVJ9NUjWhkWgbHOBBAAAEEEEAAAQQQQKCsBQj8eEyv38I+LUhu06ZNQRdIXItE8w2iGOdQEIDLzkku/NThkvyVer9ffw96zXgtUI3bO19/QceaxHiKEfjZuHGjdezY0amYkK95VVRK+xz5BSZ0zqrmoSoqCk8UoyV9byd1DqVe4SeOQIpbwC3jvfPOO9urr75qhx56aGxTsGTJEmvYsKEtX77ctU+/QJ7Xszju8cbhq4CHzvezzz6LzTBsR2EqqZTat0XS443rW85vnJpThTRVnU4BPIXtitWS/HZK8t0Q5/Pbb34KDfx4XUcEfpK70n+VXNf0jAACCCCQMgECPymbEIaDAAIIIIAAAggggAACCCCAAAII5Ajcb2Y9sv6NwA+XCAIIIIAAAggggAACCCDwvwIEfjyuBL+FfXEEIuJaJJrvNIpxDnHfTEku/NRYk1y0qv7jCKt4/cp73N75+ovj+o461jgMgxx71KhR1qNH9v/JaPO9Bg8ebNddd51rV2mfozABgrZt29rtt99uv/3tb4OwRd4m6Xs78sB8doxzwbjboZJ+D8QRSFGgp0mTJqagXG6Lo8pRbp+ZiiQ6br42dOhQ69u3r+ufvQJDcY83ad+kruvcfgn8RA9wx3kPe11P2XP261//2u666y6nilUxgj9Jfjsl+W6I8/nt903dtGlTe+6552z77bePdNsS+InEVvBOBH4KJqQDBBBAoGQECPyUzFQxUAQQQAABBBBAAAEEEEAAAQQQqKQCuYEfVdPRv6Wl5VYgosJPWmaGcSCAAAIIIIAAAgggUP4CBH485thvYV8cgYg4F4m6nUoxziHu2yTJhZ8aa5KLVtW/V1jFa4F6tuOQIUNswIABm9H+6le/stNPP9122223uMld+7v00kvtqKOOKsqxcg9SrMDPm2++aY0bN7bvv//e9Ty9fq2/FOZo4MCBNmjQoMBz2KxZM7v77rsTq/iT9L0d+ERDbhjngnG3Qyf9HogjkDJs2DDr16+fq1zcAZrMQbp3726jR4/OO1sXXHCBPfTQQ65/96pwpXt+8uTJVr169ZBXgvvmcfhOnDjR2rdvX+EAuif322+/WMbp18kZZ5xhp556qt9mzt9L7dsi6fHGeQ9/8skn1qhRI1NoM0hT8EcVf3S/JBn8SfLbKcl3Q5zP719++cW6dOliY8eOdZ2aY445xqZPn2477bRTkKmrsI3XdRR3ZbJIAwy4k75Xc1qqMzWpHlxAczZDAAEEEAgmQOAnmBNbIYAAAggggAACCCCAAAIIIIAAAltKYOT/X89zcdbB0x740U/LjtpSWBwXAQQQQAABBBBAAAEEKpUAgR+P6U56gagOHeciUbdTKcY5xH3HJLnwU2NNctGq+vcKqwStoODWx3bbbWdz5syxunXrxk2euv6KFfjxuhaE0rlzZ3v88cfNZfGq6zynbY5WrVrlLOBXsClMU8jgzjvvtP/8z/90PfcwfWVvm/S9HXVcfvvFuWDc7VhJvwcKDaT4LXJPKvDjFTKSo1c1DQUmFcpza2kM/OSboziCxX7Xd5S/l9q3RdLjjfse1nuna9euoaZGwZ+bbrrJCf5ErTDjdcAkv52SfDfE/fz2GmuhoZx8wT/NS6FholAXU4EbE/gpEJDdEUAAAQQSEyDwkxgtHSOAAAIIIIAAAggggAACCCCAAAKxCKQ98JNbgYjATyzTTicIIIAAAggggAACCCAQQIDAjwdS0gtEdei4F4nmnk4xziHAdRZqkyQXfmogSS5aVf+FBn7WrVvnVPKZNWvWZm5aQKlfjj/llFNCeZbixsUK/PjdH/mCAaU0R5999pkpwPPRRx+FvhTq16/vVPw57rjjYgn+JH1vhz7BgDvEvWA891dUzA4AACAASURBVLBJvwcKDfz43SdJBX68XGSY7/7csGGDUy1nypQprjOcxsBPvmpGI0eOtIsvzv4dq4AXbcKb+V0TaQsqJT3euO9hhezuuOMO69+/f+iZVJWf6667zvr06WMKAcXVkvx2SvLdEPfz+9VXX7UmTZrYxo0bXWmfe+45a9u2bSR2L4eePXva8OHDY3kXRxpciJ0I/ITAYlMEEEAAgaIKEPgpKjcHQwABBBBAAAEEEEAAAQQQQAABBEILqFrORVl7XWJmCgGlpeUGfvTf4j6QlsExDgQQQAABBBBAAAEEEChrAQI/HtOb9AJRHTruRaK5p1OMc4j7Dkly4afGmuSiVfVfaODHa87Stog67rnP9FeswI8W7Hbs2NEmTJjgeir5ggGlNkfLly+3Ll26VAiRBZ0/BX9Gjx5tderUCbqL63ZJ39sFDc5j57gXjOceKun3QKGBnxUrVliDBg1syZIlrkpJBX5UmUr34Pfffx/quGvWrLHmzZvbggULQt3XUa+fQn293htBq8JFHXvU/Urt2yLp8SZxDyv0M2bMGKdiz48//hh6qhT8GTRokPXq1cv0vxfakvx2SvLdEPfze+3atdaiRQubP3++K2m3bt3s4YcfDh3M8aqkpgCNAowtW7YsdBqLsj+Bn6IwcxAEEEAAgQgCBH4ioLELAggggAACCCCAAAIIIIAAAgggUEQBAj9FxOZQCCCAAAIIIIAAAgggUFICBH48pivpBaI6dBKLRLNPqRjnEPcVn+TCT401yUWr6j/JwE9aqz3EfQ0UK/DjN19RAj9pnSOFJlQd4Prrr4+0eFxWWjx+1VVXRV48nvS9Hfd1mOkv7gXjueNM+j1QaCDF65mpc0kq8OPl7nVcv/GmscJPvmde79697d57703q0o7cb6l9WyQ93iTv4YULF5pCJArARWmHHHKIPfXUU3bEEUdE2X3TPkl+OyX5bkji+f34449b165dXT1r1qxpc+bMsYMOOiiU98qVK52Ao+Y7tylgNGnSpMjv3lADiWFjAj8xINIFAggggEAiAgR+EmGlUwQQQAABBBBAAAEEEEAAAQQQQCA2gdzATw8z07+lpanakKr6ZJqqET2YlsExDgQQQAABBBBAAAEEEChrAQI/HtOb9AJRHTrJRaLqvxjnEPcdkuTCT401yUWr6j/JwE9aF3/HfQ2kJfBz7rnn2qOPPlrh9Lzuq7TP0bJly6xPnz7O4uEorWnTpqbFznvuuWfo3ZO+t0MPKOAOSSwYzz500u+BpAM/2223nbPAvW7dugFFg222aNEiO+GEE2z16tWuO6ji1Msvv2y77rrrZn8vp8BPq1atnApk1apVC4ZWpK1K7dsi6fEmfQ//9NNPNn78eOvRo4d9++23oWe5atWq9tBDDzkhFZcwRqD+kvx2SvLdkMTzW9dTu3btbMaMGa52CtbedNNNoaynTp1qut9V6Se7bbPNNjZz5kxr1KhRoHlKw0YEftIwC4wBAQQQQMBNgMAP1wUCCCCAAAIIIIAAAggggAACCCCQboEHzOzCrCES+En3fDE6BBBAAAEEEEAAAQQQKJ4AgR8P66QXiOrQSS8SLcY5xH25JrnwU2NNctGq+k8y8JPWxd9xXwOlHPgphTnSguLZs2dbz5497YMPPgg9fYcddpg9//zztu+++4baN+l7O9RgQmycxILx7MMn/R5IOvBTpUoV53pSOCfOFjW447dfvqBQ1LEX6uv13oh7rFHPMXe/Uvu2SHq8Sd/DGX+FfRQmue++++znn38OPZ133nmn9e3bN1QQJXOQJL+dknw3JPX8fvvtt+3kk0+2b775psI8KAT54osvWr169QLNkVeASDaqrBc1qBVoADFvROAnZlC6QwABBBCITYDAT2yUdIQAAggggAACCCCAAAIIIIAAAggkIpAb+FE1Hf1bWlpuBSIq/KRlZhgHAggggAACCCCAAALlL0Dgx2OOk14gqkMnvUi0GOcQ922S5MJPjTXJRavqP8nAz1577WXz5s2zWrVqxc2eqv7SEvi57bbbrH///hVsvO6rUpojVY3QomRV/Akb/FGlH1UeqVGjRuBrJ+l7O/BAQm6Y1ILxzDCSfg8UGkhZsWKFNWjQwJYsWZJXTteCKl7E2fyCO507d3aqTeUuLvfbL+57tFBfr/fGtttu61QxOvbYY+OkLbivUvu2SHq8Sd/DuRO2atUqGzRoUOjgz1ZbbeVUCmrfvn3oayDJb6ck3w1JPr9Veeess85yDf3Url3bqQDkF4zVe/j222+36667rsKc9OvXz2699VZThaZSagR+Smm2GCsCCCBQuQQI/FSu+eZsEUAAAQQQQAABBBBAAAEEEECg9AQeNLPuWcNOe+BH1YgeKj1mRowAAggggAACCCCAAAIlKEDgx2PSkl4gqkMnvUi0GOcQ93Wf5MJPjTXJRavqv9DAz4YNG5zFuFOmTHGlfe6556xt27Zxs6eqv2IFfjZu3GgdO3Z0gituLV+IodzmSAuOda6qIvD5558HvhZUaeKmm24KXHkg6Xs78MBDbpjkgvFivAcKDaT4vUd0DoMHD3ZdsB6SerPN/YI7WiCv4+Y2v/3iDtEU6qvxK3Q3fPhwV658wcNCbAvd1++a+POf/2xt2rQp9DCx7Z/0eJP+lssHsWzZMrvhhhvskUceCWxVs2ZNmzNnjh100EGB90n62ynJd0PSz+8333zT+WZbunRpBc+9997bebfmC+ypYtM111xj999/f4V9b775ZidwXGphH50IgZ9QtxYbI4AAAggUUYDATxGxORQCCCCAAAIIIIAAAggggAACCCAQQSDtgZ/cCkQEfiJMMrsggAACCCCAAAIIIIBAJAECPx5sSS8Q1aGTXiRajHOIdOV57JTkwk8dNu2BH43RK/CigMqYMWOsSpUqcdM7/b3//vt29913mxab7rnnnokcw6/TYgV+vO6PHXbYwV555RU78sgjXYdbjnP0/fffO6EDBXl+/PFHv2myHXfc0TE6/PDDfbfVBknf24EGEWGjpBeMJ/0eiCOQ4nW9i1QL3p988slYn0uqKNSwYUNbvny566zlCz+uXLnSGjdubAsXLsw726oMdM4550S4GiruEoevVx/16tWzadOmhaqmFebEVMHp6quvtgEDBtjBBx8caNdS+7ZIerxJ38N+k6JrvVu3bqbwSZDWs2dP51nvEszIu3uS305JvhuSfn4LTMEd3T8jRoxw9TvppJPsggsusEaNGtk222zjhIMUBBo5cqSzb3Y78MAD7YEHHrAmTZqEmp8g816sbQj8FEua4yCAAAIIhBUg8BNWjO0RQAABBBBAAAEEEEAAAQQQQACB4gqoWs4FWYe8yMwUAkpLyw38qBrR6LQMjnEggAACCCCAAAIIIIBAWQsQ+PGY3qQXiOrQSS8SLcY5xH2HJLnwU2NNctGq+i+0wo/68DIIG7IIOz+ZY6vC0Kmnnhp291i2L1bgRwvdGzRoYAoW5LZjjjnGpk+fbjvttJPrOZXzHKlqhCqOTJo0yXc+//CHP9jAgQN9t/O7rtNYxSRzUkkvGE/6PRBHIGXYsGHWr1+/vPN8wAEH2Ny5c22PPfYIdC0E2cjLfeedd7ZXX33VDj300Apd+b33tEPv3r3t3nvvDTIM323i8PW6BrR4Xs/jli1b+o4lygaqxnP66afb0KFDrW/fvoG68DNOW4Ufv2puhY436Xs4yKSoUtv48eOtR48eFUIkufvvtddeTlhz//33D9K1s02S305Jfvcl/fzOACowq1DPuHHjAptmb/ib3/zGCVp36tTJVIWslBuBn1KePcaOAAIIlLcAgZ/ynl/ODgEEEEAAAQQQQAABBBBAAAEESl+AwE/pzyFngAACCCCAAAIIIIAAAskIEPjxcC3GgtakF4kW4xzivjSTXPipsSa5aFX9xxH4eeGFF6xVq1Z5aS+77DK76667Yv/1dwVg9Ev0X331Vd7F9HHPt1t/xQr8LFq0yE444QRbvXp1hWH4BQLKfY60ePzRRx91Fo97VfuRn8IIqojk15K+t/2OH/XvSS8YT/o9EEcgReEaVZxQcMKtqeLY7NmznfsprqZqJarUo4X0uU3PR1XIqFatmuvhunfvbqNH5/89Jb9AX5hziMP33Xffdap/fPfdd66Hbt26tRPmiDsIINszzjjDCTfqf0455ZRAp16K3xZJvleSvocDTcq/N1JgU9V+Zs2a5bmb7p927doF7jrJb6ck3w1JP78FqG8IBXV0D2233XbOu3Offfax559/3qnO9fe//93WrFmzyXqrrbaymjVrmp5DCla3aNHC9t1339i/6QJPbswbEviJGZTuEEAAAQRiEyDwExslHSGAAAIIIIAAAggggAACCCCAAAKJCOQGfi40M/1bWpqqDamqT6apGtHDaRkc40AAAQQQQAABBBBAAIGyFiDw4zG9xVjQmvQi0WKcQ9x3SJILPzXWJBetqv84Aj+qONOwYUNbvny5K+8222xjM2fOdBaIx9lGjhxpl1xyibPIfvLkyVa9evU4uw/cV5ILs7MHkalskTuwIOGFtM+R7qP777/fXnvtNVM1h6hN19lZZ51l33zzjWsX6nvevHlWq1Yt30MkfW/7DiDiBkkvGE/6PRBHIGXlypXOc2HhwoV5Fa+77jobPHhwROWKu3m5DB8+3Hr16pX3WKNGjXLCavlanFVz4vBVGKB58+a2YMGCvGMeM2aMdenSJTZfdTRjxgynctDee+8d6llRit8WSb5X4rqHM98nl156qfXv3z/yXK9bt865/h9//PG8fehe1T0btCX57ZTkuyHp57e+0zp06OBUTFKQR8G89u3bB2Uty+0I/JTltHJSCCCAQFkIEPgpi2nkJBBAAAEEEEAAAQQQQAABBBBAoIwF9HOO52edH4GfMp5sTg0BBBBAAAEEEEAAAQRCCRD48eAqxoLWuBaJ5juNYpxDqCsuwMZJLvzU4ZNctKr+4wj8bNiwwVkwqsop+Vrt2rWdxdr6Vfg42tKlS+3kk0+2xYsX2x/+8AcbOHBgHN1G6iPJhdnZAxowYIANGTKkwhj1a/uTJk3yrKaR9jnSfXTttdeGqtqRb7K0aLxr166uf1Y1gzlz5ljdunV95zrpe9t3ABE3SHrBeNLvgTgCKaLTM2HQoEF5FeOsmqODDBs2zPr161fheAqZaXH9/vvvn3csXnOW2aljx46mEI0CfoW0uHz79OljCjLlazvuuKNTLeS4444rZLib9s3+PghrUYrfFl7vlaFDh1rfvn0ju8Z1D2e+Tw4//HDPClZBBrpq1SqneowqZbm1c88916lEE7Ql+e2U5Lshyee3qimpQlYmqKfzuOqqq8qmUk/QayN3OwI/UeXYDwEEEEAgaQECP0kL0z8CCCCAAAIIIIAAAggggAACCCBQmEBu4EfVdPRvaWm5FYio8JOWmWEcCCCAAAIIIIAAAgiUvwCBH485LsaC1rgWieY7jWKcQ9y3SZILPzXWJBetqv84Aj/qZ8SIEda7d29P3qZNmzqLgmvUqFHQNPz444/Ws2dPe/DBBy1MgKOgg3rsXIzAT76KGlqo+swzz1i7du18Ty/Nc5S5j+KouvL99987i5oVNshtYa6XpO9t3wmLuEGSC8Y1pKTfA3EFUt577z2nqli+ak9xVs2RS/fu3W306Ir/J1w9qxSMcVlUvmmG/d592jDMtet16cTlO3XqVGvVqpX98kvuUsT/O3pcQU8d44477thURea5556ztm3bBr5D/HxVPa1NmzaB+yvGhvmuJx07bLWb3PHGdQ9nvk/+9a9/ORWXDjjggIJovK4pAj9m++yzj1OhrmbNmqGd165d6wSzZ82a5ex77LHH2gsvvGC77LJL6L7KbQcCP+U2o5wPAgggUD4CBH7KZy45EwQQQAABBBBAAAEEEEAAAQQQKE+Bh83sv7JOLe2BH1Uj+u/ynArOCgEEEEAAAQQQQAABBFImQODHY0KKsaA1rkWi+U6jGOcQ9zWddCigVAI/n3zyibO4/osvvvAkbt68uY0bN8523nnnSFORu/D7rLPOsieeeMKqVq0aqb84dipG4CffQuhmzZrZxIkTrXr16r6nkuY5ytxHhxxyiL300ku2xx57+J6P1wajRo2yHj16VNhkzz33DLwwPel7u6AT9NiZwM//4mzcuNG5BtxCOBm+1q1b2/jx4z2rYwWZp3yBvDAhnSCBvDD3e75xe13XCvAolFmtWjXf01aAQNXF5s+f77ntYYcdZs8++6wddNBBvn3m20Bj6tChg/3888+Rggrl9m3RuXNnUyUzrxBZPsvVq1fbmWeeabNnz3bdpHHjxjZ58uRA75Ts7xOF2nr16hV5jrXjypUrTcdfuHBhhX7ChkGT/HZK8t2QxPM7OySdgQ3rWdDEpnxnAj8pnyCGhwACCFRiAQI/lXjyOXUEEEAAAQQQQAABBBBAAAEEECgJgdzAT9oq6ORWICLwUxKXFYNEAAEEEEAAAQQQQKAsBAj8eExjMRa0EvipOAFxVUvIN7VJLlrVMeOq8KMgzo033mi33HKL78NGoY6nnnrKjjjiCN9tszf46aefnEpCffv2dRZ+b7PNNjZz5kwnaLQlW9KBH1Ws0WJ3LcLObgoTvPjii1avXr1Ap5/mOcq+j8aMGWNdunQJdE75NtJ1oXBZbvWRY445xqZPn2477bSTb/9J39u+A4i4QRILxrOHkvR7IE73t99+204++eS8VX622morU5hOQZpC2uuvv24nnXSSqdJJdrvgggts5MiRVqVKFd/uly5d6ox18eLFntvK56qrrooU9lDHXr5hwh7qS6GTrl27+p7brrvuamPHjrVTTjkl1Lh1/+p669Spk61fv945TpTnQzG+j3wRQm6gIKcqsri1OnXq2Msvv2xyDdOWLVvmVD9bsGBB3t1UpWfu3LmBQpfZ3ydxVIzZsGGDc85TpkypMD5da+ecc07g003y26nUAj8zZsywli1bOt9NmUbg5/8uJQI/gW8rNkQAAQQQKLIAgZ8ig3M4BBBAAAEEEEAAAQQQQAABBBBAIKSAquV0y9on7YEfVSN6JOQ5sjkCCCCAAAIIIIAAAgggEEWgrAI/qnDy6quv2qGHHhrFosI+xVjQmvRC72KcQyzYWZ0UUi1Bv7o+Z84c23rrre2EE05wXRSe5KJVnUZcgR/19emnn1rTpk1tyZIlvsyqyHPZZZfZDTfcYL/+9a99t9dC5T59+tikSZM2bdutWzd74IEHtmh1Hz/DP//5z9amTRvf8/PaQOEoLXjPDa9EWfif1jnKvo9UEURBpt133z2yW77Qi66Zhx9+OFDoIOl7O/LJ+exI4Of/gHTP3HbbbabF7fla2JBLbj/5gnQ1a9Z0nu9hKtsMHTrUrrzySs8ZVkhJ4RmFAMNWeNE756KLLrJHHnH/P+WGDZKoyo+eb6+88kqgy1n3380332y1atXy3f7bb7+1AQMGOCHPTFO4U98hNWrU8N0/e4NS/LZ48803nWo3CnzmNs37M888Y+3atQvssGjRIlNFK72ftX/u+yTTUZgqaLnfJ/fff79rZbXAg8zzTRKmUlbmWEl+Ow0ZMsS5Nt3a4MGDPZ83fhZxP791/SjkNW3atM0OveOOO9rzzz9vDRo08BtS2f+dwE/ZTzEniAACCJSsAIGfkp06Bo4AAggggAACCCCAAAIIIIAAApVEgMBPJZloThMBBBBAAAEEEEAAAQRCC5Rc4McrILPttts6v9CuX0WPo3333XfWqlUrJ0Tk1sL+OrpbH6NGjcq7mLPQRdM63sqVK50FrgsXLnQ9hzjCE3FYZ/fxxBNP5K1GstdeezkLoffff3/Xw2Z+dV2hl4EDB7puo6BL/fr17Ysvvqjw9yiLYHM7iTPwo76DVnzIjEOL188880zHUNVXFPJQAEqLkb/++mubP3++/elPf3KqcGS3KIvp4577TH9ehloYfM0114RemJ/p+7PPPnOqj3z00UebDf/CCy+0++67L1LYKY1zlBuuURjsrrvuiuz2wgsvOM/D7KZFvaocoUoHQVrS93aQMUTZRu+AJk2a2MaNGyvsvs8++9i8efNM90/UlnTw0yto1blzZ+cZEyboolCKqobMmjUr7ylHCc9lOlNFnhNPPNEUMMhuUSrRBA3Q6Lk5evRoJ7AZ1GLdunXO+1t++Zqqpr300kt2/PHHB7489I5T5Z7c6kZeHWh7jV1uuhYVAFX75ptvnOozstM4syuSFFLRrRS/LVasWOGEMfIFaGvXrm36hth3330950qV8R599FFn7hX40rPh3HPPtf/6L/2Gl3sbN26cdezY0fcayA3VqOKQrh+FNqM0XaOnn356hXu1RYsWTthX381Bm9e3kypuzZ492wlaR2le73zZyjtqizvwo6CXznP16tWuQ/rtb3/rvCuPO+44q1atmjN31atXr7DtDjvs4PrvUc8zTfsR+EnTbDAWBBBAAIFsAQI/XA8IIIAAAggggAACCCCAAAIIIIBAugX0E4vnZQ3xfDNTCCgt7WEzy/5vBFWNKPp/i5WWs2IcCCCAAAIIIIAAAgggUAoCJRf4GTZsmPXr1y+vbRwhnEznXr9mrm1U5aB///4FzbPXr5ofcMABNnfuXNtjjz0iH8NrgaY6VfWDvn37Ru4/iR1nzpxpzZs3z/tr+fkCH5lf29evr3tVgfBa/KnzUYDh1FNPjXRq+RbXZjq74IIL7KGHHgrVtxYU9+zZ0x588MFQ+4XZWIvdx48f7yziT0PzWvyr8amihe69zKL2oGPWAl2FobQwObspsPLkk0+GrnKR6SONc5Qb8ogSaMicn8JiClndfvvtm7mFDSUmfW8HvQ7CbucVyImjspxX/3EEilQ5Q89NtxZ2DjN9vPHGG6bQgAIlbi3qMyVfxZxCAnl+Y80e/yWXXOK82/2qpClEe84559g777zjeznpeaZKLZlwhe6nVatWmSqCKCiR2/T3O+64o+DvC7+BFRLKKsVvC7mef/75easxyevAAw90qtwpxJMbWlDQR4HZyy+/3FQtSE2hWgVn3n77bWvbtm1e8iOPPNImT568qRKT+lq6dKnz/8++Bty+O1WFSe9nVQoK2xRsbdiwoRP2zbQo1Yy0r9+3U9QA+YYNG5xvD317ubUoocTsfrwCmwrdKGCn+Qna/N5jQftx22777bc3vVPUjj76aDv44IOda1FBtbBVuAoZR6H7EvgpVJD9EUAAAQSSEiDwk5Qs/SKAAAIIIIAAAggggAACCCCAAALxCBD4iceRXhBAAAEEEEAAAQQQQKD8BEoq8KMgxxlnnGHTpk3LOxPdunWzhx9+OPAv9HtNqdciQe2nBYoKCbgt2A1yqahahH7xfcKECa6bx1Ftxu8c4vQKcs5BttGv72uB6vLly/NurrDHVVddZbvssovpV/tVKemWW25xfm3/+uuvt5tuuinvNTBx4kTPYMvIkSPt4osvDjLUCttoLCeddJJ98MEHrvtHXVwfpKJGpAH/e6dCFn4Xctx8+/oFfrSfFlerIo8WTAdpup46dOjgLO7NbgoAKYRV6GLatM2RW1UXhTAUmuzVq5dT9Sloe//9953rWlU9Mk1hBT2LVcUgaEv63g46jrDbeQVmtLB5+vTpTkWWqM2r/0IDRX6L6VXN5LXXXjNVTwvbnn/+eeeeWr9+veuuukaefvrpwDZ6fl977bVOEDXue1TvWY01u8JNvvNV2EdzoudQduBWgREFSxUIUsUcNd1TegZ9/vnnnnwKbukaUdBHgQFVbvFyTzpEWEiASidait8WGnemCqDfdaAqLfrG+93vfmc//PCDs99zzz23WcAtE/bR/HuF9jIXhgKqCm4oJKfAmMIdeh8dfvjhm66dfEFzHUv30n777Rf4NtX1esUVV9g999yz2T5R596rQpsOcN1119ngwYMDjy+zoaot6ptP1ffcms5dz9iddtopdN/aYcSIEda7d++8+2pevcJauTu+++67phCWqoAWs6l66Z133ukcO2gVsmKOL/tYBH62lDzHRQABBBDwEyDw4yfE3xFAAAEEEEAAAQQQQAABBBBAAIEtK5Ab+FE1Hf1bWpqqDamqT6apGtFjaRkc40AAAQQQQAABBBBAAIGyFiiZwI8WLuoX8lXpxKspJPPiiy9avXr1Cpo4hXF69Ohho0ePzttPocfy+7V0Hfiyyy6zu+66K9LiviDnoEXHL730kh122GEFecW5s8bdtWtXJ0wVtmlB5AsvvOAEgdyaQmNa9K1f2s/XtJhSi3ejBEBUYUpjz9e22WYbZ7G3jhG2KVCigNjUqVPD7uq5fdTFv7EOIqczLYZWGC1TRSHfsbSAWuEuLebV4mm3pmeHKvqoP1VUyG5aDK0FypnKG4WeU5rmyC3wkzk/BSfvvffeQGEpt6BU1OotSd7bhc5dvv0//fRTa9q0qSmslK+dddZZpsXwYStOqb8g/eerahbknBUoUNDkX//6V97NFV7p0qVLkO4qbOMX+pGJqtVceumlnj6qvqVnkQKZ2U3jUggz3/0ddNB6Djz66KOmKmt+YY/sPjV+VVbRPgpjZO+bqZqle0RBpaBtt912sxtuuMG6d+/u+exR6KdPnz7O+cfZdD0rABXlHadxlOq3hcYuU1VmUnimkJZbdSdI4Cf7eLoGbr31Vuednn1te1WWVBBN14K+YfwCm/mu96hz/89//tNat25tL7/8cl42VaWcNWtWqFCSOvP7blJ4ZNy4cXb22WeHnjIF7FSx0etbIuzzO65rKPTJ/HsHjVfXQaYSUNR+ktyPwE+SuvSNAAIIIFCIAIGfQvTYFwEEEEAAAQQQQAABBBBAAAEEEEhe4FEzOzfrMAR+kjfnCAgggAACCCCAAAIIIFAaAiUR+Fm3bp3zq9YDBw4MpKogzoMPPugsDvRbFOnW4U8//eRUGFAVGb+mBY6TJk2yI444cYsevQAAIABJREFUwm/Tzf6uRd5atLdgwQLf/W688Ua75pprQoUSdA76VfO+ffv6Lm6Oeg6+Ay9gg6C/wp99CIWXFPbRr8G7NS2k7devn7Nw1K9pUayuof33399vU+fvWlyrBb+dOnXKW+0i01Eh3roXVJ3lkUfi+R0TVTJSoCyuwEsgrIAb6RoeP368E7z79ttvPffSwnuFGjp37uxUUKhevbppgbLCf8OHDzdVqMluWjj9wAMPOAun4/6l/LTMkVfgRxYKMuhaUuhp7733ruArf/kpIJEdlNJ+CreoMlIUuyTu7YCXVOjNli1b5lxTuVWh3DqKEh5TsE3hg3feecd3bHr/XXnllYGDL5o/WSuAmF2Zye1AmlMFas8999xIoSUtplc1lNxAXfaxVOFGFUBOO+00q1mzpvNuVvWhxYsXO/eiFrBrIX2m6Z5WIEKuUYJUbucZ5jntNyH6ztC7pE2bNnb77bc772i/1rJlSyfoo0By0G8Tmehe1n5xtObNmzvjjhoWKPVvCxmqkkyzZs3so48+ikTqVhUuaODH7xrwCvxkBnvUUUc5QVf15XZvKOSi60X3dHaLOvcKSus+VCVFv6Yg1NixYwOFSXU/qnKPQk+qeuTVVC1MIXCdQ9D3zldffWWXXHJJhRCh23EUrlf4N2iwMF/FQD+fuP6eGziLq9+4+iHwE5ck/SCAAAIIxC1A4CduUfpDAAEEEEAAAQQQQAABBBBAAAEE4hXIDfyomo7+LS0ttwIRFX7SMjOMAwEEEEAAAQQQQACB8hdIZeBHoQ2FaNTeffddJxQT5hf5M9OmBYJaHJj9K/Za5KqFufpbpmnRsUIBWvz5t7/9zf76179utvA4yGWgX2tX0GD33Xd3KhloQWZ2U8BHwQotEpw3b559/vnnQbrdtI0WPysoomNo7Fp8ud9++23Wh6oRzZ8/3zmH9957zxQ8CNN22mknO/roo53jaEGyFvpvqaaFoKoKESR0pTEqsPDnP/95M3ctIL3tttvsgw8+sLlz59rXX38d+nRkcuKJJzrzqqoo+qV4tUzfqkqhyh+a07DeftdMvsHKRkGYiy66yDcIk68PLRJWiE4Vs4IuPA+NF9MOcn3ooYdMwTe/4E+QQypAdPPNN5sCYkm1NMxRduCnSpUqTlWOfE2LnOvXr+/c+2q6pufMmVPhOagKWqrGcPDBB0emi+Pejnxwnx3jfE7/x3/8R4V3QeYZLV+9Z9asWRP6VBSc0Vyp6kz2eyD7PRb1maTngt4BCrBmP++CDFL35oABA5ygaaFN15lCjXXq1Cm0K9f9//73vzsVjfwqiOU7+PHHH++EGjLvYK9wncKUCjopeJCv8lyQk1RlFb2TP/744yCbu26jwJiCImEDnuX0bZGBUciubdu2niE1N0S9O/Rdkhu08Qr8yFtV6K6++mrfayA78JMJTeiZma8deOCB1rBhQ9Pz5ocffnAq8CjQlN00VoVZLr/88kDhucz3jb6ZdI8oMBv2Gzzfcyrzfa9qeKouqVBOmKZ31eGHH+48o3K/5zN9y+G1114Lfa/oO1vVLvX80fdZ7n9WyB2nvk1U2Uv/+WFLNFUtVFgyrkBknOdA4CdOTfpCAAEEEIhTgMBPnJr0hQACCCCAAAIIIIAAAggggAACCMQv8JiZdc3qNu2BH1UjGhM/Az0igAACCCCAAAIIIIAAAhUEUhn48atMUcg8ahGiwhmqMJBpqgTSunVrZ6FkHE3BE/3qf3Z76623nODI+vXrCz6EKgtoMX7dunU36+u8886zxx7TfwQuvKnSw6OPbtnfylAlgfvuu8+papFd+SH37FQpSdUhcisWBPml/DBSCg9lAkhx9+12zfiNTQvs7733XhsyZIjpF/iDNi0S1aLlWrVqBd0lFdvpGpg6dapzvrqHwzQt5NV5X3/99YGrNoXpP9+2W3KO9BzV4n5VUNCCcN1PCjqoSoPubb+KCtnnpMXP99xzj1MRKY6AWKH3dhxz49ZHnM9p9Z97X8f5jM59D8T9Hst+3oXx/vDDD517VMGwsCEBVSxRJaPjjjsucBWPMGPL3jZTQUyVPYKGQfX9oCCqqhll3wdu3ywKDajKSr4qLFHGree8qvMoiBB0zDqOqtncfffdkQNUcV63afi2yNgrgK2AdiZg7jUnfiE0t8BPlGsg823RpEkTp0KPwkIKx+g5PmzYsNDvPn0fab8w7/s4v29yn1Nxft/nfs8n2Xe+a0NhLAXiFMDW/77DDjvYd999F+X2Dr2PQjXPPPOMtWvXLvS+Se9A4CdpYfpHAAEEEIgqQOAnqhz7IYAAAggggAACCCCAAAIIIIAAAsURSHvgJ7cCEYGf4lwXHAUBBBBAAAEEEEAAAQTMUhn4YWIQyBZYtWqVE2xRSCHzy/W/+c1vnFCVKlz89re/rdRgCsIoqKCqPy+++KItXrx4s2pDCmsobHb22WdXqHhVqnCqZvLqq6/alClTXM9ZVQAOOuggO/nkk52QisJxW/JX8NM2R1qYrEXdul5UFUEVsFR1LBPQkJWq/bRo0cI6d+5sxxxzTCxBn9zrjXu7VO9A/3HrHlUFD4UpFKZdtmzZZs8l3aMKITRu3NgJ3OoZlV2Nz/8I8Wyh4I+qCKpiz7Rp05zqVpmAafZ90L17dycw4xZ4ywQNFCxUBTEFclR1LqmWCe89+eSTzpgV5MuuFpWp1tepUyfHdo899khqKCXfr56FixYtcr4xFNr5xz/+4ZxTpqqiwhSqrFS7dm3PEFom8KP9VD1K4eBDDz009uCa7itVcXz++edd517ve1W/0dz//ve/960oVPITuIVP4I033nDekwrQKuioKk56RiiAqeCP3nGqMqmmZ4u+zzJN1Y1U6S23KYjmFXLP3r5Vq1Y2YcIEq1at2haW2PzwBH5SNR0MBgEEEEAgS4DAD5cDAggggAACCCCAAAIIIIAAAgggkG4BVcvpkjXE88wsnp88jue8cwM/qkb0eDxd0wsCCCCAAAIIIIAAAggg4ClA4IcLBAEEEEAAAQQQQAABBBAIKPDOO+9Y27ZtbenSpU6wTqFrVWSKqyn0s3r1aieQplCuKniqglp222uvvZyqT2EqOMU1Pq9+CPwUQ5ljIIAAAghEESDwE0WNfRBAAAEEEEAAAQQQQAABBBBAAIHiCRD4KZ41R0IAAQQQQAABBBBAAIHSEiDwU1rzxWgRQAABBBBAAAEEEEBgCwmoUo+q63z00UdONbxZs2bZfvvtl+hoVI1q5syZTtW9lStXOsfabrvtbM6cOU4VwzQ1Aj9pmg3GggACCCCQLUDgh+sBAQQQQAABBBBAAAEEEEAAAQQQSLdAbuDnXDPTv6WlqdqQqvpkmqoRPZGWwTEOBBBAAAEEEEAAAQQQKGsBAj9lPb2cHAIIIIAAAggggAACCMQh8Nlnn1mzZs2csI/amDFjrEsX/dc5xWlTp051wkYKABH4icf8V/F0Qy8IIIAAAiUgQOCnBCaJISKAAAIIIIAAAggggAACCCCAQKUWeNzMzskSIPBTqS8HTh4BBBBAAAEEEEAAAQSyBAj8cDkggAACCCCAAAIIIIAAAh4Ca9eutfbt2zsVfdTq1atn06ZNsxo1ahTNbcWKFdagQQNbsmQJgZ+Y1An8xARJNwgggEAJCBD4KYFJYogIIIAAAggggAACCCCAAAIIIFCpBXIDP6qmo39LS8utQESFn7TMDONAAAEEEEAAAQQQQKD8BQj8lP8cc4YIIIAAAggggAACCCAQUUAVda644gq75557NvUwfPhw69WrV8Qeo+22cuVKa9y4sS1cuND22msvmzdvntWqVStaZwnt9atfVYjQpDpTk+rBJTRHdIsAAghUVgECP5V15jlvBBBAAAEEEEAAAQQQQAABBBAoFYEnzKxz1mDTHvhRNaKxpYLLOBFAAAEEEEAAAQQQQKCkBQj8lPT0MXgEEEAAAQQQQAABBBBIUmDChAnWoUMH+/nnn53DbLvttvbyyy/bsccem+RhK/Styj4NGza05cuXW6tWrUzjqlatWlHH4HcwAj9+QvwdAQQQQGBLCRD42VLyHBcBBBBAAAEEEEAAAQQQQAABBBAIJpD2wE9uBSICP8Hmla0QQAABBBBAAAEEEECgcAECP4Ub0gMCCCCAAAIIIIAAAgiUocCyZcusWbNm9sEHH2w6u+22287mzJljdevWLeoZjxgxwnr37u0cc9y4cdaxY8eiHj/IwQj8BFFiGwQQQACBLSFA4GdLqHNMBBBAAAEEEEAAAQQQQAABBBBAILiAquV0ytq8i5kpBJSWlhv4UTWicWkZHONAAAEEEEAAAQQQQACBshYg8FPW08vJIYAAAggggAACCCCAQFSBP/7xj3bNNddstrtCLdOnT7dTTjklareh9/v000+tadOmpio/hx12mL344ou2++67h+4n6R0I/CQtTP8IIIAAAlEFCPxElWM/BBBAAAEEEEAAAQQQQAABBBBAoDgCBH6K48xREEAAAQQQQAABBBBAoPQECPyU3pwxYgQQQAABBBBAAAEEEEhYYM2aNda8eXNbsGBBhSO1atXKnnrqKatevXrCozBbu3attW/f3mbNmmUK1Ki6z9lnn534caMcgMBPFDX2QQABBBAohgCBn2IocwwEEEAAAQQQQAABBBBAAAEEEEAgukBu4OccM9O/paWp2pCq+mSaqhE9mZbBMQ4EEEAAAQQQQAABBBAoawECP2U9vZwcAggggAACCCCAAAIIRBH48ssvrX79+vb555+77t6lSxcbOXKkbb/99lG6D7TP8uXLTcdR2EftwgsvtPvuu8+qVq0aaP9ib0Tgp9jiHA8BBBBAIKgAgZ+gUmyHAAIIIIAAAggggAACCCCAAAIIbBmBcWbWMevQBH62zDxwVAQQQAABBBBAAAEEEEifAIGf9M0JI0IAAQQQQAABBBBAAIEtLLBy5Upr3LixLVy4MO9IDjzwQBs6dKi1bt3att5669hG/Msvv9js2bOtW7dutnTpUqffpk2b2oQJE6xGjRqxHSfujgj8xC1KfwgggAACcQkQ+IlLkn4QQAABBBBAAAEEEEAAAQQQQACBZARyAz+qpqN/S0vLrUBEhZ+0zAzjQAABBBBAAAEEEECg/AUI/JT/HHOGCCCAAAIIIIAAAgggEEFg4MCBNmjQIN89d9ttN7vyyiudajw1a9Y0l+CLbx/aYMOGDTZt2jTTcd95551N+7Rs2dKefPLJVId9NFgCP4GmmY0QQAABBLaAAIGfLYDOIRFAAAEEEEAAAQQQQAABBBBAAIEQAk+a2dlZ26c98KNqRE+FOD82RQABBBBAAAEEEEAAAQSiChD4iSrHfggggAACCCCAAAIIIFDWAmvXrrX27dvbrFmzAp/n9ttvb/Xr17eGDRvaf/7nf9o+++xje++9t+v+H374oX3xxRc2Z84c5xgff/xxhe1U5WfEiBGmftPeCPykfYYYHwIIIFB5BQj8VN6558wRQAABBBBAAAEEEEAAAQQQQKA0BNIe+MmtQETgpzSuK0aJAAIIIIAAAggggEA5CBD4KYdZ5BwQQAABBBBAAAEEEEAgEYHVq1fbhRdeaBMnTkyk/3ydVq1a1e68807r2bOnbb311kU9dtSDEfiJKsd+CCCAAAJJCxD4SVqY/hFAAAEEEEAAAQQQQAABBBBAAIHCBFQtp0NWF53MTCGgtLTcwI+qEY1Py+AYBwIIIIAAAggggAACCJS1AIGfsp5eTg4BBBBAAAEEEEAAAQQKFfjpp59s/Pjx1qNHD/v2228L7c53/2OPPdYeeeQRq1Onju+2adqAwE+aZoOxIIAAAghkCxD44XpAAAEEEEAAAQQQQAABBBBAAAEE0i1A4Cfd88PoEEAAAQQQQAABBBBAYMsJEPjZcvYcGQEEEEAAAQQQQAABBEpIQGGfwYMH2/Dhw+3777+PfeQK+qiqT6NGjcwlPBP78eLukMBP3KL0hwACCCAQlwCBn7gk6QcBBBBAAAEEEEAAAQQQQAABBBBIRkDVcs7K6rqjmSkElJamakOq6pNpqkb0dFoGxzgQQAABBBBAAAEEEECgrAUI/JT19HJyCCCAAAIIIIAAAgggELfAunXrbMqUKTZs2DCbN29eQd3vuOOOdt5559mll15qtWvXLsmgTwaAwE9BlwI7I4AAAggkKEDgJ0FcukYAAQQQQAABBBBAAAEEEEAAAQRiECDwEwMiXSCAAAIIIIAAAggggEBZChD4Kctp5aQQQAABBBBAAAEEEECgGAIbNmywv/3tb/bSSy/Z3Llz7a9//autXr3aFArKbltttZXVrFnTatWqZccdd5w1a9bMGjRoYLvssksxhlmUYxD4KQozB0EAAQQQiCBA4CcCGrsggAACCCCAAAIIIIAAAggggAACRRTIDfyomo7+LS1N1YZU1SfTVI3ombQMjnEggAACCCCAAAIIIIBAWQsQ+Cnr6eXkEEAAAQQQQAABBBBAAIHiCBD4KY4zR0EAAQQQCC9A4Ce8GXsggAACCCCAAAIIIIAAAggggAACxRR42szOzDoggZ9i6nMsBBBAAAEEEEAAAQQQSLMAgZ80zw5jQwABBBBAAAEEEEAAAQRKRIDAT4lMFMNEAAEEKqEAgZ9KOOmcMgIIIIAAAggggAACCCCAAAIIlJRAbuBH1XT0b2lpuRWIqPCTlplhHAgggAACCCCAAAIIlL8AgZ/yn2POEAEEEEAAAQQQQAABBBBIXIDAT+LEHAABBBBAIKIAgZ+IcOyGAAIIIIAAAggggAACCCCAAAIIFEngGTNrn3WstAd+VI1oQpFsOAwCCCCAAAIIIIAAAghUbgECP5V7/jl7BBBAAAEEEEAAAQQQQCAWAQI/sTDSCQIIIIBAAgIEfhJApUsEEEAAAQQQQAABBBBAAAEEEEAgRoG0B35yKxAR+Ilx8ukKAQQQQAABBBBAAAEEPAUI/HCBIIAAAggggAACCCCAAAIIFCxA4KdgQjpAAAEEEEhIgMBPQrB0iwACCCCAAAIIIIAAAggggAACCMQkoGo57bL6OsvMFAJKS8sN/Kga0cS0DI5xIIAAAggggAACCCCAQFkLEPgp6+nl5BBAAAEEEEAAAQQQQACB4ggQ+CmOM0dBAAEEEAgvQOAnvBl7IIAAAggggAACCCCAAAIIIIAAAsUUIPBTTG2OhQACCCCAAAIIIIAAAqUkQOCnlGaLsSKAAAIIIIAAAggggAACKRUg8JPSiWFYCCCAAAJG4IeLAAEEEEAAAQQQQAABBBBAAAEEEEi3QG7g50wz07+lpanakKr6ZJqqEU1Ky+AYBwIIIIAAAggggAACCJS1AIGfsp5eTg4BBBBAAAEEEEAAAQQQKI4AgZ/iOHMUBBBAAIHwAgR+wpuxBwIIIIAAAggggAACCCCAAAIIIFBMgYlmdkbWAQn8FFOfYyGAAAIIIIAAAggggECaBQj8pHl2GBsCCCCAAAIIIIAAAgggUCICBH5KZKIYJgIIIFAJBQj8VMJJ55QRQAABBBBAAAEEEEAAAQQQQKCkBHIDP6qmo39LS8utQESFn7TMDONAAAEEEEAAAQQQQKD8BQj8lP8cc4YIIIAAAggggAACCCCAQOICBH4SJ+YACCCAAAIRBQj8RIRjNwQQQAABBBBAAAEEEEAAAQQQQKBIApPM7PdZx0p74EfViJ4tkg2HQQABBBBAAAEEEEAAgcotQOCncs8/Z48AAggggAACCCCAAAIIxCJA4CcWRjpBAAEEEEhAgMBPAqh0iQACCCCAAAIIIIAAAggggAACCMQokPbAT24FIgI/MU4+XSGAAAIIIIAAAggggICnAIEfLhAEEEAAAQQQQAABBBBAAIGCBQj8FExIBwgggAACCQkQ+EkIlm4RQAABBBBAAAEEEEAAAQQQQACBmARULef0rL7amZlCQGlpuYEfVSN6Li2DYxwIIIAAAggggAACCCBQ1gIEfsp6ejk5BBBAAAEEEEAAAQQQQKA4AgR+iuPMURBAAAEEwgsQ+Alvxh4IIIAAAggggAACCCCAAAIIIIBAMQUI/BRTm2MhgAACCCCAAAIIIIBAKQkQ+Cml2WKsCCCAAAIIIIAAAggggEBKBQj8pHRiGBYCCCCAgBH44SJAAAEEEEAAAQQQQAABBBBAAAEE0i2QG/g5w8z0b2lpqjakqj6ZpmpEf07L4BgHAggggAACCCCAAAIIlLUAgZ+ynl5ODgEEEEAAAQQQQAABBBAojgCBn+I4cxQEEEAAgfACBH7Cm7EHAggggAACCCCAAAIIIIAAAgggUEyB58ysbdYBCfwUU59jIYAAAggggAACCCCAQJoFCPykeXYYGwIIIIAAAggggAACCCBQIgIEfkpkohgmAgggUAkFCPxUwknnlBFAAAEEEEAAAQQQQAABBBBAoKQEcgM/qqajf0tLy61ARIWftMwM40AAAQQQQAABBBBAoPwFCPyU/xxzhggggAACCCCAAAIIIIBA4gIEfhIn5gAIIIAAAhEFCPxEhGM3BBBAAAEEEEAAAQQQQAABBBBAoEgCfzazNlnHSnvgR9WI/lIkGw6DAAIIIIAAAggggAAClVuAwE/lnn/OHgEEEEAAAQQQQAABBBCIRYDATyyMdIIAAgggkIAAgZ8EUOkSAQQQQAABBBBAAAEEEEAAAQQQiFEg7YGf3ApEBH5inHy6QgABBBBAAAEEEEAAAU8BAj9cIAgggAACCCCAAAIIIIAAAgULEPgpmJAOEEAAAQQSEiDwkxAs3SKAAAIIIIAAAggggAACCCCAAAIxCahaTuusvk43M4WA0tJyAz+qRjQ5LYNjHAgggAACCCCAAAIIIFDWAgR+ynp6OTkEEEAAAQQQQAABBBBAoDgCBH6K48xREEAAAQTCCxD4CW/GHggggAACCCCAAAIIIIAAAggggEAxBQj8FFObYyGAAAIIIIAAAggggEApCRD4KaXZYqwIIIAAAggggAACCCCAQEoFCPykdGIYFgIIIICAEfjhIkAAAQQQQAABBBBAAAEEEEAAAQTSLZAb+GlrZvq3tDRVG1JVn0xTNaLn0zI4xoEAAggggAACCCCAAAJlLUDgp6ynl5NDAAEEEEAAAQQQQAABBIojQOCnOM4cBQEEEEAgvACBn/Bm7IEAAggggAACCCCAAAIIIIAAAggUU2CymZ2WdUACP8XU51gIIIAAAggggAACCCCQZgECP2meHcaGAAIIIIAAAggggAACCJSIAIGfEpkohokAAghUQgECP5Vw0jllBBBAAAEEEEAAAQQQQAABBBAoKYHcwI+q6ejf0tJyKxApnDQlLYNjHAgggAACCCCAAAIIIFDWAgR+ynp6OTkEEEAAAQQQQAABBBBAoDgCBH6K48xREEAAAQTCCxD4CW/GHggggAACCCCAAAIIIIAAAggggEAxBZ43s1ZZByTwU0x9joUAAggggAACCCCAAAJpFiDwk+bZYWwIIIAAAggggAACCCCAQIkIEPgpkYlimAgggEAlFCDwUwknnVNGAAEEEEAAAQQQQAABBBBAAIGSEkh74Ce3AhEVfkrq8mKwCCCAAAIIIIAAAgiUtACBn5KePgaPAAIIIIAAAggggAACCKRDgMBPOuaBUSCAAAIIVBQg8MNVgQACCCCAAAIIIIAAAggggAACCKRbYIqZnZo1xNZmphBQWlpu4EfViF5Iy+AYBwIIIIAAAggggAACCJS1AIGfsp5eTg4BBBBAAAEEEEAAAQQQKI4AgZ/iOHMUBBBAAIHwAgR+wpuxBwIIIIAAAggggAACCCCAAAIIIFBMgbQHfnIrEBH4KebVwbEQQAABBBBAAAEEEKjcAgR+Kvf8c/YIIIAAAggggAACCCCAQCwCBH5iYaQTBBBAAIEEBAj8JIBKlwgggAACCCCAAAIIIIAAAggggECMAqqW0zKrv9PMTCGgtLTcwI+qEU1Ny+AYBwIIIIAAAggggAACCJS1AIGfsp5eTg4BBBCIR2DFihU2Y8YMe/bZZ23u3Ln25Zdfbuq4atWqVqdOHTvttNOsS5cudvDBB9vWW2+d98A//fSTzZ8/326++WabOnWqbbfddjZnzhyrW7duPIOlF0+BdevW2dNPP2233HKLffzxx9a4cWObPHmyVa9eHTkEEEAAAQQKEiDwUxAfOyOAAAIIJChA4CdBXLpGAAEEEEAAAQQQQAABBBBAAAEEYhAg8BMDIl0ggAACCCCAAAIIIIBAWQoQ+CnLaeWkEEAAgcIFfvnlF3vjjTfs8ssvt3nz5gXucJ999rE77rjD2rdvv1nwZ9WqVTZ69Gi788477euvv97UH4GfwLQFbbh06VK76667bMSIEfbjjz9u6ovAT0Gs7IwAAgggkCVA4IfLAQEEEEAgrQIEftI6M4wLAQQQQAABBBBAAAEEEEAAAQQQ+F+B3MBPq3//W1p8VG1IVX0yTdWIpqVlcIwDAQQQQAABBBBAAAEEylqAwE9ZTy8nhwACCEQTWLZsmfXp08cmTZoUrYP//3/cOv744+2JJ56w7777zvr37+9U83FrBH4iE/vuqGCP3FVN6c0333TdnsCPLyMbIIAAAggEFCDwExCKzRBAAAEEii5A4Kfo5BwQAQQQQAABBBBAAAEEEEAAAQQQCCWg1QQtsvYg8BOKj40RQAABBBBAAAEEEECgjAUI/JTx5HJqCCCAQFgBVfX5y1/+Yp06dbL169c7ux911FE2cOBAa9GihVWrVu3/sXfv4XZV5b2AvxPI0RAuAQThoEShHLlYRCGQAxKECAhiLEQCIkIfEUUDqPUSFKTFci1eSkMUi+0RxRsaVBKREBIEjHJViwpYboLQYEUaaEiQQDiODclZe+7r2llrZsw53/k8/aNrzznG973f+Av5MeKpp57qCY+kEMn8+fMH3WLUqFGxcuXKQd8R+Gl3SkO/v3jx4p6blL7whS/E8uXLB/1A4GdoT2/7CphkAAAgAElEQVQQIECAwPAEBH6G5+QtAgQIEChfQOCnfHM7EiBAgAABAgQIECBAgAABAgTaESgGftJtOv3/J0XbWbVz7xZvIHLDT+dsrUSAAAECBAgQIECAwOACAj9OCAECBAj0CKSwz6xZs+IDH/jA6pDOcccdFzNnzowxY8b0Uerv/ZFQCvyMRK3/b2699db45Cc/OeBtSv19JfDTOX8rESBAoOkCAj9NPwH6J0CAQL4CAj/5zkZlBAgQIECAAAECBAgQIECAAIEkMC8iDmihyD3wk24jutroCBAgQIAAAQIECBAgUIKAwE8JyLYgQIBAFQRmz54d06ZNWx322WmnnWLhwoWx+eabD1h+Cv2cf/75MWPGjBG3KPAzYro+H1500UXx/ve/P3bcccfYY4894tFHH425c+cOesuSwE/n/K1EgACBpgsI/DT9BOifAAEC+QoI/OQ7G5URIECAAAECBAgQIECAAAECBJJA7oGf4g1EAj/OLQECBAgQIECAAAECZQkI/JQlbR8CBAhkLHDzzTfHgQceGEuWLFldZbrZ58QTTxyy6hUrVsT06dPj4osvHvDdDTfcMJ544ol+/y7wMyTxsF9Is3j66adj7Nixq79ZtGhRHHDAAbFs2bJ+1xH4GTavFwkQIEBgCAGBH0eEAAECBHIVEPjJdTLqIkCAAAECBAgQIECAAAECBAg8L5Buy9m/BeNNL4SAcvEpBn7SbUTzcylOHQQIECBAgAABAgQI1FpA4KfW49UcAQIEhhZYunRpHHLIIXHdddetfnnMmDE9//+ECROGXiAiHn/88Zg6dWosWLCg3/f33HPP+MlPftLv3wR+hkU84peeeeaZOPLIIyPd4NTfI/AzYlofEiBAgEBBQODHkSBAgACBXAUEfnKdjLoIECBAgAABAgQIECBAgAABAs8LCPw4CQQIECBAgAABAgQIEOhfQODHySBAgEDDBS699NJ45zvf2Uth6623jhtvvDG23HLLYes89NBDceihh8att97a65vtttsu/vZv/7Znj+eeK/5rVhECP8MmHvGL5513Xpxyyin9fi/wM2JWHxIgQIBAQUDgx5EgQIAAgVwFBH5ynYy6CBAgQIAAAQIECBAgQIAAAQLPCxQDPwe+8FsuPvMiIt3qs+pJtxFdk0tx6iBAgAABAgQIECBAoNYCAj+1Hq/mCBAgMLhAupnnwAMPjJtuuqnXi69//evjyiuvjA022KAtwieffDL+/u//Pr74xS/GkiVLem4OmjlzZvzxj3+MSZMmxbJly/qsJ/DTFvGIXr788st7bmDq7xH4GRGpjwgQIECgHwGBH8eCAAECBHIVEPjJdTLqIkCAAAECBAgQIECAAAECBAg8LzA/It7YgiHw42QQIECAAAECBAgQIEDgeQGBHyeBAAECDRb48Y9/HPvuu28888wzvRQ6HQK57bbbBH7W4jmbM2dOTJkypd8KOj3rtdimrQkQIEBgLQsI/KzlAdieAAECBAYUEPhxOAgQIECAAAECBAgQIECAAAECeQsUAz/pNp30Wy5P8QaiFE5akEtx6iBAgAABAgQIECBAoNYCAj+1Hq/mCBAgMLjAqaeeGmeffXaflyZPnhzf//73Y+zYsR0hfOihh2LixInx8MMP91nPDT8dIR50EYGf7hvbgQABAgQiBH6cAgIECBDIVUDgJ9fJqIsAAQIECBAgQIAAAQIECBAg8LzANRExuQVD4MfJIECAAAECBAgQIECAwPMCAj9OAgECBBoq8OSTT8Zb3/rWWLCg73935phjjolLLrmkYzKLFy/uCfw8+OCDfdYU+OkY84ALCfx039gOBAgQICDw4wwQIECAQL4CAj/5zkZlBAgQIECAAAECBAgQIECAAIEkkHvgp3gDkRt+nFsCBAgQIECAAAECBMoSEPgpS9o+BAgQyExgsFt3BH4yG9YalvPDH/4wDj744H5X2WeffWLu3Lmx/vrrr+EuPidAgACBpgu44afpJ0D/BAgQyFdA4Cff2aiMAAECBAgQIECAAAECBAgQIJAE0n+mdL8Wiv1fCAHlolMM/KTbiBbmUpw6CBAgQIAAAQIECBCotYDAT63HqzkCBAgMLHDbbbfFpEmTYtmyZX1eEvip18kZbNYCP/WatW4IECCwNgUEftamvr0JECBAYDABgR/ngwABAgQIECBAgAABAgQIECCQt0DugZ/iDUQCP3mfJ9URIECAAAECBAgQqJOAwE+dpqkXAgQItCEwZ86cmDJlSr9fCPy0AVmBVwV+KjAkJRIgQKAGAgI/NRiiFggQIFBTAYGfmg5WWwQIECBAgAABAgQIECBAgEBtBIqBnze+cOtPLg0WAz/pNqJrcylOHQQIECBAgAABAgQI1FpA4KfW49UcAQIEBha4/PLLY+rUqf2+IPBTr5Mj8FOveeqGAAECuQoI/OQ6GXURIECAgMCPM0CAAAECBAgQIECAAAECBAgQyFtgYUTs21KiwE/e81IdAQIECBAgQIAAAQLlCQj8lGdtJwIECGQlcN5558Upp5zSb00CP1mNao2LEfhZY0ILECBAgMAwBAR+hoHkFQIECBBYKwICP2uF3aYECBAgQIAAAQIECBAgQIAAgWELFAM/kyMi/ZbLU7yBKIWTfpRLceogQIAAAQIECBAgQKDWAgI/tR6v5ggQIDCwgMBPc06HwE9zZq1TAgQIrE0BgZ+1qW9vAgQIEBhMQODH+SBAgAABAgQIECBAgAABAgQI5C1w7Z8DNG9oKVHgJ+95qY4AAQIECBAgQIAAgfIEBH7Ks7YTAQIEshIQ+MlqHF0tRuCnq7wWJ0CAAIEXBAR+HAUCBAgQyFVA4CfXyaiLAAECBAgQIECAAAECBAgQIPC8QO6Bn+INRG74cXIJECBAgAABAgQIEChLQOCnLGn7ECBAIDOBOgd+VqxYEf/2b/8Wc+bMiXnz5sWDDz4Yixcv7jWB0aNHxxZbbBGve93r4qCDDooDDzwwxo8fH/38y8odm9zjjz8eV199dfzLv/xL/OxnP4s//OEPq9febLPNYuedd47DDz+831puuumm2G+//eL000+PGTNmtFWTwE9bXF4mQIAAgREKCPyMEM5nBAgQINB1AYGfrhPbgAABAgQIECBAgAABAgQIECCwRgI/+nPoZ5+WFfZ7IQS0Rot28ONi4CfdRnRdB9e3FAECBAgQIECAAAECBAYSEPhxNggQIFBTgcFCHp1qeZ999om5c+fG+uuvP+iSKWwzceLEnuBN8VlvvfXi+uuvj1133XWNy0r7fPrTn44vfOELsXz58rbX23bbbXsCNSl0M2bMmLa/H+iDJ554Ik477bSYNWtWrFy5cljrpkDSlClTesJIzz77bPzDP/xD3HvvvXHuueeutcBPJ87U1ltvHTfeeGNsueWWw3LwEgECBAhUR0DgpzqzUikBAgSaJiDw07SJ65cAAQIECBAgQIAAAQIECBComkDugZ/iDUQCP1U7YeolQIAAAQIECBAgUF0BgZ/qzk7lBAgQGFSgE+GMoYhzCfykQEwK03zkIx+JdLtP6zNq1KjYbbfd4jWveU3Pz/fdd19P4OTJJ58csL3tt98+Lr/88thhhx2GIhjy77fccktMnTo1fve73/V6N4WL9tprr3jRi14Uf/rTn2LRokU9gZ6hnrUZ+Pntb38bZ5xxRnzve9+LJUuWDFXq6r+nGaSAT5pDsj3llFNi3Lhxw/7eiwQIECBQDQGBn2rMSZUECBBoooDATxOnrmcCBAgQIECAAAECBAgQIECgSgLptpxJLQXvGxEpBJTLUwz8pNuIrs+lOHUQIECAAAECBAgQIFBrAYGfWo9XcwQINFmgKYGfFNw54YQT4tJLL+017hQyOfPMM+Pkk0+OsWPH9vpbCggtXLgw3ve+9w0YskmBlHnz5sXuu+8+4mP0gx/8IKZNmxbLli3rWSPVlG4Q+tCHPhQbbrhhn3Wfeuqp+O53v9sTiOnvNqT0wdoM/KwqOIWqPvWpT/X4DvSk/mbMmBFHHXVUjB8/Pvr5l8BH7OpDAgQIEMhTQOAnz7moigABAgQiBH6cAgIECBAgQIAAAQIECBAgQIBA3gICP3nPR3UECBAgQIAAAQIECKw9AYGftWdvZwIECKxVgfPOO68nWNLfc8wxx8Qll1zSsfoWL14cEydO7DfEst5668X1118fu+66a9v7Pf744/Hud787vvOd7/T6NgVrLrvssp6bdQZ7HnvssXjb294W116b/ns8fZ8JEybED3/4w9h0003bru3mm2+OAw88cPVNOClA9O1vfzve+MY3DrnW8uXL49RTT43Pfe5zfd7NIfCTiko3JaUbih555JFeNY4ePbonCHTSSSfFmDFjhuzVCwQIECBQHwGBn/rMUicECBCom4DAT90mqh8CBAgQIECAAAECBAgQIECgbgLFwM8bIiL9lsuTbhtKt/qsetJtRDfkUpw6CBAgQIAAAQIECBCotYDAT63HqzkCBAgMLFD1wM9zzz3Xc1tOf7fMTJ8+PWbOnDmsW2XuueeemDRpUqRQUn9PWufEE09s6ygtXbo0DjvssJg/f/7q77761a/G0UcfPex10i06Z511Vpxxxhm9vskl8HPDDTf0hJeefvrp1fVtv/328a1vfSt23nnnYffpRQIECBCoj4DAT31mqRMCBAjUTUDgp24T1Q8BAgQIECBAgAABAgQIECBQN4HrI2LvlqYEfuo2Yf0QIECAAAECBAgQIDBSAYGfkcr5jgABAhUXqHrg57bbbusJ6ixbtqzXJNZdd92eG3te//rXD3tC6Tads88+u9/399hjj5g3b15stNFGw17v8ssv77k5KIWS0rPbbrvF1VdfHRtvvPGw10gvphuM0i1FCxYsWP1dDoGfBx54IPbff/+4++67V9eVAk4XX3xxbLLJJm316GUCBAgQqI+AwE99ZqkTAgQI1E1A4KduE9UPAQIECBAgQIAAAQIECBAgUDeBYuAn3aaTfsvlKd5A5IafXCajDgIECBAgQIAAAQL1FxD4qf+MdUiAAIF+Baoc+ElBmpNOOilmzZrVp7f11lsvrr/++th1112HPfkf//jHse+++8YzzzzT55sUYEl/32GHHYa1XlrjyCOPjNmzZ69+/6ijjopLL710WDcOFTcp3qSztgM/Dz30UBx66KFx6623ri71ve99b3zuc5+LMWPGDMvISwQIECBQTwGBn3rOVVcECBCog4DATx2mqAcCBAgQIECAAAECBAgQIECgzgI3RETrf9Iz98BPuo3ox3UeiN4IECBAgAABAgQIEMhGQOAnm1EohAABAuUKVDnw81//9V9xwAEH9AqdrNIbSeAnhVgmTpwYDz/8cJ8htHtj0H333Rd77bVXPPLII6vXSrf0fPOb34y0VrtPChC9853v7Pk+PWsz8JNu9nnzm98cv/71r1e38eEPfzjOOeecGD16dLuteZ8AAQIEaiYg8FOzgWqHAAECNRIQ+KnRMLVCgAABAgQIECBAgAABAgQI1FIg98BP8QYigZ9aHkNNESBAgAABAgQIEMhSQOAny7EoigABAt0XqHLgZ/HixT0BnQcffLAP1EgCP0uXLo1DDjkkrrsuXcTd97niiiviLW95y7CG0t9tQbvttltcffXVsfHGGw9rjeJLV111VRx88MGRbjZaW4GfO++8s8coBZpWPWeffXZ87GMfi3XWWWdEffmIAAECBOolIPBTr3nqhgABAnUSEPip0zT1QoAAAQIECBAgQIAAAQIECNRRIN2Ws1dLY5MiIoWAcnmKgZ90G9GiXIpTBwECBAgQIECAAAECtRYQ+Kn1eDVHgACBgQUEfv6/TbpF58gjj4zZs2f3C5Z+P+yww4Z1nObMmRNTpkzp9W662ScFfvbdd99hrVF86dFHH4199tkn7rjjjrUS+Ln11lvjoIMOilRHekaNGhUXXHBBTJ8+Pfr5l7tH1KOPCBAgQKD6AgI/1Z+hDggQIFBXAYGfuk5WXwQIECBAgAABAgQIECBAgEBdBAR+6jJJfRAgQIAAAQIECBAg0GkBgZ9Oi1qPAAECFRGocuDnqaeeiqlTp8aVV17ZR3urrbaKG264IV75yle2NYljjz02vvKVr/T7TTu36vQX+EmLTp48uSdQtNFGG7VV16qXTz755Jg5c2bpgZ9rrrkmDj/88FiyZElPKSns8/Wvfz2mTZsm7DOiSfqIAAEC9RUQ+KnvbHVGgACBqgsI/FR9guonQIAAAQIECBAgQIAAAQIE6i5QDPzsHRHpt1yedNtQutVn1ZNuI/pJLsWpgwABAgQIECBAgACBWgsI/NR6vJojQIDAwAJVDvykrq644oo49NBDY+XKlb2aPO200+JTn/pU22GUbgd+UpHHH398zJo1K0aPHt320UzBmwMOOCDOOeecmDFjRlvf33bbbTFp0qRYtmxZn+/SzUFz586N9ddfv9ffnnvuufjOd74T73jHO2LFihU9f1tvvfXisssuize/+c1t7e9lAgQIEGiGgMBPM+asSwIECFRRQOCnilNTMwECBAgQIECAAAECBAgQINAkgUURsWdLwwI/TZq+XgkQIECAAAECBAgQGExA4Mf5IECAQEMFqh74SYGUq666Kk466aS49957Y9y4cZHCPukmnJEEajoV+LnlllsihWiWL1/e78maMmVKfPGLX4wtttiirZP30EMPxcSJE3v67XbgJ9mmYNIHPvCB1YGq5PuDH/wg9tyz9R+zttWClwkQIECg5gICPzUfsPYIECBQYQGBnwoPT+kECBAgQIAAAQIECBAgQIBAIwSKgZ90m076LZeneANR+l/Nf5pLceogQIAAAQIECBAgQKDWAgI/tR6v5ggQIDCwQNUDP52ebacCPw8//HDstdde8cADDwxY4oYbbhgXXXRRTJs2LdZZZ51Ot9JnvXZu+Hn22WfjM5/5TK9Q0ctf/vKeG5V22WWXrtdqAwIECBCoroDAT3Vnp3ICBAjUXUDgp+4T1h8BAgQIECBAgAABAgQIECBQdYGfRMT/aWlC4KfqE1U/AQIECBAgQIAAAQKdEhD46ZSkdQgQIFAxAYGfiBRuuemmm+Kss87quS1o5cqV/U7x3HPPHfatOul2nHe9613x5S9/ecgTse222/aEaw455JCuBn+GG/hZsWJFfPzjH++padWzzTbbxNy5c2OHHXYYsh8vECBAgECzBQR+mj1/3RMgQCBnAYGfnKejNgIECBAgQIAAAQIECBAgQIBARO6Bn+INRG74cWoJECBAgAABAgQIEChLQOCnLGn7ECBAIDOBJgd+fve738U//uM/xr/+67/GkiVLhpxMO4GftNhPf/rTeMMb3hBPP/30kGunF7beeus4//zzY+rUqV0J/gwn8JP+Je0TTjghLr300tU1b7LJJrFo0aLYfvvth9WHlwgQIECg2QICP82ev+4JECCQs4DAT87TURsBAgQIECBAgAABAgQIECBAIOKnETGxBWKveD4ElMtTDPyk24huzKU4dRAgQIAAAQIECBAgUGsBgZ9aj1dzBAgQGFigaYGfdJtPusXnjDPOiFtuuaUXzJgxY2L06NHxxBNP9AvWbuAn3fJz+umnx5lnntnWEUzBnzSXFPxJ9XTqGSrwk0I+xx9/fI9P8Um/z5o1q6P1dKov6xAgQIBAXgICP3nNQzUECBAg8P8FBH6cBgIECBAgQIAAAQIECBAgQIBA3gK5B36KNxAJ/OR9nlRHgAABAgQIECBAoE4CAj91mqZeCBAg0IZAUwI/KcRz0UUXxac//en4wx/+0EtowoQJ8clPfjLe9KY3xbvf/e74yle+0q9gu4GftMiKFSti+vTpcfHFF7cxledf3WyzzSLt+fa3vz1SGGlNn8ECP6961at69vjFL34x4DbJ7sMf/vCaluF7AgQIEKi5gMBPzQesPQIECFRYQOCnwsNTOgECBAgQIECAAAECBAgQINAIgWLgZ894/tafXJ5i4CfdRnRTLsWpgwABAgQIECBAgACBWgsI/NR6vJojQIDAwAJ1D/wsXry454adFPZZuXLlaohRo0bFX//1X8dpp50Wr3zlK1f/fuyxx3Y08JMWTqGf5JxCRSN5UvDnggsuiGnTpsU666wzkiV6vhks8LP33nvHpEmT4qyzzhpw/XHjxsW8efNi9913H3ENPiRAgACB+gsI/NR/xjokQIBAVQUEfqo6OXUTIECAAAECBAgQIECAAAECTRG4MSL2aGlW4Kcpk9cnAQIECBAgQIAAAQJDCQj8DCXk7wQIEKipQF0DP3/84x/jjDPOiFmzZvUK+qRbbD7xiU/EySefHBtuuGGfqXYj8JM2ee655+Laa6+N97znPXHvvfeO6DRNnjw5vvzlL8fLXvayEX0/WOBnn332idmzZ8f73ve++Pa3vz3g+tttt13Mnz8/xo8fP6IafESAAAEC9RcQ+Kn/jHVIgACBqgoI/FR1cuomQIAAAQIECBAgQIAAAQIEmiJQDPz8n4hIv+XyFG8gSuGkm3MpTh0ECBAgQIAAAQIECNRaQOCn1uPVHAECBAYWqFvgZ/ny5TFz5syem3vSzTqtz4knnthzg01/QZ9V73Ur8LNq/cHqG845fclLXhLf+ta3Yr/99hvO673eGSrwM3fu3EhBqf333z/uvvvuAddPf7/88stj/fXXb7sGHxAgQIBA/QUEfuo/Yx0SIECgqgICP1WdnLoJECBAgAABAgQIECBAgACBpgjcFBG7tzQr8NOUyeuTAAECBAgQIECAAIGhBAR+hhLydwIECNRUoE6Bn3//93+Po48+Om655ZZe09p+++17QjI777zzkFPsduBnVQEPPfRQ/M3f/M2gt+kMVOzo0aPjm9/8Zhx22GFD9tP6wnACPynEc/PNN8eBBx4YS5YsGXD9dG4++tGPRj//UndbNXmZAAECBOonIPBTv5nqiAABAnUREPipyyT1QYAAAQIECBAgQIAAAQIECNRVIPfAT/EGIjf81PUk6osAAQIECBAgQIBAfgICP/nNREUECBAoRaAOgZ/nnnsu5syZE29/+9tj2bJlvdze9ra3xZe+9KXYaKONhuVZVuBnVTH3339/zJgxo+3gz7hx42LevHmx++6t/32jwVscbuAnrfKZz3wmPvKRjwy44KhRo+Kyyy6LqVOnDsvVSwQIECDQHAGBn+bMWqcECBComoDAT9Umpl4CBAgQIECAAAECBAgQIECgaQI3R8SElqYnRkQKAeXyFAM/6X+t7/2fI82lUnUQIECAAAECBAgQIFA3AYGfuk1UPwQIEBimQNUDPynsc8kll8Rxxx0XK1eu7NV1uu3noosuirFjxw5TI6LswM+qwu6444744Ac/GPPnzx92rRMmTIgf/vCHsemmmw7rm3YCPytWrIjp06fHxRdfPODaKXS0cOHCeO1rXzus/b1EgAABAs0QEPhpxpx1SYAAgSoKCPxUcWpqJkCAAAECBAgQIECAAAECBJokkHvgp3gDkcBPk06nXgkQIECAAAECBAisXQGBn7Xrb3cCBAisNYGqB35mz54d06ZN6xP22W677XrCM+PHj2/Ldm0FflKRKbx07bXXxnve85649957h1X3zJkz48QTTxzWu+0EftKCjz/+eM8NPgsWLBhw/cmTJ0eawXBvUBpWoV4iQIAAgUoLCPxUenyKJ0CAQK0FBH5qPV7NESBAgAABAgQIECBAgAABAjUQKAZ+9oiI9FsuTzHwk24jujWX4tRBgAABAgQIECBAgECtBQR+aj1ezREgQGBggSoHfu65556YNGlSLF68uE+DX/jCF+KEE05oe/RrM/Czqtjly5dHCvKcdtppkW7aGezZY489Yt68ecMK3LQb+En73nzzzXHggQfGkiVLBizj+OOPj1mzZsXo0aPb9vYBAQIECNRPQOCnfjPVEQECBOoiIPBTl0nqgwABAgQIECBAgAABAgQIEKirwC0RsVtLcwI/dZ20vggQIECAAAECBAgQaFdA4KddMe8TIECgJgJVDfyk23A+9KEPxQUXXNBnEltssUUsWrQottlmm7anlEPgZ1XRt99+exxxxBFx1113DdjHmDFj4rrrrosJE9J/O2jwZySBn7TiQLcote6WztFHP/rR6Odf8h6qLH8nQIAAgZoJCPzUbKDaIUCAQI0EBH5qNEytECBAgAABAgQIECBAgAABArUUKAZ+do+I9FsuT/EGohROui2X4tRBgAABAgQIECBAgECtBQR+aj1ezREgQGBggaoGfu6///7Ye++94+GHH+7T3OTJk+P73/9+jB07tu3Rdyrwk8I1++67b1x66aUxZcqUtutY9cEjjzwS06ZNixtuuGHANVIg57DDDhtyj5EGflK46vTTT48zzzxzwD3GjRvXc9PQ7runf+TqIUCAAIEmCwj8NHn6eidAgEDeAgI/ec9HdQQIECBAgAABAgQIECBAgACBWyNi1xYGgR9nggABAgQIECBAgAABAs8LCPw4CQQIEGioQFUDP9dcc00ccMABkcIoxeeYY46JSy65ZEQT7WTgZ9KkSXHcccfFP/3TP42ollUf3XPPPZHWWrx4cb/rnHvuuTFjxowh9xhp4Cct/Pjjj8fUqVNjwYIFA+6z3Xbbxfz582P8+PFD1uIFAgQIEKivgMBPfWerMwIECFRdQOCn6hNUPwECBAgQIECAAAECBAgQIFB3gdwDP8UbiNzwU/cTqT8CBAgQIECAAAEC+QgI/OQzC5UQIECgVIGqBn4++9nPxoc//OF+rY466qiem3X6+ReOh7TtdOBnxx13jKuvvjo23njjIfce7IULL7wwTjrppH5fKSPwkzZ+4IEHYv/994+77757wFLT7UrpxqGNNtpojfr1MQECBAhUV0Dgp7qzUzkBAgTqLiDwU/cJ648AAQIECBAgQIAAAQIECBCousBtEfG6liYmREQKAeXyFAM/6Tain+VSnH2fyN0AACAASURBVDoIECBAgAABAgQIEKi1gMBPrcerOQIECAwsUNXAz2B1v/71r48rr7wyNthgg7ZH3+nAz/Lly3tqedOb3tR2La0f3HnnnZH6euyxx/qsk8JN73jHO4Zcf01u+Fm1eLrBJ/WycuXKAfc77bTT4lOf+tSIAldDNuEFAgQIEMheQOAn+xEpkAABAo0VEPhp7Og1ToAAAQIECBAgQIAAAQIECFREIPfAT/EGIoGfihwsZRIgQIAAAQIECBCogYDATw2GqAUCBAiMRKCOgZ9x48bFDTfcEK9+9avbInnuuefi6KOPjq9//ev9fjfcm3TSx63hmsMPPzy+9rWvxejRo9uqp/XlRx99NPbZZ5+44447eq2x7rrrxrXXXtsTBhrq6UTgJxmdf/75MWPGjAG3GzVqVFx22WUxderUoUrydwIECBCooYDATw2HqiUCBAjUREDgpyaD1AYBAgQIECBAgAABAgQIECBQW4F0W85rW7rbLf1v7xl1Wwz8pNuIfp5RfUohQIAAAQIECBAgQKC+AgI/9Z2tzggQIDCowGCBn4MPPjhmz54dL37xizuiuHjx4pg4cWI8+OCDfdZbb7314vrrr49dd03/DZyhny9+8YtxwgknDPhiu7fMPPnkk/Gxj30sPv/5zw+45nHHHRdf+tKX+vz9rrvu6gnzbLvttqv/1hquSQGYq666Kvbff/+hGxvgjaVLl8YhhxwS1113Xa83xo8fH4sWLYqtttpqyLWvueaaOOCAAyKFdorPbrvtFldffXVsvPHGQ66zYsWKmD59elx88cUDvptCV/PmzYvdd999yPW8QIAAAQL1EhD4qdc8dUOAAIE6CQj81GmaeiFAgAABAgQIECBAgAABAgTqKCDwU8ep6okAAQIECBAgQIAAgU4ICPx0QtEaBAgQqKDAscceG1/5ylf6rTzdGnPllVfGBhts0JHO7rzzzp6baB577LE+67Ub+BksvJIWbydwcvvtt8cRRxwRKbgz2HPUUUfFpZdeGq3/IvOtt94a6fdvfOMbvcJKxdt0dtppp1i4cGFsvvnmI7L8/e9/H3vuuWfcd999vb5PwZuZM2f2qmmgDebMmRNTpkzp989bb7113HjjjbHlllsOq74HHnigJ8B09913D/j+dtttF/Pnz48USvIQIECAQHMEBH6aM2udEiBAoGoCAj9Vm5h6CRAgQIAAAQIECBAgQIAAgaYJFAM/6T8Xmn7L5Um3DaVbfVY96TaiX+RSnDoIECBAgAABAgQIEKi1gMBPrcerOQIECPQvkG61eetb3xoLFizo94Utttii5/aYbbbZpiOEt9xyS+yzzz6xfPnyftdL4aKDDjpoWHs9/PDDsddee0UKngz0vPzlL48rrrgidtlll35feeKJJ+LUU0+NCy+8sOfv6SaedJvRsmXL+n1/++23jx/96Efx0pe+tOfvKXR0+OGHx7PPPhs33HBDvOY1r1n9XTHwk/5w9NFHx0UXXRRjx44dVo+tL1177bU9t/M888wzq39uNyQ12K1II5l16vmNb3xjPP300wP2s/fee8dll10WaX0PAQIECDRDQOCnGXPWJQECBKooIPBTxampmQABAgQIECBAgAABAgQIEGiSwM8jovV/3Rf4adL09UqAAAECBAgQIECAwGACAj/OBwECBBoo8Ktf/SpSIGPJkiUDdv/9739/wFth2iX72te+1hN6Geg599xzY8aMGcNa9rnnnouTTjopZs2aNej7o0ePjtNOOy3e/e5399xekwIzd9xxR3z2s5/tua1n5cqVPd+ncNBXv/rVmD17ds+NOQM9EyZMiA984AM9wZ8vfelLPa+dd9558dGPfrTXLTv9BX7Su4cddlhcfPHFsckmmwyrz/RSCkhNmzYt5s6d2+ub/vYdbNGTTz55wN7WXXfdSKGidAPTcJ/hzmDfffeN73znO231PNwavEeAAAEC+QkI/OQ3ExURIECAwPMCAj9OAgECBAgQIECAAAECBAgQIEAgb4Fi4CfdppN+y+Up3kCUwkn/lktx6iBAgAABAgQIECBAoNYCAj+1Hq/mCBAg0Fcg3e5zxBFHxA9+8INBeVIgaM6cObHRRhutEePSpUvjkEMOieuuu27AdXbaaadYuHBhbL755sPa6+c//3nst99+gwaWhrPQlClTIt1+k26hSSGaU045ZTif9bxz/PHH94SOUrCo9Rko8JPe2XbbbeOf//mfIwVh+vmXonuts2LFijjrrLPijDPO6PX7QPsOVPhvf/vbmDx5ctx3330D9nbcccf13ECUwj/DfdLZSH5DPbvttlt8+9vfjle84hVDvervBAgQIFBxAYGfig9Q+QQIEKixgMBPjYerNQIECBAgQIAAAQIECBAgQKAWAr+IiNe0dCLwU4uxaoIAAQIECBAgQIAAgQ4ICPx0ANESBAgQqIrA/fff3xNUWbBgwbBK3mWXXSLdzrPjjjsO6/3iS+mGmlNPPTU+97nPDfl9Chh9/etfj5e97GVDvptumDn//POHfStQccFRo0bFOeecEx/60IdWB3auueaaOOCAAyKtPdSTbitKAZmxY8f2eXWwwM+ql/fff//4u7/7u9hjjz1inXXW6bNGmtMHP/jBuOKKK3r97b3vfW+P5ZgxY4YqsaePX/7yl3HsscfGL36R/vHowE/y+PSnPx0nnnhinwBTf1+ltU8//fQ488wzh6wjvbDhhhvG5z//+Z7biooBqWEt4CUCBAgQqISAwE8lxqRIAgQINFJA4KeRY9c0AQIECBAgQIAAAQIECBAgUCGB3AM/xRuI3PBTocOlVAIECBAgQIAAAQIVFxD4qfgAlU+AAIGBBJ566qmYOXNm3H333fGnP/2p54adBx54YERgr3rVq2KvvfbqFU5JYZV0M0zrs2rPu+66K1Lw5Y477oh0U007z2abbRZ77rlnz20/hx56aBx00EH9fj7QDThD7ZVu2fnGN74REyZM6PXq73//+3jDG94QqfbBnqFCN62BnxSkWbly5YDLpb+n241SLSn48/jjj8ePfvSj+M///M9e36TATLoZKAVmBroZqHXet99+e/zqV7+KdJtTO08K42yzzTY9QaQXvehF8f73vz9S6GvVk24LOvfcc+Oqq64a0VlK66fw2K677hppzulGpXHjxrVToncJECBAIGMBgZ+Mh6M0AgQINFxA4KfhB0D7BAgQIECAAAECBAgQIECAQPYC/xYRO7dU+dqIGPw/a1luS8XAT7qN6PZyS7AbAQIECBAgQIAAAQINFRD4aejgtU2AQP0Fli5dGoccckhP0KcbzzHHHBOXXHJJr6U7vWcKl8yYMWPA8tNNM5dddlm85z3viSeeeGLINk866aSem336u5knfTx79uyeUE1/IZ0Uukm3+qS/93crz6rNVwV+Pv7xj0f6v/RuChN973vf67md5ze/+c2Qda56IQWCpk+f3nOTTtp/sKfT9mmvdMPQW97yltXbDuf2ouE2t/XWW8eNN94YW2655XA/8R4BAgQIZC4g8JP5gJRHgACBBgsI/DR4+FonQIAAAQIECBAgQIAAAQIEKiGQe+CneAORwE8ljpUiCRAgQIAAAQIECNRCQOCnFmPUBAECBJotkG6y+e53vxsXXnhh/OxnP1t9q1AK9kycODHe/va3x1/91V/FpptuOiTUokWL4iMf+UhPGCU948eP77np5oQTThgydDPk4hGRgjlp7SuvvDIWLlwY99xzT6+beFIAJt1wdMQRR8TBBx88YDhpOHt5hwABAgQIlCkg8FOmtr0IECBAoB0BgZ92tLxLgAABAgQIECBAgAABAgQIEChfoBj42SUi0m+5PMXAT7qN6Je5FKcOAgQIECBAgAABAgRqLSDwU+vxao4AAQIECBAgQIAAAQLlCAj8lONsFwIECBBoX0Dgp30zXxAgQIAAAQIECBAgQIAAAQIEyhS4PSL+smVDgZ8y9e1FgAABAgQIECBAgEDOAgI/OU9HbQQIECBAgAABAgQIEKiIgMBPRQalTAIECDRQQOCngUPXMgECBAgQIECAAAECBAgQIFApgWLg5zURkX7L5SneQJTCSb/KpTh1ECBAgAABAgQIECBQawGBn1qPV3MECBAgQIAAAQIECBAoR0DgpxxnuxAgQIBA+wICP+2b+YIAAQIECBAgQIAAAQIECBAgUKbALyPi1S0bCvyUqW8vAgQIECBAgAABAgRyFhD4yXk6aiNAgAABAgQIECBAgEBFBAR+KjIoZRIgQKCBAgI/DRy6lgkQIECAAAECBAgQIECAAIFKCeQe+CneQOSGn0odL8USIECAAAECBAgQqLSAwE+lx6d4AgQIECBAgAABAgQI5CEg8JPHHFRBgAABAn0FBH6cCgIECBAgQIAAAQIECBAgQIBA3gK/ioidWkrcOSJSCCiXpxj4SbcR/TqX4tRBgAABAgQIECBAgECtBQR+aj1ezREgQIAAAQIECBAgQKAcAYGfcpztQoAAAQLtCwj8tG/mCwIECBAgQIAAAQIECBAgQIBAmQK5B36KNxAJ/JR5OuxFgAABAgQIECBAoNkCAj/Nnr/uCRAgQIAAAQIECBAg0BEBgZ+OMFqEAAECBLogIPDTBVRLEiBAgAABAgQIECBAgAABAgQ6KFAM/PxlRKTfcnmKgZ90G9EduRSnDgIECBAgQIAAAQIEai0g8FPr8WqOAAECBAgQIECAAAEC5QgI/JTjbBcCBAgQaF9A4Kd9M18QIECAAAECBAgQIECAAAECBMoU+HVE7NiyocBPmfr2IkCAAAECBAgQIEAgZwGBn5ynozYCBAgQIECAAAECBAhUREDgpyKDUiYBAgQaKCDw08Cha5kAAQIECBAgQIAAAQIECBColEAx8PPqiEi/5fIUbyBK4aQ7cylOHQQIECBAgAABAgQI1FpA4KfW49UcAQIECBAgQIAAAQIEyhEQ+CnH2S4ECBAg0L6AwE/7Zr4gQIAAAQIECBAgQIAAAQIECJQpcEdE7NCyocBPmfr2IkCAAAECBAgQIEAgZwGBn5ynozYCBAgQIECAAAECBAhUREDgpyKDUiYBAgQaKCDw08Cha5kAAQIECBAgQIAAAQIECBColEDugZ/iDUQpnHRXpYQVS4AAAQIECBAgQIBAVQUEfqo6OXUTIECAAAECBAgQIEAgIwGBn4yGoRQCBAgQ6CUg8ONAECBAgAABAgQIECBAgAABAgTyFrgzIrZvKXGniEghoFwegZ9cJqEOAgQIECBAgAABAs0TEPhp3sx1TIAAAQIECBAgQIAAgY4LCPx0nNSCBAgQINAhAYGfDkFahgABAgQIECBAgAABAgQIECDQJYHcAz/FG4jc8NOlg2BZAgQIECBAgAABAgT6CAj8OBQECBAgQIAAAQIECBAgsMYCAj9rTGgBAgQIEOiSgMBPl2AtS4AAAQIECBAgQIAAAQIECBDokMBdEfGqlrV2jIgUAsrlKQZ+0m1Ev8mlOHUQIECAAAECBAgQIFBrAYGfWo9XcwQIECBAgAABAgQIEChHQOCnHGe7ECBAgED7AgI/7Zv5ggABAgQIECBAgAABAgQIECBQpkDugZ/iDUQCP2WeDnsRIECAAAECBAgQaLaAwE+z5697AgQIECBAgAABAgQIdERA4KcjjBYhQIAAgS4ICPx0AdWSBAgQIECAAAECBAgQIECAAIEOChQDPztERPotl6cY+Em3Ef17LsWpgwABAgQIECBAgACBWgsI/NR6vJojQIAAAQIECBAgQIBAOQICP+U424UAAQIE2hcQ+GnfzBcECBAgQIAAAQIECBAgQIAAgTIFfhMR/7tlQ4GfMvXtRYAAAQIECBAgQIBAzgICPzlPR20ECBAgQIAAAQIECBCoiIDAT0UGpUwCBAg0UEDgp4FD1zIBAgQIECBAgAABAgQIECBQKYFi4Gf7iEi/5fIUbyBK4aS7cylOHQQIECBAgAABAgQI1FpA4KfW49UcAQIECBAgQIAAAQIEyhEQ+CnH2S4ECBAg0L6AwE/7Zr4gQIAAAQIECBAgQIAAAQIECJQp8O8RsV3LhgI/ZerbiwABAgQIECBAgACBnAUEfnKejtoIECBAgAABAgQIECBQEQGBn4oMSpkECBBooIDATwOHrmUCBAgQIECAAAECBAgQIECgUgK5B36KNxC54adSx0uxBAgQIECAAAECBCotIPBT6fEpngABAgQIECBAgAABAnkICPzkMQdVECBAgEBfAYEfp4IAAQIECBAgQIAAAQIECBAgkLfA3RHxFy0lvioiUggol6cY+Em3Ed2TS3HqIECAAAECBAgQIECg1gICP7Uer+YIECBAgAABAgQIECBQjoDATznOdiFAgACB9gUEfto38wUBAgQIECBAgAABAgQIECBAoEyB3AM/xRuIBH7KPB32IkCAAAECBAgQINBsAYGfZs9f9wQIECBAgAABAgQIEOiIgMBPRxgtQoAAAQJdEBD46QKqJQkQIECAAAECBAgQIECAAAECHRQoBn7+d0Sk33J5ioGfdBvRvbkUpw4CBAgQIECAAAECBGotIPBT6/FqjgABAgQIECBAgAABAuUICPyU42wXAgQIEGhfQOCnfTNfECBAgAABAgQIECBAgAABAgTKFLgnIrZt2VDgp0x9exEgQIAAAQIECBAgkLOAwE/O01EbAQIECBAgQIAAAQIEKiIg8FORQSmTAAECDRQQ+Gng0LVMgAABAgQIECBAgAABAgQIVEqgGPjZLiLSb7k8xRuIUjjpvlyKUwcBAgQIECBAgAABArUWEPip9Xg1R4AAAQIECBAgQIAAgXIEBH7KcbYLAQIECLQvIPDTvpkvCBAgQIAAAQIECBAgQIAAAQJlCtwbEdu0bCjwU6a+vQgQIECAAAECBAgQyFlA4Cfn6aiNAAECBAgQIECAAAECFREQ+KnIoJRJgACBBgoI/DRw6FomQIAAAQIECBAgQIAAAQIEKiWQe+CneAORG34qdbwUS4AAAQIECBAgQKDSAgI/lR6f4gkQIECAAAECBAgQIJCHgMBPHnNQBQECBAj0FRD4cSoIECBAgAABAgQIECBAgAABAnkL3BcRr2wp8S8iIoWAcnmKgZ90G9H9uRSnDgIECBAgQIAAAQIEai0g8FPr8WqOAAECBAgQIECAAAEC5QgI/JTjbBcCBAgQaF9A4Kd9M18QIECAAAECBAgQIECAAAECBMoUyD3wU7yBSOCnzNNhLwIECBAgQIAAAQLNFhD4afb8dU+AAAECBAgQIECAAIGOCAj8dITRIgQIECDQBQGBny6gWpIAAQIECBAgQIAAAQIECBAg0EGBYuBn24hIv+XyFAM/6Tai3+ZSnDoIECBAgAABAgQIEKi1gMBPrcerOQIECBAgQIAAAQIECJQjIPBTjrNdCBAgQKB9AYGf9s18QYAAAQIECBAgQIAAAQIECBAoU+D+iHhFy4YCP2Xq24sAAQIECBAgQIAAgZwFBH5yno7aCBAgQIAAAQIECBAgUBEBgZ+KDEqZBAgQaKCAwE8Dh65lAgQIECBAgAABAgQIECBAoFICxcDPNhGRfsvlKd5AlMJJD+RSnDoIECBAgAABAgQIEKi1gMBPrcerOQIECBAgQIAAAQIECJQjIPBTjrNdCBAgQKB9AYGf9s18QYAAAQIECBAgQIAAAQIECBAoU+C3ETG+ZUOBnzL17UWAAAECBAgQIECAQM4CAj85T0dtBAgQIECAAAECBAgQqIiAwE9FBqVMAgQINFBA4KeBQ9cyAQIECBAgQIAAAQIECBAgUCmB3AM/xRuIUjjpwUoJK5YAAQIECBAgQIAAgaoKCPxUdXLqJkCAAAECBAgQIECAQEYCAj8ZDUMpBAgQINBLQODHgSBAgAABAgQIECBAgAABAgQI5C3wQERs3VLiKyMihYByeQR+cpmEOggQIECAAAECBAg0T0Dgp3kz1zEBAgQIECBAgAABAgQ6LiDw03FSCxIgQIBAhwQEfjoEaRkCBAgQIECAAAECBAgQIECAQJcEcg/8FG8gcsNPlw6CZQkQIECAAAECBAgQ6CMg8ONQECBAgAABAgQIECBAgMAaCwj8rDGhBQgQIECgSwICP12CtSwBAgQIECBAgAABAgQIECBAoEMCxcDPKyIi/ZbLUwz8pNuIfpdLceogQIAAAQIECBAgQKDWAgI/tR6v5ggQIECAAAECBAgQIFCOgMBPOc52IUCAAIH2BQR+2jfzBQECBAgQIECAAAECBAgQIECgTIEHI+LlLRvmFvgpBpIEfso8HfYiQIAAAQIECBAg0GwBgZ9mz1/3BAgQIECAAAECBAgQ6IiAwE9HGC1CgAABAl0QEPjpAqolCRAgQIAAAQIECBAgQIAAAQIdFCgGfsZHRPotl6cY+EnhpIdyKU4dBAgQIECAAAECBAjUWkDgp9bj1RwBAgQIECBAgAABAgTKERD4KcfZLgQIECDQvoDAT/tmviBAgAABAgQIECBAgAABAgQIlCnwu4h4WcuGAj9l6tuLAAECBAgQIECAAIGcBQR+cp6O2ggQIECAAAECBAgQIFARAYGfigxKmQQIEGiggMBPA4euZQIECBAgQIAAAQIECBAgQKBSArkHfoo3EKVw0sOVElYsAQIECBAgQIAAAQJVFRD4qerk1E2AAAECBAgQIECAAIGMBAR+MhqGUggQIECgl4DAjwNBgAABAgQIECBAgAABAgQIEMhb4KGI2KqlxK0jIoWAcnkEfnKZhDoIECBAgAABAgQINE9A4Kd5M9cxAQIECBAgQIAAAQIEOi4g8NNxUgsSIECAQIcEBH46BGkZAgQIECBAgAABAgQIECBAgECXBHIP/BRvIHLDT5cOgmUJECBAgAABAgQIEOgjIPDjUBAgQIAAAQIECBAgQIDAGgsI/KwxoQUIECBAoEsCAj9dgrUsAQIECBAgQIAAAQIECBAgQKBDAg9HxP9qWevlEZFCQLk8xcBPuo3oP3IpTh0ECBAgQIAAAQIECNRaQOCn1uPVHAECBAgQIECAAAECBMoREPgpx9kuBAgQINC+gMBP+2a+IECAAAECBAgQIECAAAECBAiUKZB74Kd4A5HAT5mnw14ECBAgQIAAAQIEmi0g8NPs+eueAAECBAgQIECAAAECHREQ+OkIo0UIECBAoAsCAj9dQLUkAQIECBAgQIAAAQIECBAgQKCDAsXAz8siIv2Wy1MM/KTbiBbnUpw6CBAgQIAAAQIECBCotYDAT63HqzkCBAgQIECAAAECBAiUIyDwU46zXQgQIECgfQGBn/bNfEGAAAECBAgQIECAAAECBAgQKFPgPyJiy5YNBX7K1LcXAQIECBAgQIAAAQI5Cwj85DwdtREgQIAAAQIECBAgQKAiAgI/FRmUMgkQINBAAYGfBg5dywQIECBAgAABAgQIECBAgEClBIqBn60iIv2Wy1O8gSiFkx7JpTh1ECBAgAABAgQIECBQawGBn1qPV3MECBAgQIAAAQIECBAoR0DgpxxnuxAgQIBA+wICP+2b+YIAAQIECBAgQIAAAQIECBAgUKbA4ojYomVDgZ8y9e1FgAABAgQIECBAgEDOAgI/OU9HbQQIECBAgAABAgQIEKiIgMBPRQalTAIECDRQQOCngUPXMgECBAgQIECAAAECBAgQIFApgdwDP8UbiNzwU6njpVgCBAgQIECAAAEClRYQ+Kn0+BRPgAABAgQIECBAgACBPAQEfvKYgyoIECBAoK+AwI9TQYAAAQIECBAgQIAAAQIECBDIW+CRiHhpS4n/KyJSCCiXpxj4SbcR/T6X4tRBgAABAgQIECBAgECtBQR+aj1ezREgQIAAAQIECBAgQKAcAYGfcpztQoAAAQLtCwj8tG/mCwIECBAgQIAAAQIECBAgQIBAmQK5B36KNxAJ/JR5OuxFgAABAgQIECBAoNkCAj/Nnr/uCRAgQIAAAQIECBAg0BEBgZ+OMFqEAAECBLogIPDTBVRLEiBAgAABAgQIECBAgAABAgQ6KFAM/GwZEem3XJ5i4CfdRvSfuRSnDgIECBAgQIAAAQIEai0g8FPr8WqOAAECBAgQIECAAAEC5QgI/JTjbBcCBAgQaF9A4Kd9M18QIECAAAECBAgQIECAAAECBMoU+H1EbN6yocBPmfr2IkCAAAECBAgQIEAgZwGBn5ynozYCBAgQIECAAAECBAhUREDgpyKDUiYBAgQaKCDw08Cha5kAAQIECBAgQIAAAQIECBColEAx8LNFRKTfcnmKNxClcNIfcilOHQQIECBAgAABAgQI1FpA4KfW49UcAQIECBAgQIAAAQIEyhEQ+CnH2S4ECBAg0L6AwE/7Zr4gQIAAAQIECBAgQIAAAQIECJQp8J8RsVnLhgI/ZerbiwABAgQIECBAgACBnAUEfnKejtoIECBAgAABAgQIECBQEQGBn4oMSpkECBBooIDATwOHrmUCBAgQIECAAAECBAgQIECgUgK5B36KNxClcNKjlRJWLAECBAgQIECAAAECVRUQ+Knq5NRNgAABAgQIECBAgACBjAQEfjIahlIIECBAoJeAwI8DQYAAAQIECBAgQIAAAQIECBDIW+APEfGSlhJfGhEpBJTLI/CTyyTUQYAAAQIECBAgQKB5AgI/zZu5jgkQIECAAAECBAgQINBxAYGfjpNakAABAgQ6JCDw0yFIyxAgQIAAAQIECBAgQIAAAQIEuiSQe+CneAORG366dBAsS4AAAQIECBAgQIBAHwGBH4eCAAECBAgQIECAAAECBNZYQOBnjQktQIAAAQJdEhD46RKsZQkQIECAAAECBAgQIECAAAECHRIoBn42j4j0Wy5PMfCTbiP6Yy7FqYMAAQIECBAgQIAAgVoLCPzUeryaI0CAAAECBAgQIECAQDkCAj/lONuFAAECBNoXEPhp38wXBAgQIECAAAECBAgQIECAAIEyBR6NiE1bNswtSQb+IwAAIABJREFU8FMMJAn8lHk67EWAAAECBAgQIECg2QICP82ev+4JECBAgAABAgQIECDQEQGBn44wWoQAAQIEuiAg8NMFVEsSIECAAAECBAgQIECAAAECBDooUAz8bBYR6bdcnmLgJ4WTHsulOHUQIECAAAECBAgQIFBrAYGfWo9XcwQIECBAgAABAgQIEChHQOCnHGe7ECBAgED7AgI/7Zv5ggABAgQIECBAgAABAgQIECBQpsAfI2KTlg0FfsrUtxcBAgQIECBAgAABAjkLCPzkPB21ESBAgAABAgQIECBAoCICAj8VGZQyCRAg0EABgZ8GDl3LBAgQIECAAAECBAgQIECAQKUEcg/8FG8gSuGk/6qUsGIJECBAgAABAgQIEKiqgMBPVSenbgIECBAgQIAAAQIECGQkIPCT0TCUQoAAAQK9BAR+HAgCBAgQIECAAAECBAgQIECAQN4Cj0XExi0lviQiUggol0fgJ5dJqIMAAQIECBAgQIBA8wQEfpo3cx0TIECAAAECBAgQIECg4wICPx0ntSABAgQIdEhA4KdDkJYhQIAAAQIECBAgQIAAAQIECHRJIPfAT/EGIjf8dOkgWJYAAQIECBAgQIAAgT4CAj8OBQECBAgQIECAAAECBAissYDAzxoTWoAAAQIEuiQg8NMlWMsSIECAAAECBAgQIECAAAECBDok8F8RMa5lrU0jIoWAcnmKgZ90G9GSXIpTBwECBAgQIECAAAECtRYQ+Kn1eDVHgAABAgQIECBAgACBcgQEfspxtgsBAgQItC8g8NO+mS8IECBAgAABAgQIECBAgAABAmUK5B74Kd5AJPBT5umwFwECBAgQIECAAIFmCwj8NHv+uidAgAABAgQIECBAgEBHBAR+OsJoEQIECBDogoDATxdQLUmAAAECBAgQIECAAAECBAgQ6KBAMfCzSUSk33J5ioGfdBvR47kUpw4CBAgQIECAAAECBGotIPBT6/FqjgABAgQIECBAgAABAuUICPyU42wXAgQIEGhfQOCnfTNfECBAgAABAgQIECBAgAABAgTKFFgSERu1bCjwU6a+vQgQIECAAAECBAgQyFlA4Cfn6aiNAAECBAgQIECAAAECFREQ+KnIoJRJgACBBgoI/DRw6FomQIAAAQIECBAgQIAAAQIEKiVQDPxsHBHpt1ye4g1EKZz0RC7FqYMAAQIECBAgQIAAgVoLCPzUeryaI0CAAAECBAgQIECAQDkCAj/lONuFAAECBNoXEPhp38wXBAgQIECAAAECBAgQIECAAIEyBR6PiA1bNhT4KVPfXgQIECBAgAABAgQI5Cwg8JPzdNRGgAABAgQIECBAgACBiggI/FRkUMokQIBAAwUEfho4dC0TIECAAAECBAgQIECAAAEClRLIPfBTvIEohZP+u1LCiiVAgAABAgQIECBAoKoCAj9VnZy6CRAgQIAAAQIECBAgkJGAwE9Gw1AKAQIECPQSEPhxIAgQIECAAAECBAgQIECAAAECeQs8EREbtJQ4LiJSCCiXR+Anl0mogwABAgQIECBAgEDzBAR+mjdzHRMgQIAAAQIECBAgQKDjAgI/HSe1IAECBAh0SEDgp0OQliFAgAABAgQIECBAgAABAgQIdEkg98BP8QYiN/x06SBYlgABAgQIECBAgACBPgICPw4FAQIECBAgQIAAAQIECKyxgMDPGhNagAABAgS6JCDw0yVYyxIgQIAAAQIECBAgQIAAAQIEOiRQDPxsFBHpt1yeYuAn3Ua0NJfi1EGAAAECBAgQIECAQK0FBH5qPV7NESBAgAABAgQIECBAoBwBgZ9ynO1CgAABAu0LCPy0b+YLAgQIECBAgAABAgQIECBAgECZAv8dEeu3bCjwU6a+vQgQIECAAAECBAgQyFlA4Cfn6aiNAAECBAgQIECAAAECFREQ+KnIoJRJgACBBgoI/DRw6FomQIAAAQIECBAgQIAAAQIEKiVQDPxsGBHpt1ye4g1EKZz0ZC7FqYMAAQIECBAgQIAAgVoLCPzUeryaI0CAAAECBAgQIECAQDkCAj/lONuFAAECBNoXEPhp38wXBAgQIECAAAECBAgQIECAAIEyBZZGxNiWDQV+ytS3FwECBAgQIECAAAECOQsI/OQ8HbURIECAAAECBAgQIECgIgICPxUZlDIJECDQQAGBnwYOXcsECBAgQIAAAQIECBAgQIBApQRyD/wUbyBK4aRllRJWLAECBAgQIECAAAECVRUQ+Knq5NRNgAABAgQIECBAgACBjAQEfjIahlIIECBAoJeAwI8DQYAAAQIECBAgQIAAAQIECBDIW+DJiFivpcQNIiKFgHJ5BH5ymYQ6CBAgQIAAAQIECDRPQOCneTPXMQECBAgQIECAAAECBDouIPDTcVILEiBAgECHBAR+OgRpGQIECBAgQIAAAQIECBAgQIBAlwRyD/wUbyByw0+XDoJlCRAgQIAAAQIECBDoIyDw41AQIECAAAECBAgQIECAwBoLCPysMaEFCBAgQKBLAgI/XYK1LAECBAgQIECAAAECBAgQIECgQwLFwM/6EZF+y+UpBn7SbUTLcylOHQQIECBAgAABAgQI1Fqg+L9317pZzREgQIAAAQIECBAgQIBAaQL/o7SdRrBR1sWNoB+fECBAgMDAAgI/TgcBAgQIECBAgAABAgQIECBAIG+BZRExpqXE3AI/xUCSwE/e50l1BAgQIECAAAECBOokIPBTp2nqhQABAgQIECBAgAABAvkIZJ2pybq4fGaoEgIECNRCQOCnFmPUBAECBAgQIECAAAECBAgQIFBjgWLgZ2xEpN9yeYqBnxROeiqX4tRBgAABAgQIECBAgECtBQR+aj1ezREgQIAAAQIECBAgQGCtCWSdqcm6uLU2MhsTIECgngICP/Wcq64IECBAgAABAgQIECBAgACB+ggsj4gXt7Qj8FOf2eqEAAECBAgQIECAAIE1ExD4WTM/XxMgQIAAAQIECBAgQIBA/wJZZ2qyLs6JIkCAAIGOCgj8dJTTYgQIECBAgAABAgQIECBAgACBjgvkHvgp3kCUwkl/6riCBQkQIECAAAECBAgQIECAAAECBAgQIECAAAECBAgQCIEfh4AAAQLNERD4ac6sdUqAAAECBAgQIECAAAECBAhUU+CpiHhRS+nrRUQKAeXyCPzkMgl1ECBAgAABAgQIECBAgAABAgQIECBAgAABAgQI1F5A4Kf2I9YgAQIEVgsI/DgMBAgQIECAAAECBAgQIECAAIG8BXIP/BRvIHLDT97nSXUECBAgQIAAAQIECBAgQIAAAQIECBAgQIAAAQIVFhD4qfDwlE6AAIE2BQR+2gTzOgECBAgQIECAAAECBAgQIECgZIFi4GdMRKTfcnmKgZ90G9HTuRSnDgIECBAgQIAAAQIECBAgQIAAAQIECBAgQIAAAQJ1EhD4qdM09UKAAIHBBQR+nBACBAgQIECAAAECBAgQIECAQN4Cf4qI/9lSYm6Bn2IgSeAn7/OkOgIECBAgQIAAAQIECBAgQIAAAQIECBAgQIAAgQoLCPxUeHhKJ0CAQJsCAj9tgnmdAAECBAgQIECAAAECBAgQIFCyQDHw8+KISL/l8hQDPymctCKX4tRBgAABAgQIECBAgAABAgQIECBAgAABAgQIECBAoE4CAj91mqZeCBAgMLiAwI8TQoAAAQIECBAgQIAAAQIECBDIW+DpiBjdUqLAT97zUh0BAgQIECBAgAABAgQIECBAgAABAgQIECBAgACBrgkI/HSN1sIECBDITkDgJ7uRKIgAAQIECBAgQIAAAQIECBAg0Esg98BP8QaiFE56xgwJECBAgAABAgQIECBAgAABAgQIECBAgAABAgQIEOi8gMBP502tSIAAgVwFBH5ynYy6CBAgQIAAAQIECBAgQIAAAQLPC6yIiHVbMF4UESkElMsj8JPLJNRBgAABAgQIECBAgAABAgQIECBAgAABAgQIECBQewGBn9qPWIMECBBYLSDw4zAQIECAAAECBAgQIECAAAECBPIWyD3wU7yBKIWTns2bVHUECBAgQIAAAQIECBAgQIAAAQIECBAgQIAAAQIEqikg8FPNuamaAAECIxEQ+BmJmm8IECBAgAABAgQIECBAgAABAuUJPBMR67Rs9z9fuPWnvAoG30ngJ5dJqIMAAQIECBAgQIAAAQIECBAgQIAAAQIECBAgQKD2AgI/tR+xBgkQILBaQODHYSBAgAABAgQIECBAgAABAgQI5C2Qe+CneAORG37yPk+qI0CAAAECBAgQIECAAAECBAgQIECAAAECBAgQqLCAwE+Fh6d0AgQItCkg8NMmmNcJECBAgAABAgQIECBAgAABAiULFAM/oyMi/ZbLUwz8pNuIVuZSnDoIECBAgAABAgQIECBAgAABAgQIECBAgAABAgQI1ElA4KdO09QLAQIEBhcQ+HFCCBAgQIAAAQIECBAgQIAAAQJ5CzwbEaNaSswt8FMMJAn85H2eVEeAAAECBAgQIECAAAECBAgQIECAAAECBAgQIFBhAYGfCg9P6QQIEGhTQOCnTTCvEyBAgAABAgQIECBAgAABAgRKFigGftaNiPRbLk8x8JPCScV/5pRLreogQIAAAQIECBAgQIAAAQIECBAgQIAAAQIECBAgUGkBgZ9Kj0/xBAgQaEtA4KctLi8TIECAAAECBAgQIECAAAECBEoXWBkRrf/cXuCn9BHYkAABAgQIECBAgAABAgQIECBAgAABAgQIECBAgEAeAgI/ecxBFQQIEChDQOCnDGV7ECBAgAABAgQIECBAgAABAgRGLpB74Kd4A5H/jWHks/YlAQIECBAgQIAAAQIECBAgQIAAAQIECBAgQIAAgUEF/I9xDggBAgSaIyDw05xZ65QAAQIECBAgQIAAAQIECBCopkDxn9+sExEpBJTLI/CTyyTUQYAAAQIECBAgQIAAAQIECBAgQIAAAQIECBAgUHsBgZ/aj1iDBAgQWC0g8OMwECBAgAABAgQIECBAgAABAk0TuDAiple46dwCP8UbiKpEe3NE7FGlgtVKgAABAgQIECBAgAABAgQIECBAgAABAgQIECDQbAGBn2bPX/cECDRLQOCnWfPWLQECBAgQIECAAAECBAgQIPC8wDURMbmiGKMiovjPdNZmK1UN/DwRETtExH+sTTx7EyBAgAABAgQIECBAgAABAgQIECBAgAABAgQIEGhHQOCnHS3vEiBAoNoCAj/Vnp/qCRAgQIAAAQIECBAgQIAAgZEJbBARd0bEViP7fK1+lVvgJ6fwUTuD2S8irm3nA+8SIECAAAECBAgQIECAAAECBAgQIECAAAECBAgQWNsCAj9rewL2J0CAQHkCAj/lWduJAAECBAgQIECAAAECBAgQyEtg94i4Ka+ShlVNbv8Mv4qBn/dHxBeGpe0lAgQIECBAgAABAgQIECBAgAABAgQIECBAgAABAhkJ5PY/FmZEoxQCBAjUTkDgp3Yj1RABAgQIECBAgAABAgQIECDQhsAxEXFJ4f0rIuKtbazh1XwFzoqITxTK+6eI+EC+JauMAAECBAgQIECAAAECBAgQIECAAAECBAgQIECAwMACAj9OBwECBJojIPDTnFnrlAABAgQIECBAgAABAgQIEOhf4OyI+HjhTxdExAeBVVrg+Ij450IH8yLiTZXuSvEECBAgQIAAAQIECBAgQIAAAQIECBAgQIAAAQKNFhD4afT4NU+AQMMEBH4aNnDtEiBAgAABAgQIECBAgAABAv0KXB4Rhxb+kgI/KfjjqZ7AGyMi3dQ0pqX0ByJih4hYXr12VEyAAAECBAgQIECAAAECBAgQIECAAAECBAgQIEDgeQGBHyeBAAECzREQ+GnOrHVKgAABAgQIECBAgAABAgQIDCyQ/rn4HRGxfeGVt74QHGFXHYG/iIjvR8SOhZJfGxG/qE4bKiVAgAABAgQIECBAgAABAgQIECBAgAABAgQIECDQV0Dgx6kgQIBAcwQEfpoza50SIECAAAECBAgQIECAAAECgwuksM+dhVfuj4gU+vklvEoIrPNCQOvgQrVv/3OY65uV6ECRBAgQIECAAAECBAgQIECAAAECBAgQIECAAAECBAYREPhxPAgQINAcAYGf5sxapwQIECBAgAABAgQIECBAgMDQAodGxOWF1xa+EPpZOvTn3ljLAhdGxPRCDWf8+f//u7Vcl+0JECBAgAABAgQIECBAgAABAgQIECBAgAABAgQIdERA4KcjjBYhQIBAJQQEfioxJkUSIECAAAECBAgQIECAAAECJQp8PCLOLuz3LxHx7hJrsFX7Ah+JiPMLn30rIo5sfylfECBAgAABAgQIECBAgAABAgQIECBAgAABAgQIEMhTQOAnz7moigABAt0QEPjphqo1CRAgQIAAAQIECBAgQIAAgaoLXBIRxxSaOC0izqp6YzWtf2pEfKfQ2y8i4rU17VdbBAgQIECAAAECBAgQIECAAAECBAgQIECAAAECDRUQ+Gno4LVNgEAjBQR+Gjl2TRMgQIAAAQIECBAgQIAAAQLDELgpInYvvPeOiPj6ML71SnkCr4uIKyJiq5Ytn4qIHSLit+WVYScCBAgQIECAAAECBAgQIECAAAECBAgQIECAAAEC3RcQ+Om+sR0IECCQi4DATy6TUAcBAgQIECBAgAABAgQIECCQm0AKkNwZERu0FPaHiJgSETfmVmxD69nkhbDPXoX+3xQR8xpqom0CBAgQIECAAAECBAgQIECAAAECBAgQIECAAIEaCwj81Hi4WiNAgEBBQODHkSBAgAABAgQIECBAgAABAgQIDCwwOSKuKfz55hdCP78Ht9YFvhoRRxeq+GBEXLDWK1MAAQIECBAgQIAAAQIECBAgQIAAAQIECBAgQIAAgS4ICPx0AdWSBAgQyFRA4CfTwSiLAAECBAgQIECAAAECBAgQyEZgekRcWKjmWxFxZDYVNrOQT0XEJwutXxQR72smh64JECBAgAABAgQIECBAgAABAgQIECBAgAABAgSaICDw04Qp65EAAQLPCwj8OAkECBAgQIAAAQIECBAgQIAAgaEFUuAnBX9an3Mi4hNDf+qNLgi8KyL+pbDutRGxXxf2siQBAgQIECBAgAABAgQIECBAgAABAgQIECBAgACBbAQEfrIZhUIIECDQdQGBn64T24AAAQIECBAgQIAAAQIECBCoicA1ETG50Mt7IuLimvRXlTb2jYgrImL9loIXR8SOEbGkKk2okwABAgQIECBAgAABAgQIECBAgAABAgQIECBAgMBIBAR+RqLmGwIECFRTQOCnmnNTNQECBAgQIECAAAECBAgQIFC+wEYR8es/B3y2atl6eURMiYgUBvJ0X+AVL4R9/rKw1cSIuKn729uBAAECBAgQIECAAAECBAgQIECAAAECBAgQIECAwNoVEPhZu/52J0CAQJkCAj9latuLAAECBAgQIECAAAECBAgQqLrA7v0ES1II6K0RcW/Vm6tA/elmn7cU6jw2Ir5SgdqVSIAAAQIECBAgQIAAAQIECBAgQIAAAQIECBAgQGCNBQR+1pjQAgQIEKiMgMBPZUalUAIECBAgQIAAAQIECBAgQCATgWMi4pJCLXNfuOmn+M9aMim5FmVcEBEnFzo5JyI+UYvuNEGAAAECBAgQIECAAAECBAgQIECAAAECBAgQIEBgGAICP8NA8goBAgRqIiDwU5NBaoMAAQIECBAgQIAAAQIECBAoVeDsiPh4YceZ/QRSSi2qxpt9MCI+V+jvuxFxWI171hoBAgQIECBAgAABAgQIECBAgAABAgQIECBAgACBPgICPw4FAQIEmiMg8NOcWeuUAAECBAgQIECAAAECBAgQ6KzA5RFxaGHJv+knmNLZXZu32l9FRAr3tD53RMROzaPQMQECBAgQIECAAAECBAgQIECAAAECBAgQIECAQNMFBH6afgL0T4BAkwQEfpo0bb0SIECAAAECBAgQIECAAAECnRQYFRG/jojtC4umEND3OrlRg9d6TURcERFbtxisjIgdI+I3DXbROgECBAgQIECAAAECBAgQIECAAAECBAgQIECAQEMFBH4aOnhtEyDQSAGBn0aOXdMECBAgQIAAAQIECBAgQIBAhwR2iIh020zr80BETImI2zu0R1OX2TAi5kTEpAJAsk2/ewgQIECAAAECBAgQIECAAAECBAgQIECAAAECBAg0TkDgp3Ej1zABAg0WEPhp8PC1ToAAAQIECBAgQIAAAQIECHREIN3oc3lhpR+9EPr5747s0MxFvhwRxxZa/1hEnN9MDl0TIECAAAECBAgQIECAAAECBAgQIECAAAECBAgQiBD4cQoIECDQHAGBn+bMWqcECBAgQIAAAQIECBAgQIBA9wQ+HhFnF5b/vxHxru5tWeuV//bP3f1docN/jYjjat215ggQIECAAAECBAgQIECAAAECBAgQIECAAAECBAgMISDw44gQIECgOQICP82ZtU4JECBAgAABAgQIECBAgACB7gpcEhHHFLY4PSL+vrvb1m71dKtPut2n9VkUEa+vXacaIkCAAAECBAgQIECAAAECBAgQIECAAAECBAgQINCmgMBPm2BeJ0CAQIUFBH4qPDylEyBAgAABAgQIECBAgAABAtkJ3BQRuxeqOjoivpZdpXkWNCkiroiIjVrK+2NE7BQRv8+zZFURIECAAAECBAgQIECAAAECBAgQIECAAAECBAgQKE9A4Kc8azsRIEBgbQsI/KztCdifAAECBAgQIECAAAECBAgQqJPAyyPi1xGxQUtTKbAyJSJ+UqdGu9BLskthn10Ka+8TEdd3YT9LEiBAgAABAgQIECBAgAABAgQIECBAgAABAgQIEKicgMBP5UamYAIECIxYQOBnxHQ+JECAAAECBAgQIECAAAECBAj0K/DGiJhf+Mv/Y+/ugy3LyvoA/0phyi+KbiopQiY9HVJWMpgRKqWC9AUdNE5PIzMGRooPmUhid/E1o2laBNGSQQJKwCYyjI52x4SgQsgAOuB4B7CCDN2IghqcRCzUFD0StazYjTGiMLFydzyXe+7hfuxzz9l3r7X3c/6C7rXXet/n3VWzVq/z1vnwpOnnD5ltK/COJP9s5m9PJDnLjAABAgQIECBAgAABAgQIECBAgAABAgQIECBAgACBvxHQ8ONNIECAwHgENPyMp9YyJUCAAAECBAgQIECAAAECBPZP4AVJ3jCz3FuTPG3/QqhqpdNJTs5E/CNJvruqLARLgAABAgQIECBAgAABAgQIECBAgAABAgQIECBAoGMBDT8dA5ueAAECBQlo+CmoGEIhQIAAAQIECBAgQIAAAQIEBiXQNPw0jT/Tn1cnecmgslw8mZuTvH5mml9I8qTFpzYDAQIECBAgQIAAAQIECBAgQIAAAQIECBAgQIAAgWEJaPgZVj1lQ4AAgZ0ENPx4PwgQIECAAAECBAgQIECAAAEC3Qm8N8k3zkz/3CQ/0d2SVc18XZI7ZyL+3SRXJfmrqjIRLAECBAgQIECAAAECBAgQIECAAAECBAgQIECAAIF9ENDwsw/IliBAgEAhAhp+CimEMAgQIECAAAECBAgQIECAAIFBChxIcm+Sy6ey+8sk35Lk3YPMuH1STVNP0+zz8JlHHpXko+2nMZIAAQIECBAgQIAAAQIECBAgQIAAAQIECBAgQIDAeAQ0/Iyn1jIlQICAhh/vAAECBAgQIECAAAECBAgQIECgW4HHJPmVmSV+O8n1SZpfsxnj50snzT7fMJP8U9d+3eeOMYLImQABAgQIECBAgAABAgQIECBAgAABAgQIECBAgEAbAQ0/bZSMIUCAwDAENPwMo46yIECAAAECBAgQIECAAAECBMoW+PYk/2EmxLsmTT//t+zQO4nu3yX5lzMzf3+SV3aymkkJECBAgAABAgQIECBAgAABAgQIECBAgAABAgQIDERAw89ACikNAgQItBDQ8NMCyRACBAgQIECAAAECBAgQIECAwBIEXpXke2fmuS3JTUuYu6YpmsaeV8wE/NNJbqwpCbESIECAAAECBAgQIECAAAECBAgQIECAAAECBAgQ6ENAw08f6tYkQIBAPwIafvpxtyoBAgQIECBAgAABAgQIECAwToG3J3nyTOrfneRHRsLxbUma5p7pz4eTfM1I8pcmAQIECBAgQIAAAQIECBAgQIAAAQIECBAgQIAAgYUENPwsxOdhAgQIVCWg4aeqcgmWAAECBAgQIECAAAECBAgQqFzgC5Pcm+TKmTyekuQdlee2W/grSe5M8pCpgf87yVVJLuz2sL8nQIAAAQIECBAgQIAAAQIECBAgQIAAAQIECBAgQCDR8OMtIECAwHgENPyMp9YyJUCAAAECBAgQIECAAAECBMoQ+Iok/20mlPuSXJ/kN8sIcelR/N1Js89Xzcx8TZL3LH01ExIgQIAAAQIECBAgQIAAAQIECBAgQIAAAQIECBAYqICGn4EWVloECBDYQkDDj9eCAAECBAgQIECAAAECBAgQILD/As0v+rxtZtn3J7kuyZ/tfzidr3hHkhtmVrkpyW2dr2wBAgQIECBAgAABAgQIECBAgAABAgQIECBAgAABAgMS0PAzoGJKhQABArsIaPjxihAgQIAAAQIECBAgQIAAAQIE+hH43iSvmln6jUme3U84na36miTfPTP7rUm+s7MVTUyAAAECBAgQIECAAAECBAgQIECAAAECBAgQIEBgoAIafgZaWGkRIEBgCwENP14LAgQIECBAgAABAgQIECBAgEB/Ak2Dzz+fWf5lSX6wv5CWuvLzt/gVn/ckuWapq5iMAAECBAgQIECAAAECBAgQIECAAAECBAgQIECAwEgENPyMpNDSJECAQBINP14DAgQIECBAgAABAgQIECBAgEC/Ah9K8uiZEJomoDf1G9bCqx9L8s4kXzg104UkX5nkzxae3QQECBAgQIBBirzSAAAgAElEQVQAAQIECBAgQIAAAQIECBAgQIAAAQIERiig4WeERZcyAQKjFdDwM9rSS5wAAQIECBAgQIAAAQIECBAoROCKJPcmedBUPBeTXJfkXCExzhvGI5LcmeTLZx5sGpt+bd7JjCdAgAABAgQIECBAgAABAgQIECBAgAABAgQIECBA4G8ENPx4EwgQIDAeAQ0/46m1TAkQIECAAAECBAgQIECAAIFyBb4pybtnwvtIkuuT/M9yw94ysi+aNPs0OU1/npXkZyrLRbgECBAgQIAAAQIECBAgQIAAAQIECBAgQIAAAQIEihLQ8FNUOQRDgACBTgU0/HTKa3ICBAgQIECAAAECBAgQIECAQGuBm5LcOjP6jiRPbT1DGQN/MsmJmVBekeQHyghPFAQIECBAgAABAgQIECBAgAABAgQIECBAgAABAgTqFdDwU2/tRE6AAIF5BTT8zCtmPAECBAgQIECAAAECBAgQIECgO4E3JHnBzPSvSfI93S251Jm/N8mrZmZ8a5KnLXUVkxEgQIAAAQIECBAgQIAAAQIECBAgQIAAAQIECBAYqYCGn5EWXtoECIxSQMPPKMsuaQIECBAgQIAAAQIECBAgQKBggfcm+caZ+J6X5PaCY25Ce3qSN8/E+NEkjyo8buERIECAAAECBAgQIECAAAECBAgQIECAAAECBAgQqEZAw081pRIoAQIEFhbQ8LMwoQkIECBAgAABAgQIECBAgAABAksVOJjkt5JcPjXrZ5Jcn+Tupa60vMm+NsmdSf721JR/leQrk3x8ecuYiQABAgQIECBAgAABAgQIECBAgAABAgQIECBAgMC4BTT8jLv+sidAYFwCGn7GVW/ZEiBAgAABAgQIECBAgAABAnUINA00H5wJ9XeSXFdgA81DJ80+j56Jt4n1XXVwi5IAAQIECBAgQIAAAQIECBAgQIAAAQIECBAgQIBAHQIafuqokygJECCwDAENP8tQNAcBAgQIECBAgAABAgQIECBAYPkCz07y72emXZ00/dy//OX2PONbkjxt5ulTSU7veUYPEiBAgAABAgQIECBAgAABAgQIECBAgAABAgQIECCwpYCGHy8GAQIExiOg4Wc8tZYpAQIECBAgQIAAAQIECBAgUJ/ADyV5yUzYP57k+YWk8sNJXjwTy08meU4h8QmDAAECBAgQIECAAAECBAgQIECAAAECBAgQIECAwKAENPwMqpySIUCAwI4CGn68IAQIECBAgAABAgQIECBAgACBsgXenuTJMyG+KMlrew67aeq5fSaGX05ydc9xWZ4AAQIECBAgQIAAAQIECBAgQIAAAQIECBAgQIDAYAU0/Ay2tBIjQIDA5wlo+PFSECBAgAABAgQIECBAgAABAgTKFnhAkt9KcuVMmN+a5G09hX5NkncmuWxq/T9K8sgkf9JTTJYlQIAAAQIECBAgQIAAAQIECBAgQIAAAQIECBAgMHgBDT+DL7EECRAg8DkBDT9eBgIECBAgQIAAAQIECBAgQIBA+QJXTZp+piP9ZJLrkvzGPof/D5PcmeQfzaz7+CQf2OdYLEeAAAECBAgQIECAAAECBAgQIECAAAECBAgQIEBgVAIafkZVbskSIDByAQ0/I38BpE+AAAECBAgQIECAAAECBAhUI3BDkjtmom0abJ6U5FP7lMUDJ80+186s9x1JfmqfYrAMAQIECBAgQIAAAQIECBAgQIAAAQIECBAgQIAAgdEKaPgZbeklToDACAU0/Iyw6FImQIAAAQIECBAgQIAAAQIEqhV4aZJXzkT/H5N8+z5l9ONJnjuz1r9J8uJ9Wt8yBAgQIECAAAECBAgQIECAAAECBAgQIECAAAECBEYtoOFn1OWXPAECIxPQ8DOygkuXAAECBAgQIECAAAECBAgQqF6gafC5cSaLl6/9/1s6zux7krx6Zo2fS/Lkjtc1PQECBAgQIECAAAECBAgQIECAAAECBAgQIECAAAECEwENP14FAgQIjEdAw894ai1TAgQIECBAgAABAgQIECBAYDgCH0ry6Jl0ml/5aZqBuvg8NclbZyb+WJJHJvlsFwuakwABAgQIECBAgAABAgQIECBAgAABAgQIECBAgACBzxfQ8OOtIECAwHgENPyMp9YyJUCAAAECBAgQIECAAAECBIYjcDjJbyV50FRKl5Jcn+SeJaf51UnemeTvTM3b/JtS0+xz75LXMh0BAgQIECBAgAABAgQIECBAgAABAgQIECBAgAABAjsIaPjxehAgQGA8Ahp+xlNrmRIgQIAAAQIECBAgQIAAAQLDErgmyd0zKf1GkuuSfHJJqf6tJHeurfPYmfluWGv4efuS1jANAQIECBAgQIAAAQIECBAgQIAAAQIECBAgQIAAAQItBTT8tIQyjAABAgMQ0PAzgCJKgQABAgQIECBAgAABAgQIEBitwHcm+dGZ7JtGnKYhZxmfn0nyzJmJXprkh5YxuTkIECBAgAABAgQIECBAgAABAgQIECBAgAABAgQIEJhPQMPPfF5GEyBAoGYBDT81V0/sBAgQIECAAAECBAgQIECAAIHktiTPn4F4bZIXLYjzyiRNc8/0541Jnr3gvB4nQIAAAQIECBAgQIAAAQIECBAgQIAAAQIECBAgQGCPAhp+9gjnMQIECFQooOGnwqIJmQABAgQIECBAgAABAgQIECAwI/DeJN8482cvSPJje5Q6nuTMzLMfTHJkj/N5jAABAgQIECBAgAABAgQIECBAgAABAgQIECBAgACBJQho+FkCoikIECBQiYCGn0oKJUwCBAgQIECAAAECBAgQIECAwA4CD0ny0bUmncunxtyf5Lokq3PKNY1Ddyb5kqnnLiZ5ZJI/mHMuwwkQIECAAAECBAgQIECAAAECBAgQIECAAAECBAgQWKKAhp8lYpqKAAEChQto+Cm8QMIjQIAAAQIECBAgQIAAAQIECLQUaH5959zM2I9Pmn5+p+Uc/yDJO5N8xcz4f5rkl1rOYRgBAgQIECBAgAABAgQIECBAgAABAgQIECBAgAABAh0JaPjpCNa0BAgQKFBAw0+BRRESAQIECBAgQIAAAQIECBAgQGCPAv8iyU/NPHv3pOnns7vM+QWTX/b55plxz0/y43uMx2MECBAgQIAAAQIECBAgQIAAAQIECBAgQIAAAQIECCxRQMPPEjFNRYAAgcIFNPwUXiDhESBAgAABAgQIECBAgAABAgTmFPjhJC+eeeb2JM/bZZ5bk9w0M+ZHk/yrOdc3nAABAgQIECBAgAABAgQIECBAgAABAgQIECBAgACBjgQ0/HQEa1oCBAgUKKDhp8CiCIkAAQIECBAgQIAAAQIECBAgsKDAzyX5lpk5vifJa7aZ91SS18783S8meeKCcXicAAECBAgQIECAAAECBAgQIECAAAECBAgQIECAAIElCmj4WSKmqQgQIFC4gIafwgskPAIECBAgQIAAAQIECBAgQIDAHgQuS/Jfk1w58+xTk9wx82dPSfK2mT/7/SSPSvLne1jbIwQIECBAgAABAgQIECBAgAABAgQIECBAgAABAgQIdCSg4acjWNMSIECgQAENPwUWRUgECBAgQIAAAQIECBAgQIAAgSUIfGWSj87M84dJnpTk1yd//k+SvDPJ5TPjvjrJR5YQgykIECBAgAABAgQIECBAgAABAgQIECBAgAABAgQIEFiigIafJWKaigABAoULaPgpvEDCI0CAAAECBAgQIECAAAECBAgsIPCtSf7zzPPn1pp5rkvS/LtQ0+zzuJm/f2aSNy+wpkcJECBAgAABAgQIECBAgAABAgQIECBAgAABAgQIEOhIQMNPR7CmJUCAQIECGn4KLIqQCBAgQIAAAQIECBAgQIAAAQJLFPj+JK+Yme9Nk/9/48yfv3zt/9+yxLVNRYAAAQIECBAgQIAAAQIECBAgQIAAAQIECBAgQIDAEgU0/CwR01QECBAoXEDDT+EFEh4BAgQIECBAgAABAgQIECBAYAkCTYPPs3aZ5y1JnrGEtUxBgAABAgQIECBAgAABAgQIECBAgAABAgQIECBAgEBHAhp+OoI1LQECBAoU0PBTYFGERIAAAQIECBAgQIAAAQIECBDoQOBXk3zNNvP+epKv6mBNUxIgQIAAAQIECBAgQIAAAQIECBAgQIAAAQIECBAgsEQBDT9LxDQVAQIEChfQ8FN4gYRHgAABAgQIECBAgAABAgQIEFiSwN9P8tEkD5qZ7/8keVSS31vSOqYhQIAAAQIECBAgQIAAAQIECBAgQIAAAQIECBAgQKAjAQ0/HcGalgABAgUKaPgpsChCIkCAAAECBAgQIECAAAECBAh0JHBtkl+cmfubk9zV0XqmJUCAAAECBAgQIECAAAECBAgQIECAAAECBAgQIEBgiQIafpaIaSoCBAgULqDhp/ACCY8AAQIECBAgQIAAAQIECBAgsGSB70rybydznpz630texnQECBAgQIAAAQIECBAgQIAAAQIECBAgQIAAAQIECCxbQMPPskXNR4AAgXIFNPyUWxuRESBAgAABAgQIECBAgAABAgS6EvixJM1dwPO6WsC8BAgQIECAAAECBAgQIECAAAECBAgQIECAAAECBAgsX0DDz/JNzUiAAIFSBTT8lFoZcREgQIAAAQIECBAgQIAAAQIECBAgQIAAAQIECBAgQIAAAQIECBAgQIAAAQIECBAgQGBKQMOP14EAAQLjEdDwM55ay5QAAQIECBAgQIAAAQIECBAgQIAAAQIECBAgQIAAAQIECBAgQIAAAQIECBAgQIAAgYoFNPxUXDyhEyBAYE4BDT9zghlOgAABAgQIECBAgAABAgQIECBAgAABAgQIECBAgAABAgQIECBAgAABAgQIECBAgACBPgQ0/PShbk0CBAj0I6Dhpx93qxIgQIAAAQIECBAgQIAAAQIECBAgQIAAAQIECBAgQIAAAQIECBAgQIAAAQIECBAgQGAuAQ0/c3EZTIAAgaoFNPxUXT7BEyBAgAABAgQIECBAgAABAgQIECBAgAABAgQIECBAgAABAgQIECBAgAABAgQIECAwFgENP2OptDwJECCQaPjxFhAgQIAAAQIECBAgQIAAAQIECBAgQIAAAQIECBAgQIAAAQIECBAgQIAAAQIECBAgQKACAQ0/FRRJiAQIEFiSgIafJUGahgABAgQIECBAgAABAgQIECBAgAABAgQIECBAgAABAgQIECBAgAABAgQIECBAgAABAl0KaPjpUtfcBAgQKEtAw09Z9RANAQIECBAgQIAAAQIECBAgQIAAAQIECBAgQIAAAQIECBAgQIAAAQIECBAgQIAAAQIEthTQ8OPFIECAwHgENPyMp9YyJUCAAAECBAgQIECAAAECBAgQIECAAAECBAgQIECAAAECBAgQIECAAAECBAgQIECgYgENPxUXT+gECBCYU0DDz5xghhMgQIAAAQIECBAgQIAAAQIECBAgQIAAAQIECBAgQIAAAQIECBAgQIAAAQIECBAgQKAPAQ0/fahbkwABAv0IaPjpx92qBAgQIECAAAECBAgQIECAAAECBAgQIECAAAECBAgQIECAAAECBAgQIECAAAECBAgQmEtAw89cXAYTIECgagENP1WXT/AECBAgQIAAAQIECBAgQIAAAQIECBAgQIAAAQIECBAgQIAAAQIECBAgQIAAAQIECIxFQMPPWCotTwIECCQafrwFBAgQIECAAAECBAgQIECAAAECBAgQIECAAAECBAgQIECAAAECBAgQIECAAAECBAgQqEBAw08FRRIiAQIEliSg4WdJkKYhQIAAAQIECBAgQIAAAQIECBAgQIAAAQIECBAgQIAAAQIECBAgQIAAAQIECBAgQIBAlwIafrrUNTcBAgTKEtDwU1Y9REOAAAECBAgQIECAAAECBAgQIECAAAECBAgQIECAAAECBAgQIECAAAECBAgQIECAAIEtBTT8eDEIECAwHgENP+OptUwJECBAgAABAgQIECBAgAABAgQIECBAgAABAgQIECBAgAABAgQIECBAgAABAgQIEKhYQMNPxcUTOgECBOYU0PAzJ5jhBAgQIECAAAECBAgQIECAAAECBAgQIECAAAECBAgQIECAAAECBAgQIECAAAECBAgQ6ENAw08f6tYkQIBAPwIafvpxtyoBAgQIECBAgAABAgQIECBAgAABAgQIECBAgAABAgQIECBAgAABAgQIECBAgAABAgTmEtDwMxeXwQQIEKhaQMNP1eUTPAECBAgQIECAAAECBAgQIECAAAECBAgQIECAAAECBAgQIECAAAECBAgQIECAAAECYxHQ8DOWSsuTAAECiYYfbwEBAgQIECBAgAABAgQIECBAgAABAgQIECBAgAABAgQIECBAgAABAgQIECBAgAABAgQqENDwU0GRhEiAAIElCWj4WRKkaQgQIECAAAECBAgQIECAAAECBAgQIECAAAECBAgQIECAAAECBAgQIECAAAECBAgQINClgIafLnXNTYAAgbIENPyUVQ/RECBAgAABAgQIECBAgAABAgQIECBAgAABAgQIECBAgAABAgQIECBAgAABAgQIECBAYEsBDT9eDAIECIxHQMPPeGotUwIECBAgQIAAAQIECBAgQIAAAQIECBAgQIAAAQIECBAgQIAAAQIECBAgQIAAAQIEKhbQ8FNx8YROgACBOQU0/MwJZjgBAgQIECBAgAABAgQIECBAgAABAgQIECBAgAABAgQIECBAgAABAgQIECBAgAABAgT6ENDw04e6NQkQINCPgIafftytSoAAAQIECBAgQIAAAQIECBAgQIAAAQIECBAgQIAAAQIECBAgQIAAAQIECBAgQIAAgbkENPzMxWUwAQIEqhbQ8FN1+QRPgAABAgQIECBAgAABAgQIECBAgAABAgQIECBAgAABAgQIECBAgAABAgQIECBAgMBYBDT8jKXS8iRAgECi4cdbQIAAAQIECBAgQIAAAQIECBAgQIAAAQIECBAgQIAAAQIECBAgQIAAAQIECBAgQIAAgQoENPxUUCQhEiBAYEkCGn6WBGkaAgQIECBAgAABAgQIECBAgAABAgQIECBAgAABAgQIECBAgAABAgQIECBAgAABAgQIdCmg4adLXXMTIECgLAENP2XVQzQECBAgQIAAAQIECBAgQIAAAQIECBAgQIAAAQIECBAgQIAAAQIECBAgQIAAAQIECBDYUkDDjxeDAAEC4xHQ8DOeWsuUAAECBAgQIECAAAECBAgQIECAAAECBAgQIECAAAECBAgQIECAAAECBAgQIECAAIGKBTT8VFw8oRMgQGBOAQ0/c4IZToAAAQIECBAgQIAAAQIECBAgQIAAAQIECBAgQIAAAQIECBAgQIAAAQIECBAgQIAAgT4ENPz0oW5NAgQI9COg4acfd6sSIECAAAECBAgQIECAAAECBAgQIECAAAECBAgQIECAAAECBAgQIECAAAECBAgQIEBgLgENP3NxGUyAAIGqBTT8VF0+wRMgQIAAAQIECBAgQIAAAQIECBAgQIAAAQIECBAgQIAAAQIECBAgQIAAAQIECBAgMBYBDT9jqbQ8CRAgkGj48RYQIECAAAECBAgQIECAAAECBAgQIECAAAECBAgQIECAAAECBAgQIECAAAECBAgQIECgAgENPxUUSYgECBBYkoCGnyVBmoYAAQIECBAgQIAAAQIECBAgQIAAAQIECBAgQIAAAQIECBAgQIAAAQIECBAgQIAAAQJdCmj46VLX3AQIEChLQMNPWfUQDQECBAgQIECAAAECBAgQIECAAAECBAgQIECAAAECBAgQIECAAAECBAgQIECAAAECBLYU0PDjxSBAgMB4BDT8jKfWMiVAgAABAgQIECBAgAABAgQI7KfAFyW5OsnTkzwhyRVTi/9JkvcneWOS1SSf3c/ArEWAAAECBAgQIECAAAECBAgQIECAAAECBAgQIECgVgENP7VWTtwECBCYX0DDz/xmniBAgAABAgQIENi7wOz+c+8zeZIAAQIECBAgQIAAAQIECIxHwB3+eGotUwIECBAgQIAAAQIECBAgQIAAAQI7CvjHQi8IAQIExiOg4Wc8tZYpAQIECBAgQKAEAQ0/JVRBDAQIECBAgAABAgQIECBQm4A7/NoqJl4CBAgQIECAAAECBAgQIECAAAECHQn4x8KOYE1LgACBAgU0/BRYFCERIECAAAECBAYooNFngEWVEgECBAgQIECAAAECBAjsu4C7/H0ntyABAgQIECBAgAABAgQIECBAgACBsgT8I2FZ9RANAQIEuhTQ8NOlrrkJECBAgAABAgTWBTT8eBcIECBAgAABAgQIECBAgMDiAu7yFzc0AwECBAgQIECAAAECBAgQIECAAIGqBfwjYdXlEzwBAgTmEtDwMxeXwQQIECBAgAABAnsUsO/cI5zHCBAgQGAwAs2/u/9gku9vkdFdSW5I8pc7jH1wkruTPKbFfM9N8hMtxj0uyX9J8oAkNyd5Q4tnmiFNrG9dy+8LZsZ/JsnVST64zTwPT3JPksu3+PszSV6Q5LMtYzCMAAECBAgMVcB5eqiVlRcBAgQIECBAgAABAgQIECBAgACBPQpo+NkjnMcIECBQoYCLogqLJmQCBAgQIECAQIUC9p0VFk3IBAgQILB0gS9P8v615puH7TLznyZpmm9+e5dxNyW5tUWUbRqImmmek+T2JG3Xb5559KTx6MAWcfxykicl+fNtYvyiJG9L8sQt/v6vk1yb5D0t8jOEAAECBAgMWcB5esjVlRsBAgQIECBAgAABAgQIECBAgACBPQho+NkDmkcIECBQqYCLokoLJ2wCBAgQIECAQGUC9p2VFUy4BAgQINCJQPNv702DTvPLNbt92vzCztcn+aUkX7jLZJfWxj0+yb07jJtuvnlLkhvXfo3o/l3m/eLJL/s0TT1bfV619gs937fLHGeTfMc2Y9rGsZulvydAgAABAjULOE/XXD2xEyBAgAABAgQIECBAgAABAgQIEOhAQMNPB6imJECAQKECLooKLYywCBAgQIAAAQIDE7DvHFhBpUOAAAECexZ4bJL3Jblslxk+lORokk/tMO6VSV7aMpKXJHn1DmOvSnJPkuaXep6RpGm22e3zlCR3JNnuTuGGJG/fZZIXJ/nhbca0aVTaLUZ/T4AAAQIEahdwnq69guInQIAAAQIECBAgQIAAAQIECBAgsGQBDT9LBjUdAQIEChZwUVRwcYRGgAABAgQIEBiQgH3ngIopFQIECBBYSODLkrwrSfPrPDt9PrPWGHT1WtPPB7cZ9NBJ49CVLaPZrYFovfHmE0lWknxyl3mbX/d5x6Qpaauhza8DPSHJB3aZZ6eGn+bR5yb5iZY5GkaAAAECBIYo4Dw9xKrKiQABAgQIECBAgAABAgQIECBAgMACAhp+FsDzKAECBCoTcFFUWcGES4AAAQIECBCoVMC+s9LCCZsAAQIEOhG4KcmtLWa+LcnNSWb/O9o8em2Su5L8XpIvXWuKedgu8+3UgPPgJHcneUySndacXmL6F4G2Wvovknxdko/sEte3JfnpHcb8bJJnbWPQgtAQAgQIECBQvYDzdPUllAABAgQIECBAgAABAgQIECBAgACB5Qpo+Fmup9kIECBQsoCLopKrIzYCBAgQIECAwHAE7DuHU0uZECBAgMDiAo+Y/PLNQ3aZqvmVnccn+R8z4x6Q5E1Jnj5pCGqafV7aIqztmnkeO/m1oAcmuSbJe1vM9Zwkt+8wrm3Dz3VJ7txhng9PYrrYIiZDCBAgQIDAEAWcp4dYVTkRIECAAAECBAgQIECAAAECBAgQWEBAw88CeB4lQIBAZQIuiiormHAJECBAgAABApUK2HdWWjhhEyBAgEAnAtMNO7st8Iwkb5kZ9PAk9yT54rXmnMclOTBp2Llsl8k+kWQlSdNINP15/aRxqG1zTXOH0PwqzzN3WG9ZDT9NrF+b5A92g/L3BAgQIEBgoALO0wMtrLQIECBAgAABAgQIECBAgAABAgQI7FVAw89e5TxHgACB+gRcFNVXMxETIECAAAECBGoUsO+ssWpiJkCAAIEuBZpf53lziwXuTvLkJJ+eGrv+6zpNI9CNSZpf5nlHkqMt5pttIHropFnoyiQvX3v+lhZzPCjJXZNmoxbDFxrStnFooUU8TIAAAQIEChZwni64OEIjQIAAAQIECBAgQIAAAQIECBAg0IeAhp8+1K1JgACBfgRcFPXjblUCBAgQIECAwNgE7DvHVnH5EiBAgMBuAtONNjuNnW14aX7VZ725Z7p5Z70JaLd135akaTa6fzLw+iQ/n2SexpqHJfmVJFfsttgS/n6euJawnCkIECBAgEBxAs7TxZVEQAQIECBAgAABAgQIECBAgAABAgT6FdDw06+/1QkQILCfAi6K9lPbWgQIECBAgACB8QrYd4639jInQIAAge0FXp/k5hZA07+881VJ3p/kwtov81yd5I8nzz88yT1JLt9lvktJHp/k3iQPSPKmSQPQVr8ktN1Uj5qs1fzSz06fppnonS3yM4QAAQIECBDYXsB52ttBgAABAgQIECBAgAABAgQIECBAgMAmAQ0/XggCBAiMR8BF0XhqLVMCBAgQIECAQJ8C9p196lubAAECBEoVeOxa0877kly2S4Afm2ruuSXJy5LcmuQ7p55r/l3/p5I8u0WyTZPRG5JMNwmt/1mLx7PedPQluwzW8NNG0xgCBAgQILCzgPO0N4QAAQIECBAgQIAAAQIECBAgQIAAgU0CGn68EAQIEBiPgIui8dRapgQIECBAgACBPgXsO/vUtzYBAgQIlCrw4CTNL+s8ZpcAm/+OPjHJh5K8O8kjJw1AH5x57tokdyXZ7d/4m3mOTn7Z5/a1xqE/TfK4JL/dEqptw89Lkry65ZyGESBAgAABAlsLOE97MwgQIECAAAECBAgQIECAAAECBAgQ2CSw22UgLr4ro+0AACAASURBVAIECBAYjoCLouHUUiYECBAgQIAAgZIF7DtLro7YCBAgQKBPgZsmv9azWwxvSfIzSe5ca/751UnDzqdmHmrbQPSZSQPRiybzNHPfmOT+3YKY/H3bhp+fTfKstV8kmt0HtFzGMAIECBAgQGCL/466y/daECBAgAABAgQIECBAgAABAgQIEBi5gH8kHPkLIH0CBEYl4IuXoyq3ZAkQIECAAAECvQnYd/ZGb2ECBAgQKFzgEUk+kOQhu8R5ae0XeT6W5GuT3JzkDduMv2Xti8Eva5HzryS5MsmBJM9Y+99N00/bz6OS3JPkQbs88OEk1yS52HZi4wgQIECAAIHPE3Ce9lIQIECAAAECBAgQIECAAAECBAgQILBJQMOPF4IAAQLjEXBRNJ5ay5QAAQIECBAg0KeAfWef+tYmQIAAgZIFHpDkTWvNPE9vGWTT+PP4JPduM/6qSTNO08jT5vOJJCtJPtlm8GTMw5I0DUNX7PJM80tCV6/9itAH55jbUAIECBAgQGCzgPO0N4IAAQIECBAgQIAAAQIECBAgQIAAgU0CGn68EAQIEBiPgIui8dRapgQIECBAgACBPgXsO/vUtzYBAgQIlC5wfZKfbxlk80s8Nya5f5vxTQNRM+aGlvPdNvnFoNn/Vu/0ePPLPncleVyLNV6+Nqb51SEfAgQIECBAYG8CztN7c/MUAQIECBAgQIAAAQIECBAgQIAAgcEKaPgZbGklRoAAgc8TcFHkpSBAgAABAgQIENgPAfvO/VC2BgECBAjUKvDQtV/Ced9ao86VLRJ4xqShZ6ehza8FvbnFXM1/n69Za9x5b4ux00OaO4SfTvLMFs/9bpJvSHJfi7GGECBAgAABAp8v4DztrSBAgAABAgQIECBAgAABAgQIECBAYJOAhh8vBAECBMYj4KJoPLWWKQECBAgQIECgTwH7zj71rU2AAAECNQi8fvJLOzvF+rG1xqCrk/zxLgm1bSD68KTh5+IegJ6T5PaWz/3rJD+QZJ5fEWqmfsok3xcn+XTLtQwjQIAAAQJDE3CeHlpF5UOAAAECBAgQIECAAAECBAgQIEBgQQENPwsCepwAAQIVCbgoqqhYQiVAgAABAgQIVCxg31lx8YROgAABAvsi8NjJr/xctsNqt02agto0zrRpIHr52lq37DG7q5Lck+RAi+f/YvIrPx9qMXZ9yOEk70nS3Ff4haA54AwlQIAAgcEJOE8PrqQSIkCAAAECBAgQIECAAAECBAgQILCYgIafxfw8TYAAgZoEXBTVVC2xEiBAgAABAgTqFbDvrLd2IidAgACB/RH4siTvSvL12yx3f5InJPlAy3B2ayBqmnC+LslHWs43O+yLk7wjydGWz388yROT/G6L8U2zzy8k+cdrv2b0vDl+SajF1IYQIECAAIHqBJynqyuZgAkQIECAAAECBAgQIECAAAECBAh0K6Dhp1tfsxMgQKAkARdFJVVDLAQIECBAgACB4QrYdw63tjIjQIAAgeUJ3JTk1m2ma34dp2mu+VTL5XZrILo7yZOTfLrlfFsNe0qSOya/wtNmmvuS3JDk13YY/Mgk/ynJlZNxx9Z+1eh/tZncGAIECBAgMFAB5+mBFlZaBAgQIECAAAECBAgQIECAAAECBPYqoOFnr3KeI0CAQH0CLorqq5mICRAgQIAAAQI1Cth31lg1MRMgQIDAfgs8YvILPg/ZYuGbk7xhzoB2aiDay3yzyzdNRW9P8k1zxtX8MtBrk/x6kr9M8sAkX5HkVJIbJ3P9dZJrk7xnzrkNJ0CAAAECQxNwnh5aReVDgAABAgQIECBAgAABAgQIECBAYEEBDT8LAnqcAAECFQm4KKqoWEIlQIAAAQIECFQsYN9ZcfGEToAAAQL7JvCAJG9K8vSZFS8leXySe+eM5OFJ7kly+cxzf7TWSLOS5PfnnG+r4Y9O0vxa0IElzDU9xYuTvCbJ7B5iycuYjgABAgQIFC/gPF18iQRIgAABAgQIECBAgAABAgQIECBAYH8FNPzsr7fVCBAg0KeAi6I+9a1NgAABAgQIEBiPgH3neGotUwIECBBYTOD6JD8/M8XbJk1A98859XYNRG+Z/JLOvPNtt3zzyzzNL/Ys63NHkuNJPrWsCc1DgAABAgQqFnCerrh4QidAgAABAgQIECBAgAABAgQIECDQhYCGny5UzUmAAIEyBVwUlVkXUREgQIAAAQIEhiZg3zm0isqHAAECBLoSeGiS9yW5cmqBZ6z9/6ZJZy+fa5PclWT63/0XmW+rGJq5X5Tk1XsJcOaZ1Ulzk2afJWCaggABAgQGIeA8PYgySoIAAQIECBAgQIAAAQIECBAgQIDA8gQ0/CzP0kwECBAoXcBFUekVEh8BAgQIECBAYBgC9p3DqKMsCBAgQGB/BF6Z5KWTpT6RZCXJJ/e49MEk707y1ZPnP7bWUHR1kj/e43zbPdbcK9yY5GySB+5x7tcl+b4kn97j8x4jQIAAAQJDFHCeHmJV5USAAAECBAgQIECAAAECBAgQIEBgAQENPwvgeZQAAQKVCbgoqqxgwiVAgAABAgQIVCpg31lp4YRNgAABAr0IPHbyKz+XJbktyc1JZv9bOk9gt6w9/7LJA8uYb6e1/16SVyR59hwB/maS70pyz4J5zrGkoQQIECBAoBoB5+lqSiVQAgQIECBAgAABAgQIECBAgAABAvsjoOFnf5ytQoAAgRIEXBSVUAUxECBAgAABAgSGL2DfOfway5AAAQIElifwZWu/yPOuyS/7PCHJBxac+qpJM82Dk1yT5L0Lztfm8fW1nrb2C0NHkjxs6qHPJvnvSX4hyRuTfFyjTxtSYwgQIEBgpALO0yMtvLQJECBAgAABAgQIECBAgAABAgQIbCeg4ce7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UgQIDAeARcFI2n1jIlQIAAAQIECPQpYN/Zp761CRAgQIAAAQIECBAgQKBWAefpWisnbgIECBAgQIAAAQIECBAgQIAAAQIdCWj46QjWtAQIEChQwEVRgUUREgECBAgQIEBggAL2nQMsqpQIECBAgAABAgQIECBAoHMB5+nOiS1AgAABAgQIECBAgAABAgQIECBAoC4BDT911Uu0BAgQWETARdEiep4lQIAAAQIECBBoK2Df2VbKOAIECBAgQIAAAQIECBAgsCHgPO1tIECAAAECBAgQIECAAAECBAgQIEBgk4CGHy8EAQIExiPgomg8tZYpAQIECBAgQKBPAfvOPvWtTYAAAQIECBAgQIAAAQK1CjhP11o5cRMgQIAAAQIECBAgQIAAAQIECBDoSEDDT0ewpiVAgECBAi6KCiyKkAgQIECAAAECAxSw7xxgUaVEgAABAgQIECBAgAABAp0LOE93TmwBAgQIECBAgAABAgQIECBAgAABAnUJaPipq16iJUCAwCICLooW0fMsAQIECBAgQIBAWwH7zrZSxhEgQIAAAQIECBAgQIAAgQ0B52lvAwECBAgQIECAAAECBAgQIECAAAECmwQ0/HghCBAgMB4BF0XjqbVMCRAgQIAAAQJ9Cth39qlvbQIECBAgQIAAAQIECBCoVcB5utbKiZsAAQIECBAgQIAAAQIECBAgQIBARwIafjqCNS0BAgQKFHBRVGBRhESAAAECBAgQGKCAfecAiyolAgQIECBAgAABAgQIEOhcwHm6c2ILECBAgAABAgQIECBAgAABAgQIEKhLQMNPXfUSLQECBBYRcFG0iJ5nCRAgQIAAAQIE2grYd7aVMo4AAQIECBAgQIAAAQIECGwIOE97GwgQIECAAAECBAgQIECAAAECBAgQ2CSg4ccL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UgQIDAeARcFI2n1jIlQIAAAQIECPQpYN/Zp761CRAgQIAAAQIECBAgQKBWAefpWisnbgIECBAgQIAAAQIECBAgQIAAAQIdCWj46QjWtAQIEChQwEVRgUUREgECBAgQIEBggAL2nQMsqpQIECBAgAABAgQIECBAoHMB5+nOiS1AgAABAgQIECBAgAABAgQIECBAoC4BDT911Uu0BAgQWETARdEiep4lQIAAAQIECBBoK2Df2VbKOAIECBAgQIAAAQIECBAgsCHgPO1tIECAAAECBAgQIECAAAECBAgQIEBgk4CGHy8EAQIExiPgomg8tZYpAQIECBAgQKBPAfvOPvWtTYAAAQIECBAgQIAAAQK1CjhP11o5cRMgQIAAAQIECBAgQIAAAQIECBDoSEDDT0ewpiVAgECBAi6KCiyKkAgQIECAAAECAxSw7xxgUaVEgAABAgQIECBAgAABAp0LOE93TmwBAgQIECBAgAABAgQIECBAgAABAnUJaPipq16iJUCAwCICLooW0fMsAQIECBAgQIBAWwH7zrZSxhEgQIAAAQIECBAgQIAAgQ0B52lvAwECBAgQIECAAAECBAgQIECAAAECmwQ0/HghCBAgMB4BF0XjqbVMCRAgQIAAAQJ9Cth39qlvbQIECBAgQIAAAQIECBCoVcB5utbKiZsAAQIECBAgQIAAAQIECBAgQIBARwIafjqCNS0BAgQKFHBRVGBRhESAAAECBAgQGKCAfecAiyolAgQIECBAgAABAgQIEOhcwHm6c2ILECBAgAABAgQIECBAgAABAgQIEKhLQMNPXfUSLQECBBYRcFG0iJ5nCRAgQIAAAQIE2grYd7aVMo4AAQIECBAgQIAAAQIECGwIOE97GwgQIECAAAECBAgQIECAAAECBAgQ2CSg4ccL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UgQIDAeARcFI2n1jIlQIAAAQIECPQpYN/Zp761CRAgQIAAAQIECBAgQKBWAefpWisnbgIECBAgQIAAAQIECBAgQIAAAQIdCWj46QjWtAQIEChQwEVRgUUREgECBAgQIEBggAL2nQMsqpQIECBAgAABAgQIECBAoHMB5+nOiS1AgAABAgQIECBAgAABAgQIECBAoC4BDT911Uu0BAgQWETARdEiep4lQIAAAQIECBBoK2Df2VbKOAIECBAgQIAAAQIECBAgsCHgPO1tIECAAAECBAgQIECAAAECBAgQIEBgk4CGHy8EAQIExiPgomg8tZYpAQIECBAgQKBPAfvOPvWtTYAAAQIECBAgQIAAAQK1CjhP11o5cRMgQIAAAQIECBAgQIAAAQIECBDoSEDDT0ewpiVAgECBAi6KCiyKkAgQIECAAAECAxSw7xxgUaVEgAABAgQIECBAgAABAp0LOE93TmwBAgQIECBAgAABAgQIECBAgAABAnUJaPipq16iJUCAwCICLooW0fMsAQIECBAgQIBAWwH7zrZSxhEgQIAAAQIECBAgQIAAgQ0B52lvAwECBAgQIECAAAECBAgQIECAAAECmwQ0/HghCBAgMB4BF0XjqbVMCRAgQIAAAQJ9Cth39qlvbQIECBAgQIAAAQIECBCoVcB5utbKiZsAAQIECBAgQIAAAQIECBAgQIBARwIafjqCNS0BAgQKFHBRVGBRhESAAAECBAgQGKCAfecAiyolAgQIECBAgAABAgQIEOhcwHm6c2ILECBAgAABAgQIECBAgAABAgQIEKhLQMNPXfUSLQECBBYRcFG0iJ5nCRAgQIAAAQIE2grYd7aVMo4AAQIECBAgQIAAAQIECGwIOE97GwgQIECAAAECBAgQIECAAAECBAgQ2CSg4ccLQYAAgfEIuCgaT61lSoAAAQIECBDoU8C+s099axMgQIAAAQIECBAgQIBArQLO07VWTtwECBAgQIAAAQIECBAgQIAAAQIEOhLQ8NMRrGkJECBQoICLogKLIiQCBAgQIECAwAAF7DsHWFQpESBAgAABAgQIECBAgEDnAs7TnRNbgAABAgQIECBAgAABAgQIECBAgEBdAhp+6qqXaAkQILCIgIuiRfQ8S4AAAQIECBAg0FbAvrOtlHEECBAgQIAAAQIECBAgQGBDwHna20CAAAECBAgQIECAAAECBAgQIECAwCYBDT9eCAIECIxHwEXReGotUwIECBAgQIBAnwL2nX3qW5sAAQIECBAgQIAAAQIEahVwnq61cuImQIAAAQIECBAgQIAAAQIECBAg0JGAhp+OYE1LgACBAgVcFBVYFCERIECAAAECBAYoYN85wKJKiQABAgQIECBAgAABAgQ6F3Ce7pzYAgQIECBAgAABAgQIECBAgAABAgTqEtDwU1e9REuAAIFFBFwULaLnWQIECBAgQIAAgbYC9p1tpYwjQIAAAQIECBAgQIAAAQIbAs7T3gYCBAgQIECAAAECBAgQIECAAAECBDYJaPjxQhAgQGA8Ai6KxlNrmRIgQIAAAQIE+hSw7+xT39oECBAgQIAAAQIECBAgUKuA83StlRM3AQIECBAgQIAAAQIECBAgQIAAgY4ENPx0BGtaAgQIFCjgoqjAogiJAAECBAgQIDBACAGLRgAAIABJREFUAfvOARZVSgQIECBAgAABAgQIECDQuYDzdOfEFiBAgAABAgQIECBAgAABAgQIECBQl4CGn7rqJVoCBAgsIuCiaBE9zxIgQIAAAQIECLQVsO9sK2UcAQIECBAgQIAAAQIECBDYEHCe9jYQIECAAAECBAgQIECAAAECBAgQILBJQMOPF4IAAQLjEXBRNJ5ay5QAAQIECBAg0KeAfWef+tYmQIAAAQIECBAgQIAAgVoFnKdrrZy4CRAgQIAAAQIECBAgQIAAAQIECHQkoOGnI1jTEiBAoEABF0UFFkVIBAgQIECAAIEBCth3DrCoUiJAgAABAgQIECBAgACBzgWcpzsntgABAgQIECBAgAABAgQIECBAgACBugQ0/NRVL9ESIEBgEQEXRYvoeZYAAQIECBAgQKCtgH1nWynjCBAgQIAAAQIECBAgQIDAhoDztLeBAAECBAgQIECAAAECBAgQIECAAIFNAhp+vBAECBAYj4CLovHUWqYECBAgQIAAgT4F7Dv71Lc2AQIECBAgQIAAAQIECNQq4Dxda+XETYAAAQIECBAgQIAAAQIECBAgQKAjAQ0/HcGalgABAgUKuCgqsChCIkCAAAECBAgMUMC+c4BFlRIBAgQIECBAgAABAgQIdC7gPN05sQUIECBAgAABAgQIECBAgAABAgQI1CWg4aeueomWAAECiwi4KFpEz7MECBAgQIAAAQJtBew720oZR4AAAQIECBAgQIAAAQIENgScp70NBAgQIECAAAECBAgQIECAAAECBAhsEtDw44XoW+BckiN9B2F9AgQIECBAoGiBY0lWi45QcAQIECAwLeALSt4HAgQIECBAgAABAgQIECAwv4Dz9PxmniBAgAABAgQIECBAgAABAgQIECAwaAENP4MubxXJXUxyoIpIBUmAAAECBAj0JXA4yYW+FrcuAQIECMwt4AtKc5N5gAABAgQIECBAgAABAgQIxHnaS0CAAAECBAgQIECAAAECBAgQIECAwCYBDT9eiD4FDvnybp/81iZAgAABAlUIXEpysIpIBUmAAAEC6wK+oORdIECAAAECBAgQIECAAAEC8ws4T89v5gkCBAgQIECAAAECBAgQIECAAAECgxbQ8DPo8haf3NEkq8VHKUACBAgQIECgT4HzSVb6DMDaBAgQIDC3gC8ozU3mAQIECBAgQIAAAQIECBAg4Bd+vAMECBAgQIAAAQIECBAgQIAAAQIECGwW0PDjjehT4GSS0+sBHD9+PGfOnOkzHmsTIECAAAECPQucPn06p06dmo7ibJITPYdleQIECBCYT0DDz3xeRhMgQIAAAQIECBAgQIAAgUbAedp7QIAAAQIECBAgQIAAAQIECBAgQIDAJgENP16IPgWa7p7j6wE0X/A9ebLpAfIhQIAAAQIExipw4sSJnD3b9Ph87vPCJK8bq4e8CRAgUKmALyhVWjhhEyBAgAABAgQIECBAgECvAs7TvfJbnAABAgQIECBAgAABAgQIECBAgEB5Ahp+yqvJmCI6l+TIesKrq6s5evTomPKXKwECBAgQIDAjsLKykvPnz0//6bVJ7gZFgAABAlUJ+IJSVeUSLAECBAgQIECAAAECBAgUIuA8XUghhEGAAAECBAgQIECAAAECBAgQIECgFAENP6VUYpxxXExyYD31Cxcu5NChQ+OUkDUBAgQIECDw/wUOHjyYS5cuTWtckeQ+PAQIECBQlYAvKFVVLsESIECAAAECBAgQIECAQCECztOFFEIYBAgQIECAAAECBAgQIECAAAECBEoR0PBTSiXGF0fT2XNhPe0DBw7k4sWm/8eHAAECBAgQGKtA0/x7+PDh6fSbzp+DY/WQNwECBCoW8AWliosndAIECBAgQIAAAQIECBDoTcB5ujd6CxMgQIAAAQIECBAgQIAAAQIECBAoU0DDT5l1GUNUR5Osrid65MiRnDt3bgx5y5EAAQIECBDYRmB1dTXHjh2b/tvzSVaAESBAgEB1Ar6gVF3JBEyAAAECBAgQIECAAAECBQg4TxdQBCEQIECAAAECBAgQIECAAAECBAgQKElAw09J1RhXLCeTnF5P+fjx4zlz5sy4BGRLgAABAgQIbBI4ffp0Tp06Nf1nZ5OcwESAAAEC1Qn4glJ1JRMwAQIECBAgQIAAAQIECBQg4DxdQBGEQIAAAQIECBAgQIAAAQIECBAgQKAkAQ0/JVVjXLE03T3H11NuvuB78mTTA+RDgAABAgQIjFXgxIkTOXu26fH53OeFSV43Vg95EyBAoGIBX1CquHhCJ0CAAAECBAgQIECAAIHeBJyne6O3MAECBAgQIECAAAECBAgQIECAAIEyBTT8lFmXMUR1LsmR9URXV1dz9OjRMeQtRwIECBAgQGAbgZWVlZw/f376b69NcjcwAgQIEKhOwBeUqiuZgAkQIECAAAECBAgQIECgAAHn6QKKIAQCBAgQIECAAAECBAgQIECAAAECJQlo+CmpGuOK5WKSA+spX7hwIYcOHRqXgGwJECBAgACBTQIHDx7MpUuXpv/siiT3YSJAgACB6gR8Qam6kgmYAAECBAgQIECAAAECBAoQcJ4uoAhCIECAAAECBAgQIECAAAECBAgQIFCSgIafkqoxnliazp4L6+keOHAgFy82/T8+BAgQIECAwFgFmubfw4cPT6ffdP4cHKuHvAkQIFC5gC8oVV5A4RMgQIAAAQIECBAgQIBALwLO072wW5QAAQIECBAgQIAAAQIECBAgQIBAuQIafsqtzZAjO5pkdT3BI0eO5Ny5c0POV24ECBAgQIDALgKrq6s5duzY9KjzSVbAESBAgECVAr6gVGXZBE2AAAECBAgQIECAAAECPQs4T/dcAMsTIECAAAECBAgQIECAAAECBAgQKE1Aw09pFRlHPCeTnF5P9fjx4zlz5sw4MpclAQIECBAgsKXA6dOnc+rUqem/O5vkBC4CBAgQqFLAF5SqLJugCRAgQIAAAQIECBAgQKBnAefpngtgeQIECBAgQIAAAQIECBAgQIAAAQKlCWj4Ka0i44in6e45vp5q8wXfkyebHiAfAgQIECBAYKwCJ06cyNmzTY/P5z4vTPK6sXrImwABApUL+IJS5QUUPgECBAgQIECAAAECBAj0IuA83Qu7RQkQIECAAAECBAgQIECAAAECBAiUK6Dhp9zaDDmyc0mOrCe4urqao0ePDjlfuREgQIAAAQK7CKysrOT8+fPTo65Ncjc4AgQIEKhSwBeUqiyboAkQIECAAAECBAgQIECgZwHn6Z4LYHkCBAgQIECAAAECBAgQIECAAAECpQlo+CmtIuOI52KSA+upXrhwIYcOHRpH5rIkQIAAAQIEthQ4ePBgLl26NP13VyS5DxcBAgQIVCngC0pVlk3QBAgQIECAAAECBAgQINCzgPN0zwWwPAECBAgQIECAAAECBAgQIECAAIHSBDT8lFaR4cfTdPZcWE/zwIEDuXix6f/xIUCAAAECBMYq0DT/Hj58eDr9pvPn4Fg95E2AAIEBCPiC0gCKKAUCBAgQIECAAAECBAgQ2HcB5+l9J7cgAQIECBAgQIAAAQIECBAgQIAAgbIFNPyUXZ8hRnc0yep6YkeOHMm5c+eGmKecCBAgQIAAgZYCq6urOXbs2PTo80lWWj5uGAECBAiUJ+ALSuXVREQECBAgQIAAAQIECBAgUL6A83T5NRIhAQIECBAgQIAAAQIECBAgQIAAgX0V0PCzr9wWS3Iyyel1iePHj+fMmTNgCBAgQIAAgRELnD59OqdOnZoWOJvkxIhJpE6AAIHaBXxBqfYKip8AAQIECBAgQIAAAQIE+hBwnu5D3ZoECBAgQIAAAQIECBAgQIAAAQIEChbQ8FNwcQYaWtPdc3w9t+YLvidPNj1APgQIECBAgMBYBU6cOJGzZ5sen899XpjkdWP1kDcBAgQGIOALSgMoohQIECBAgAABAgQIECBAYN8FnKf3ndyCBAgQIECAAAECBAgQIECAAAECBMoW0PBTdn2GGN25JEfWE1tdXc3Ro0eHmKecCBAgQIAAgZYCKysrOX/+/PToa5Pc3fJxwwgQIECgPAFfUCqvJiIiQIAAAQIECBAgQIAAgfIFnKfLr5EICRAgQIAAAQIECBAgQIAAAQIECOyrgIaffeW2WJKLSQ6sS1y4cCGHDh0CQ4AAAQIECIxY4ODBg7l06dK0wBVJ7hsxidQJECBQu4AvKNVeQfETIECAAAECBAgQIECAQB8CztN9qFuTAAECBAgQIECAAAECBAgQIECAQMECGn4KLs4AQ2s6ey6s53XgwIFcvNj0//gQIECAAAECYxVomn8PHz48nX7T+XNwrB7yJkCAwEAEfEFpIIWUBgECBAgQIECAAAECBAjsq4Dz9L5yW4wAAQIECBAgQIAAAQIECBAgQIBA+QIafsqv0ZAiPJpkdT2hI0eO5Ny5c0PKTy4ECBAgQIDAnAKrq6s5duzY9FPnk6zMOY3hBAgQIFCWgC8olVUP0RAgQIAAAQIECBAgQIBAHQLO03XUSZQECBAgQIAAAQIECBAgQIAAAQIE9k1Aw8++UVsoyckkp9cljh8/njNnzoAhQIAAAQIERixw+vTpnDp1alrgbJITIyaROgECBIYg4AtKQ6iiHAgQIECAAAECBAgQIEBgvwWcp/db3HoECBAgQIAAAQIECBAgQIAAAQIEChfQ8FN4gQYWXtPdc3w9p+YLvidPNj1APgQIECBAgMBYBU6cOJGzZ5sen899XpjkdWP1kDcBAgQGIuALSgMppDQIECBAgAABAgQIECBAYF8FnKf3ldtiBAgQIECAAAECBAgQIECAAAECBMoX0PBTfo2GFOG5JEfWE1pdXc3Ro0eHlJ9cCBAgQIAAgTkFVlZWcv78+emnrk1y95zTGE6AAAECZQn4glJZ9RANAQIECBAgQIAAAQIECNQh4DxdR51ESYAAAQIECBAgQIAAAQIECBAgQGDfBDT87Bu1hZJcTHJgXeLChQs5dOj/sXfvYbJddZ3wf14CCoxTBchN+zQGJRHwHZkgCdWCDLc+DYRXEhnul2dSDWiC2H1IghDGWyKcBKphSOTSjUPkFsTEEUaogwMMidWQAA8OEhNAAvQBIRjpVkOY5GDysurN7qdOp7urqruquvben/2PD5691/r9PmtX9dkn69t7AgwBAgQIECBQYoFqtRpra2udAvsi4nCJSbROgACBIgjYoFSEVdQDAQIECBAgQIAAAQIECIxawPP0qMXNR4AAAQIECBAgQIAAAQIECBAgQGDMBQR+xnyBClReSvasZP1UKpVYXU35HwcBAgQIECBQVoEU/p2cnOxsPyV/qmX10DcBAgQKJGCDUoEWUysECBAgQIAAAQIECBAgMDIBz9MjozYRAQIECBAgQIAAAQIECBAgQIAAgXwICPzkY52KUOV0RDSzRmq1WrRarSL0pQcCBAgQIEBghwLNZjNmZmY6r16OiKkdDucyAgQIEBgfARuUxmctVEKAAAECBAgQIECAAAEC+RHwPJ2ftVIpAQIECBAgQIAAAQIECBAgQIAAgZEICPyMhNkkETEXEY1Mol6vx+LiIhgCBAgQIECgxAKNRiMOHDjQKbAUEbMlJtE6AQIEiiJgg1JRVlIfBAgQIECAAAECBAgQIDBKAc/To9Q2FwECBAgQIECAAAECBAgQIECAAIEcCAj85GCRClJiSvfUs17SBt+5uZQBchAgQIAAAQJlFZidnY2lpZTxWT/mI2KhrB76JkCAQIEEbFAq0GJqhQABAgQIECBAgAABAgRGJuB5emTUJiJAgAABAgQIECBAgAABAgQIECCQDwGBn3ysUxGqbEVELWuk2WzG9PR0EfrSAwECBAgQILBDgampqVheXu68en9EHNrhcC4jQIAAgfERsEFpfNZCJQQIECBAgAABAgQIECCQHwHP0/lZK5USIECAAAECBAgQIECAAAECBAgQGImAwM9ImE0SEasRUckkVlZWYmJiAgwBAgQIECBQYoFqtRpra2udAvsi4nCJSbROgACBogjYoFSUldQHAQIECBAgQIAAAQIECIxSwPP0KLXNRYAAAQIECBAgQIAAAQIECBAgQCAHAgI/OVikApSYkj0rWR+VSiVWV1P+x0GAAAECBAiUVSCFfycnJzvbT8mfalk99E2AAIGCCdigVLAF1Q4BAgQIECBAgAABAgQIjETA8/RImE1CgAABAgQIECBAgAABAgQIECBAID8CAj/5Was8VzodEc2sgVqtFq1WK8/9qJ0AAQIECBDYpUCz2YyZmZnOUZYjYmqXw7qcAAECBMZDwAal8VgHVRAgQIAAAQIECBAgQIBAvgQ8T+drvVRLgAABAgQIECBAgAABAgQIECBAYOgCAj9DJzZBRMxFRCOTqNfrsbi4CIYAAQIECBAosUCj0YgDBw50CixFxGyJSbROgACBIgnYoFSk1dQLAQIECBAgQIAAAQIECIxKwPP0qKTNQ4AAAQIECBAgQIAAAQIECBAgQCAnAgI/OVmonJeZ0j31rIe0wXduLmWAHAQIECBAgEBZBWZnZ2NpKWV81o/5iFgoq4e+CRAgUDABG5QKtqDaIUCAAAECBAgQIECAAIGRCHieHgmzSQgQIECAAAECBAgQIECAAAECBAjkR0DgJz9rledKWxFRyxpoNpsxPT2d537UToAAAQIECOxSYGpqKpaXlztH2R8Rh3Y5rMsJECBAYDwEbFAaj3VQBQECBAgQIECAAAECBAjkS8DzdL7WS7UECBAgQIAAAQIECBAgQIAAAQIEhi4g8DN0YhNExGpEVDKJlZWVmJiYAEOAAAECBAiUWKBarcba2lqnwL6IOFxiEq0TIECgSAI2KBVpNfVCgAABAgQIECBAgAABAqMS8Dw9KmnzECBAgAABAgQIECBAgAABAgQIEMiJgMBPThYqx2WmZM9KVn+lUonV1ZT/cRAgQIAAAQJlFUjh38nJyc72U/KnWlYPfRMgQKCAAjYoFXBRtUSAAAECBAgQIECAAAECQxfwPD10YhMQIECAAAECBAgQIECAAAECBAgQyJeAwE++1iuP1U5HRDMrvFarRavVymMfaiZAgAABAgQGJNBsNmNmZqZztOWImBrQ8IYhQIAAgb0XsEFp79dABQQIECBAgAABAgQIECCQPwHP0/lbMxUTIECAAAECBAgQIECAAAECBAgQGKqAwM9QeQ0eEXMR0cgk6vV6LC4ugiFAgAABAgRKLNBoNOLAgQOdAksRMVtiEq0TIECgaAI2KBVtRfVDgAABAgQIECBAgAABAqMQ8Dw9CmVzECBAgAABAgQIECBAgAABAgQIEMiRgMBPjhYrp6WmdE89qz1t8J2bSxkgBwECBAgQIFBWgdnZ2VhaShmf9WM+IhbK6qFvAgQIFFDABqUCLqqWCBAgQIAAAQIECBAgQGDoAp6nh05sAgIECBAgQIAAAQIECBAgQIAAAQL5EhD4ydd65bHaVkTUssKbzWZMT0/nsQ81EyBAgAABAgMSmJqaiuXl5c7R9kfEoQENbxgCBAgQ2HsBG5T2fg1UQIAAAQIECBAgQIAAAQL5E/A8nb81UzEBAgQIECBAgAABAgQIECBAgACBoQoI/AyV1+ARsRoRlUxiZWUlJiYmwBAgQIAAAQIlFqhWq7G2ttYpsC8iDpeYROsECBAomoANSkVbUf0QIECAAAECBAgQIECAwCgEPE+PQtkcBAgQIECAAAECBAgQIECAAAECBHIkIPCTo8XKYakp2bOS1V2pVGJ1NeV/HAQIECBAgEBZBVL4d3JysrP9lPypltVD3wQIECiogA1KBV1YbREgQIAAAQIECBAgQIDAUAU8Tw+V1+AECBAgQIAAAQIECBAgQIAAAQIE8icg8JO/NctTxdMR0cwKrtVq0Wq18lS/WgkQIECAAIEBCzSbzZiZmekcdTkipgY8jeEIECBAYG8FbFDaW3+zEyBAgAABAgQIECBAgEA+BTxP53PdVE2AAAECBAgQIECAAAECBAgQIEBgaAICP0OjNXBEzEVEI5Oo1+uxuLgIhgABAgQIECixQKPRiAMHDnQKLEXEbIlJtE6AAIEiCtigVMRV1RMBAgQIECBAgAABAgQIDFvA8/SwhY1PgAABAgQIECBAgAABAgQIECBAIGcCAj85W7CclZvSPfWs5rTBd24uZYAcBAgQIECAQFkFZmdnY2kpZXzWj/mIWCirh74JECBQUAEblAq6sNoiQIAAAQIECBAgQIAAgaEKeJ4eKq/BCRAgQIAAAQIECBAgQIAAAQIECORPQOAnf2uWp4pbEVHLCm42mzE9PZ2n+tVKgAABAgQIDFhgamoqlpeXO0fdHxGHBjyN4QgQIEBgbwVsUNpbf7MTIECAAAECBAgQIECAQD4FPE/nc91UTYAAAQIECBAgQIAAAQIECBAgQGBoAgI/Q6M1cESsRkQlk1hZWYmJiQkwBAgQIECAQIkFqtVqrK2tdQrsi4jDJSbROgECBIooYINSEVdVTwQIECBAgAABAgQIECAwbAHP08MWNj4BAgQIECBAgAABAgQIECBAgACBnAkI/ORswXJUbkr2rGT1ViqVWF1N+R8HAQIECBAgUFaBFP6dnJzsbD8lf6pl9dA3AQIECixgg1KBF1drBAgQIECAAAECBAgQIDA0Ac/TQ6M1MAECBAgQIECAAAECBAgQIECAAIF8Cgj85HPd8lD1dEQ0s0JrtVq0Wq081K1GAgQIECBAYEgCzWYzZmZmOkdfjoipIU1nWAIECBDYOwEblPbO3swECBAgQIAAAQIECBAgkF8Bz9P5XTuVEyBAgAABAgQIECBAgAABAgQIEBiKgMDPUFgNGhFzEdHIJOr1eiwuLoIhQIAAAQIESizQaDTiwIEDnQJLETFbYhKtEyBAoKgCNigVdWX1RYAAAQIECBAgQIAAAQLDFPA8PUxdYxMgQIAAAQIECBAgQIAAAQIECBDIoYDATw4XLSclp3RPPas1bfCdm0sZIAcBAgQIECBQVoHZ2dlYWkoZn/VjPiIWyuqhbwIECBRYwAalAi+u1ggQIECAAAECBAgQIEBgaAKep4dGa2ACBAgQIECAAAECBAgQIECAAAEC+RQQ+MnnuuWh6lZE1LJCm81mTE9P56FuNRIgQIAAAQJDEpiamorl5eXO0fdHxKEhTWdYAgQIENg7ARuU9s7ezAQIECBAgAABAgQIECCQXwHP0/ldO5UTIECAAAECBAgQIECAAAECBAgQGIqAwM9QWA0aEasRUckkVlZWYmJiAgwBAgQIECBQYoFqtRpra2udAvsi4nCJSbROgACBogrYoFTUldUXAQIECBAgQIAAAQIECAxTwPP0MHWNTYAAAQIECBAgQIAAAQIECBAgQCCHAgI/OVy0HJSckj0rWZ2VSiVWV1P+x0GAAAECBAiUVSCFfycnJzvbT8mfalk99E2AAIGCC9igVPAF1h4BAgQIECBAgAABAgQIDEXA8/RQWA1KgAABAgQIECBAgAABAgQIECBAIL8CAj/5Xbtxrnw6IppZgbVaLVqt1jjXqzYCBAgQIEBgyALNZjNmZmY6Z1mOiKkhT2t4AgQIENgbARuU9sbdrAQIECBAgAABAgQIECCQbwHP0/leP9UTIECAAAECBAgQIECAAAECBAgQGLiAwM/ASQ0YEXMR0cgk6vV6LC4ugiFAgAABAgRKLNBoNOLAgQOdAksRMVtiEq0TIECgyAI2KBV5dfVGgAABAgQIECBAgAABAsMS8Dw9LFnjEiBAgAABAgQIECBAgAABAgQIEMipgMBPThduzMtO6Z56VmPa4Ds3lzJADgIECBAgQKCsArOzs7G0lDI+68d8RCyU1UPfBAgQKLiADUoFX2DtESBAgAABAgQIECBAgMBQBDxPD4XVoAQIECBAgAABAgQIECBAgAABAgTyKyDwk9+1G+fKWxFRywpsNpsxPT09zvWqjQABAgQIEBiywNTUVCwvL3fOsj8iDg15WsMTIECAwN4I2KC0N+5mJUCAAAECBAgQIECAAIF8C3iezvf6qZ4AAQIECBAgQIAAAQIECBAgQIDAwAUEfgZOasCIWI2ISiaxsrISExMTYAgQIECAAIESC1Sr1VhbW+sU2BcRh0tMonUCBAgUWcAGpSKvrt4IECBAgAABAgQIECBAYFgCnqeHJWtcAgQIECBAgAABAgQIECBAgAABAjkVEPjJ6cKNcdkp2bOS1VepVGJ1NeV/HAQIECBAgEBZBVL4d3JysrP9lPypltVD3wQIECiBgA1KJVhkLRIgQIAAAQIECBAgQIDAwAU8Tw+c1IAECBAgQIAAAQIECBAgQIAAAQIE8i0g8JPv9RvH6qcjopkVVqvVotVqjWOdaiJAgAABAgRGJNBsNmNmZqZztuWImBrR9KYhQIAAgdEL2KA0enMzEiBAgAABAgQIECBAgED+BTxP538NdUCAAAECBAgQIECAAAECBAgQIEBgoAICPwPlNFhEzEVEI5Oo1+uxuLgIhgABAgQIECixQKPRiAMHDnQKLEXEbIlJtE6AAIGiC9igVPQV1h8BAgQIECBAgAABAgQIDEPA8/QwVI1JgAABAgQIECBAgAABAgQIECBAIMcCAj85XrwxLT2le+pZbWmD79xcygA5CBAgQIAAgbIKzM7OxtJSyvisH/MRsVBWD30TIECgBAI2KJVgkbVIgAABAgQIECBAgAABAgMX8Dw9cFIDEiBAgAABAgQIECBAgAABAgQIEMi3gMBPvtdvHKtvRUQtK6zZbMb09PQ41qkmAgQIECBAYEQCU1NTsby83Dnb/og4NKLpTUOAAAECoxewQWn05mYkQIAAAQIECBAgQIAAgfwLeJ7O/xrqgAABAgQIECBAgAABAgQIECBAgMBABQR+BsppsIhYjYhKJrGyshITExNgCBAgQIAAgRILVKvVWFtb6xTYFxH9wxcyAAAgAElEQVSHS0yidQIECBRdwAaloq+w/ggQIECAAAECBAgQIEBgGAKep4ehakwCBAgQIECAAAECBAgQIECAAAECORYQ+Mnx4o1h6SnZs5LVValUYnU15X8cBAgQIECAQFkFUvh3cnKys/2U/KmW1UPfBAgQKImADUolWWhtEiBAgAABAgQIECBAgMBABTxPD5TTYAQIECBAgAABAgQIECBAgAABAgTyLyDwk/81HKcOpiOimRVUq9Wi1WqNU31qIUCAAAECBEYs0Gw2Y2ZmpnPW5YiYGnEZpiNAgACB0QrYoDRab7MRIECAAAECBAgQIECAQDEEPE8XYx11QYAAAQIECBAgQIAAAQIECBAgQGBgAgI/A6M0UETMRUQjk6jX67G4uAiGAAECBAgQKLFAo9GIAwcOdAosRcRsiUm0ToAAgTII2KBUhlXWIwECBAgQIECAAAECBAgMWsDz9KBFjUeAAAECBAgQIECAAAECBAgQIEAg5wICPzlfwDErP6V76llNaYPv3FzKADkIECBAgACBsgrMzs7G0lLK+Kwf8xGxUFYPfRMgQKAkAjYolWShtUmAAAECBAgQIECAAAECAxXwPD1QToMRIECAAAECBAgQIECAAAECBAgQyL+AwE/+13CcOmhFRC0rqNlsxvT09DjVpxYCBAgQIEBgxAJTU1OxvLzcOev+iDg04jJMR4AAAQKjFbBBabTeZiNAgAABAgQIECBAgACBYgh4ni7GOuqCAAECBAgQIECAAAECBAgQIECAwMAEBH4GRmmgiFiNiEomsbKyEhMTE2AIECBAgACBEgtUq9VYW1vrFNgXEYdLTKJ1AgQIlEHABqUyrLIeCRAgQIAAAQIECBAgQGDQAp6nBy1qPAIECBAgQIAAAQIECBAgQIAAAQI5FxD4yfkCjlH5KdmzktVTqVRidTXlfxwECBAgQIBAWQVS+HdycrKz/ZT8qZbVQ98ECBAokYANSiVabK0SIECAAAECBAgQIECAwMAEPE8PjNJABAgQIECgdAL3jYhfiIifj4ifjYj0SxjvFxH3vP2XN98lIo6JCHsFS3draJgAAQIECBDoIpD+PeZIRNwUEWlv2w0R8Q+374n/+4i4JiL+NiK+SZLAXgn4S/xeyRdv3umIaGZt1Wq1aLVaxetSRwQIECBAgEDPAs1mM2ZmZjrPX46IqZ4HcCIBAgQI5FXABqW8rpy6CRAgQIAAAQIECBAgQGAvBTxP76W+uQkQIECAQL4Ejo+Ix0TEI3+wX+ukiLh/vspXLQECBAgQIEAgdwJfjYhPRsQVEfHRiLg2dx0oOLcCAj+5XbqxK3wuIhpZVfV6PRYXF8euSAURIECAAAECoxNoNBpx4MCBzgmXImJ2dBWYiQABAgT2SMAGpT2CNy0BAgQIECBAgAABAgQI5FrA83Sul0/xBAgQIEBg6AInRsRTI+LkiHjQ0GczAQECBAgQIECAwHYCfxcRH4iIP4+IK1ERGKaAwM8wdcs1dkr31LOW0wbfubmUAXIQIECAAAECZRWYnZ2NpaWU8Vk/5iNioawe+iZAgECJBGxQKtFia5UAAQIECBAgQIAAAQIEBibgeXpglAYiQIAAAQKFEbhnRLwgIp7zg82k/6EwXWmEAAECBAgQIFAsgf8TEe/8wVsX3x4RNxSrNd2Mg4DAzzisQjFqaEVELWul2WzG9PR0MTrTBQECBAgQILAjgampqVheXu68dn9EHNrRYC4iQIAAgTwJ2KCUp9VSKwECBAgQIECAAAECBAiMi4Dn6XFZCXUQIECAAIG9F/iFiDg9Il4YEV339x1zzDHx0Ic+NB7ykIfEcccdF8cee2z81E/9VNz73veOarUad73rXSOd80M/1HWove9cBQQIECBAgACBEQrcdtttceTIkfjud78bq6urcf3118c3vvGNuO666+ILX/hCfP7zn4/Pfvaz7XN6ONK/7bw1Ii6KiL/t4XynEOhJwN/ie2JyUg8CqxFRyc5bWVmJiYmJHi5zCgECBAgQIFBUgfSPx2tra53t7YuIw0XtV18ECBAgsC5gg5KbgQABAgQIECBAgAABAgQI9C/gebp/M1cQIECAAIGiCaSgz5kR8dxujaVfxPyYxzwmHvnIR8ZJJ50kzNMNzJ8TIECAAAECBHYokEJBn/zkJ+OKK66Ij370o3HoUE+/7/odEXGB4M8O0V12lIDAjxtiEAIp2bOSDVSpVNopRwcBAgQIECBQXoEU/p2cnOwESMmfanlFdE6AAIFSCdigVKrl1iwBAgQIECBAgAABAgQIDEjA8/SAIA1DgAABAgRyKHDPiPidiDhju9pPOeWUOPXUU+MpT3lK3O1ud8thm0omQIAAAQIECORf4MYbb4z3v//9cemll8Zll13WraELf/DGxt/7wd/zbuh2oj8nsJWAwI97YxAC0xHRzAaq1WrRarUGMa4xCBAgQIAAgZwKNJvNmJmZ6ax+OSKmctqOsgkQIECgPwEblPrzcjYBAgQIECBAgAABAgQIEEgCnqfdBwQIECBAoJwCvxER50VEZbP2H/jAB8Zpp50Wz3/+8+Pe9753OYV0TYAAAQIECBAYU4Hrr78+Lr744njb294WX/ziF7eqMv2i7FdGxB+NaRvKGnMBgZ8xX6CclDcXEY2s1nq9HouLizkpXZkECBAgQIDAMAQajUYcOHCgc+iliJgdxlzGJECAAIGxE7BBaeyWREEECBAgQIAAAQIECBAgkAMBz9M5WCQlEiBAgACBAQocf/t+q6N+i2I2/sMf/vB46UtfGs961rMGOKWhCBAgQIAAAQIEhiXw7ne/O97whjfEVVddtdUUH4qI+Yi4dlg1GLeYAgI/xVzXUXeV0j31bNK0wXduLmWAHAQIECBAgEBZBWZnZ2NpKWV81o/0sLJQVg99EyBAoGQCNiiVbMG1S4AAAQIECBAgQIAAAQIDEfA8PRBGgxAgQIAAgVwIpF+UeGFE3GljtQ9+8IPjFa94haBPLpZRkQQIECBAgACBOwqk4M8f/uEfxtVXX70Zzy0RcUZEeLOGm6dnAYGfnqmcuI1AKyJq2Z83m82Ynp4GRoAAAQIECJRYYGpqKpaXlzsF9kfEoRKTaJ0AAQJlErBBqUyrrVcCBAgQIECAAAECBAgQGJSA5+lBSRqHAAECBAiMt8CbI+JFG0s85phj4txzz42zzjprvKtXHQECBAgQIECAQE8C559/fpxzzjlx5MiRzc5/S0S8uKeBnFR6AYGf0t8CAwFYjYhKNtLKykpMTEwMZGCDECBAgAABAvkUqFarsba21ln8vog4nM9uVE2AAAECfQrYoNQnmNMJECBAgAABAgQIECBAgEBEeJ52GxAgQIAAgWILpP9e+o6IeNTGNk855ZS44IIL4thjjy22gO4IECBAgAABAiUTuO666+LMM8+Myy67bLPOL4+I50bESslYtNungMBPn2BOv4NASvasf9FUKpVYXU35HwcBAgQIECBQVoEU/p2cnOxsPyV/qmX10DcBAgRKKGCDUgkXXcsECBAgQIAAAQIECBAgsGsBz9O7JjQAAQIECBAYW4ETI+KSiLj/xgovvPDCOP3008e2cIURIECAAAECBAjsXuCiiy6KM844Y7OBvhoRz4iIK3c/ixGKKiDwU9SVHV1f0xHRzKar1WrRarVGN7uZCBAgQIAAgbETaDabMTMz01nXckRMjV2hCiJAgACBYQnYoDQsWeMSIECAAAECBAgQIECAQJEFPE8XeXX1RoAAAQJlFnhCRKRf6X7XToSHPvShsbi4GCeccEKZbfROgAABAgQIECiNwGc+85mYnZ2Nz372sxt7/m5EnBIRHy4Nhkb7EhD46YvLyZsIzEVEI/v/1+v19sOogwABAgQIECivwMLCQszPz3cCLEXEbHlFdE6AAIHSCdigVLol1zABAgQIECBAgAABAgQIDEDA8/QAEA1BgAABAgTGTOBJEfGBiDhqj97Tn/70+JM/+ZO4053uNGblKocAAQIECBAgQGCYArfccks873nPi/e+970bp0n/LnRyRPzlMOc3dj4FBH7yuW7jVHVK99SzghqNRszNpQyQgwABAgQIECirQPpNBEtLKeOzfqT0z0JZPfRNgACBEgrYoFTCRdcyAQIECBAgQIAAAQIECOxawPP0rgkNQIAAAQIExkogvdmnuTHsc+DAgXjta187VoUqhgABAgQIECBAYLQCL3vZy+J1r3vdxknTvw3t96af0a5FHmYT+MnDKo13ja0ffLHUshKbzWZMT0+Pd8WqI0CAAAECBIYqMDU1FcvLy51zpAeRQ0Od1OAECBAgME4CNiiN02qohQABAgQIECBAgAABAgTyIuB5Oi8rpU4CBAgQINBd4MSI+EhE3LXz1HPPPTde+cpXdr/aGQQIECBAgAABAoUXOO+88+Kcc87Z2Od3I+KxEXFl4QE02LOAwE/PVE7cQmA1IirZn62srMTExAQsAgQIECBAoMQC1Wo11tbWOgX2RcThEpNonQABAmUTsEGpbCuuXwIECBAgQIAAAQIECBAYhIDn6UEoGoMAAQIECOy9QPpvox+PiPt3lnLw4ME466yz9r46FRAgQIAAAQIECIyNwPnnnx9nn332xnq+GhG/EhErY1OoQvZUQOBnT/lzP3lK9qx/mVQqlVhdTfkfBwECBAgQIFBWgRT+nZyc7Gw/JX+qZfXQNwECBEoqYINSSRde2wQIECBAgAABAgQIECCwKwHP07viczEBAgQIEBgbgRT2eVRnNd7sMzZroxACBAgQIECAwNgJbPGmn8tvD/2MXb0KGr2AwM/ozYs043RENLOGarVatFqtIvWnFwIECBAgQKBPgWazGTMzM51XLUfEVJ/DOJ0AAQIE8i1gg1K+10/1BAgQIECAAAECBAgQILA3Ap6n98bdrAQIECBAYJACb46IF3UOeODAgXjta187yDmMRYAAAQIECBAgUDCBl73sZfG6171uY1dviYgXF6xV7exAQOBnB2guWReYi4hG9r/q9XosLi7iIUCAAAECBEossLCwEPPz850CSxExW2ISrRMgQKCMAjYolXHV9UyAAAECBAgQIECAAAECuxXwPL1bQdcTIECAAIG9FUj/TfStnSU8/elPj0suuWRvqzI7AQIECBAgQIBALgSe8YxnxHvf+96Ntb4wImzOz8UKDq9IgZ/h2ZZh5PQFUs8abTQaMTeXMkAOAgQIECBAoKwCs7OzsbSUMj7rR0r/LJTVQ98ECBAoqYANSiVdeG0TIECAAAECBAgQIECAwK4EPE/vis/FBAgQIEBgTwWOj4j/ExF3yqp46EMfGp/85CfjTnda/3/taYEmJ0CAAAECBAgQGG+BW265JU466aT47Gc/21noLRHxHyLi2vGuXnXDFBD4GaZu8cduRUQta7PZbMb09HTxu9YhAQIECBAgsKXA1NRULC8vd/75/og4hIwAAQIESiVgg1KplluzBAgQIECAAAECBAgQIDAgAc/TA4I0DAECBAgQ2AOBD0bETOe8n/70p+OEE07Yg1JMSYAAAQIECBAgkFeBz3zmM/Gwhz1sY/kfiogn5rUnde9eQOBn94ZlHmE1IioZwMrKSkxMTJTZQ+8ECBAgQKD0AtVqNdbW1jod9kXE4dLDACBAgEC5BGxQKtd665YAAQIECBAgQIAAAQIEBiPgeXowjkYhQIAAAQKjFviNiLioc9ILL7wwTj/99FHXYT4CBAgQIECAAIECCFx00UVxxhlnbOwk/eXyjwrQnhZ2ICDwswM0l7QFUrJnJbOoVCqxupryPw4CBAgQIECgrAIp/Ds5OdnZfkr+VMvqoW8CBAiUWMAGpRIvvtYJECBAgAABAgQIECBAYMcCnqd3TOdCAgQIECCwZwL3jIgvdf7C5FNOOSUuvfTSPSvIxAQIECBAgAABAvkXOPXUU+Oyyy7rbCTtw/u5iLgh/93poF8BgZ9+xZyfCUxHRDP7H7VaLVqtFh0CBAgQIECgxALNZjNmZo56U/1yREyVmETrBAgQKKuADUplXXl9EyBAgAABAgQIECBAgMBuBDxP70bPtQQIECBAYG8E3viDTZfrv379mGOOiWuvvTaOPfbYvanGrAQIECBAgAABAoUQuO666+L444+PI0eOdPZzYUS8pBANaqIvAYGfvric3CEwFxGN7H/X6/VYXFwERIAAAQIECJRYYGFhIebn5zsFliJitsQkWidAgEBZBWxQKuvK65sAAQIECBAgQIAAAQIEdiPgeXo3eq4lQIAAAQKjF/iFiPhc57QHDx6Ms846a/SVmJEAAQIECBAgQKBwAueff36cffbZG/v6fyLibwvXrIa2FRD4cYPsVCCle+rZxY1GI+bmUgbIQYAAAQIECJRVYHZ2NpaWUsZn/Ujpn4WyeuibAAECJRawQanEi691AgQIECBAgAABAgQIENixgOfpHdO5kAABAgQI7InAn0TEc7OZH/zgB8fnP//5PSnEpAQIECBAgAABAsUUeMhDHhJXX311Z3PviIjnFbNbXW0lIPDj3tipQCsiatnFzWYzpqendzqW6wgQIECAAIECCExNTcXy8nJnJ/sj4lABWtMCAQIECPQnYINSf17OJkCAAAECBAgQIECAAAECScDztPuAAAECBAjkR+AOb/d517veFc961rPy04FKCRAgQIAAAQIExl7g3e9+dzz72c/eWKe3/Iz9yg22QIGfwXqWabTViKhkDa+srMTExESZ+tcrAQIECBAgsEGgWq3G2tpa5/93X0QcBkWAAAECpROwQal0S65hAgQIECBAgAABAgQIEBiAgOfpASAaggABAgQIjEjgzRHxomyuhz/84XHllVeOaGrTECBAgAABAgQIlEngxBNPjKuuuqqz5bdExIvLZFD2XgV+yn4H7Kz/lOxZyS6tVCqxupryPw4CBAgQIECgrAIp/Ds5OdnZfkr+VMvqoW8CBAiUXMAGpZLfANonQIAAAQIECBAgQIAAgR0JeJ7eEZuLCBAgQIDAyAXuGRHfjoj1fXfe7jPyNTAhAQIECBAgQKA0Apu85Sf9G9K9IuKG0iCUvFGBn5LfADtsfzoimtm1tVotWq3WDodyGQECBAgQIFAEgWazGTMzM52tLEfEVBF60wMBAgQI9C1gg1LfZC4gQIAAAQIECBAgQIAAAQLhedpNQIAAAQIE8iHwsoi4ICv1gQ98YHzhC1/IR+WqJECAAAECBAgQyKXAcccdF1/84hc7az8zIl6by2YU3beAwE/fZC6IiLmIaGQS9Xo9FhcXwRAgQIAAAQIlFlhYWIj5+flOgaWImC0xidYJECBQZgEblMq8+nonQIAAAQIECBAgQIAAgZ0KeJ7eqZzrCBAgQIDAaAX+JiL+QzblwYMH46yzzhptBWYjQIAAAQIECBAolcD5558fZ599dmfP/ycifrFUCCVuVuCnxIu/i9ZTuqeeXd9oNGJuLmWAHAQIECBAgEBZBWZnZ2NpKWV81o+U/lkoq4e+CRAgUHIBG5RKfgNonwABAgQIECBAgAABAgR2JOB5ekdsLiJAgAABAiMVODEiPtk547e+9a24973vPdIiTEaAAAECBAgQIFAugeuvvz7uc5/7bGz6pIi4slwS5exW4Kec677brlsRUcsGaTabMT09vdsxXU+AAAECBAjkWGBqaiqWl5c7O9gfEYdy3JLSCRAgQGDnAjYo7dzOlQQIECBAgAABAgQIECBQXgHP0+Vde50TIECAQH4EXhMR679a/ZRTTolLL700P9WrlAABAgQIECBAILcCp556alx22WWd9R+MiJfntiGF9ywg8NMzlRM7BFYjopL975WVlZiYmABEgAABAgQIlFigWq3G2tpap8C+iDhcYhKtEyBAoMwCNiiVefX1ToAAAQIECBAgQIAAAQI7FfA8vVM51xEgQIAAgdEJXB0RD8qme9e73hXPetazRje7mQgQIECAAAECBEor8O53vzue/exnd/b/dxHx4NKClKhxgZ8SLfaAWk3JnpVsrEqlEqurKf/jIECAAAECBMoqkMK/k5OTne2n5E+1rB76JkCAAIGwQclNQIAAAQIECBAgQIAAAQIE+hfwPN2/mSsIECBAgMAoBY6PiGs6J/zXf/3XuNvd7jbKGsxFgAABAgQIECBQUoEbb7wx/t2/+3cbu//5iLi2pCSlaVvgpzRLPbBGpyOimY1Wq9Wi1WoNbHADESBAgAABAvkTaDabMTMz01n4ckRM5a8TFRMgQIDAgARsUBoQpGEIECBAgAABAgQIECBAoFQCnqdLtdyaJUCAAIEcCvxGRFyU1T09PR3pv5M6CBAgQIAAAQIECIxKYP/+/XHo0KHO6U6PiD8a1fzm2RsBgZ+9cc/zrHMR0cgaqNfrsbi4mOd+1E6AAAECBAjsUmBhYSHm5+c7R1mKiNldDutyAgQIEMivgA1K+V07lRMgQIAAAQIECBAgQIDA3gl4nt47ezMTIECAAIFeBN7zg9+e/ozsxIMHD8ZZZ53Vy3XOIUCAAAECBAgQIDAQgfPPPz/OPvvszrEuiYhnDmRwg4ytgMDP2C7N2BaW0j31rLpGoxFzcykD5CBAgAABAgTKKjA7OxtLSynjs36k9M9CWT30TYAAAQJhg5KbgAABAgQIECBAgAABAgQI9C/gebp/M1cQIECAAIFRCnwlIu6fTbi8vByPeMQjRjm/uQgQIECAAAECBEou8IlPfCJqtVqnwlcj4mdKzlL49gV+Cr/EA2+wFRHr3xTp1bTpFbUOAgQIECBAoLwCU1NTkf5Bu+PYHxFHvTu0vDo6J0CAQCkFbFAq5bJrmgABAgQIECBAgAABAgR2KeB5epeALidAgAABAkMUuG9E/EM2/jHHHBM333xz/NAP2Xo3RHNDEyBAgAABAgQIbBC47bbb4s53vnMcOXKk80/uFxHfhFVcAU8dxV3bYXW2GhGVbPCVlZWYmJgY1lzGJUCAAAECBHIgUK1WY21trbPSfRFxOAelK5EAAQIEhiNgg9JwXI1KgAABAgQIECBAgAABAsUW8Dxd7PXVHQECBAjkW+AJnb/w8OEPf3hceeWV+e5I9QQIECBAgAABArkUOPHEE+Oqq67qrD29uePDuWxG0T0JCPz0xOSk2wVSsmcl06hUKrG6mvI/DgIECBAgQKCsAin8Ozk52dl+Sv5Uy+qhbwIECBBoC9ig5EYgQIAAAQIECBAgQIAAAQL9C3ie7t/MFQQIECBAYFQCL/3BL0h+fTbZf/kv/yXe9ra3jWpu8xAgQIAAAQIECBBYFzjttNPij//4jztFfusH+/XegKi4AgI/xV3bYXSWEoDNbOBarRatVmsY8xiTAAECBAgQyIlAs9mMmZmZzmqXI2IqJ+UrkwABAgSGI2CD0nBcjUqAAAECBAgQIECAAAECxRbwPF3s9dUdAQIECORb4I0RcUbWwsGDB+Oss87Kd0eqJ0CAAAECBAgQyKXA+eefH2effXZn7RdGxEty2YyiexIQ+OmJyUm3C8xFRCPTqNfrsbi4CIcAAQIECBAoscDCwkLMz893CixFxGyJSbROgAABAt7w4x4gQIAAAQIECBAgQIAAAQI7ERD42YmaawgQIECAwGgE/iIinpJN9b73vS9+7dd+bTQzm4UAAQIECBAgQIBAh8Cf/dmfxdOe9rROk/dHxP8LqbgCAj/FXdthdJbSPfVs4EajEXNzKQPkIECAAAECBMoqMDs7G0tLKeOzfqT0z0JZPfRNgAABAm0BG5TcCAQIECBAgAABAgQIECBAoH8Bz9P9m7mCAAECBAiMSuBTEfGwbLLl5eV4xCMeMaq5zUOAAAECBAgQIEBgXeATn/hE1Gq1TpFPR8QvISqugMBPcdd2GJ21ImL9G6LZbMb09PQw5jEmAQIECBAgkBOBqampSP+g3XHsj4hDOSlfmQQIECAwHAEblIbjalQCBAgQIECAAAECBAgQKLaA5+lir6/uCBAgQCDfAl+JiPtnLXz5y1+OY489Nt8dqZ4AAQIECBAgQCCXAtddd1084AEP6Kz9qxHxM7lsRtE9CQj89MTkpNsFViOikmmsrKzExMQEHAIECBAgQKDEAtVqNdbW1joF9kXE4RKTaJ0AAQIEvOHHPUCAAAECBAgQIECAAAECBHYiIPCzEzXXECBAgACB0QgctWfqO9/5TqT/TuogQIAAAQIECBAgMGqB1dXVuPvd7945bdq85y+no16IEc4n8DNC7JxPlZI9K1kPlUol0heGgwABAgQIECivQAr/Tk5Oengo7y2gcwIECGwlYIOSe4MAAQIECBAgQIAAAQIECPQv4Hm6fzNXECBAgACBUQncHBF3yia7+eab4053Wv+fo6rBPAQIECBAgAABAgTilltuiTvf+c6dErdExFH/D0zFEhD4KdZ6DrOb6YhoZhPUarVotVrDnM/YBAgQIECAwJgLNJvNmJmZ6axyOSKmxrxs5REgQIDA8AVsUBq+sRkIECBAgAABAgQIECBAoHgCnqeLt6Y6IkCAAIHiCNwaEev77G699db4oR+y7a44y6sTAgQIECBAgEB+BG677bb44R/+4c6C078pHfX/yE83Ku1FwJNHL0rOSQJzEdHIKOr1eiwuLpIhQIAAAQIESiywsLAQ8/PznQJLETFbYhKtEyBAgMD/L2CDkjuBAAECBAgQIECAAAECBAj0L+B5un8zVxAgQIAAgVEJHPVzOm2ydBAgQIAAAQIECBDYK4FNwucyIXu1GCOY1+KOALkgU6R0Tz3rpdFoxNxcygA5CBAgQIAAgbIKzM7OxtJSyvisHyn9s1BWD30TIECAwLqADUpuBgIECBAgQIAAAQIECBAg0L+A5+n+zVxBgAABAgRGJSDwMypp8xAgQIAAAQIECHQVEPjpSlSoEwR+CrWcQ22mFRG1bIZmsxnT09NDndDgBAgQIECAwHgLTE1NxfLycmeR+yPi0HhXrTCBxtIAACAASURBVDoCBAgQGIGADUojQDYFAQIECBAgQIAAAQIECBROwPN04ZZUQwQIECBQIAGBnwItplYIECBAgAABAnkXEPjJ+wr2V7/AT39eZT57NSIqGcDKykpMTEyU2UPvBAgQIECg9ALVajXW1tY6HfZFxOHSwwAgQIAAARuU3AMECBAgQIAAAQIECBAgQKB/Ac/T/Zu5ggABAgQIjEpA4GdU0uYhQIAAAQIECBDoKiDw05WoUCcI/BRqOYfWTEr2rGSjVyqVWF1N+R8HAQIECBAgUFaBFP6dnJzsbD8lf6pl9dA3AQIECBwlYIOSG4IAAQIECBAgQIAAAQIECPQv4Hm6fzNXECBAgACBUQkI/IxK2jwECBAgQIAAAQJdBQR+uhIV6gSBn0It59CamY6IZjZ6rVaLVqs1tMkMTIAAAQIECIy/QLPZjJmZmc5ClyNiavwrVyEBAgQIjEDABqURIJuCAAECBAgQIECAAAECBAon4Hm6cEuqIQIECBAokIDAT4EWUysECBAgQIAAgbwLCPzkfQX7q1/gpz+vsp49FxGNrPl6vR6Li4tltdA3AQIECBAgEBELCwsxPz/fabEUEbNwCBAgQIBARNig5DYgQIAAAQIECBAgQIAAAQL9C3ie7t/MFQQIECBAYFQCAj+jkjYPAQIECBAgQIBAVwGBn65EhTpB4KdQyzm0ZlK6p56N3mg0Ym4uZYAcBAgQIECAQFkFZmdnY2kpZXzWj5T+WSirh74JECBA4CgBG5TcEAQIECBAgAABAgQIECBAoH8Bz9P9m7mCAAECBAiMSkDgZ1TS5iFAgAABAgQIEOgqIPDTlahQJwj8FGo5h9ZMKyJq2ejNZjOmp6eHNpmBCRAgQIAAgfEXmJqaiuXl5c5C90fEofGvXIUECBAgMAIBG5RGgGwKAgQIECBAgAABAgQIECicgOfpwi2phggQIECgQAICPwVaTK0QIECAAAECBPIuIPCT9xXsr36Bn/68ynr2akRUsuZXVlZiYmKirBb6JkCAAAECBCKiWq3G2tpap8W+iDgMhwABAgQIRIQNSm4DAgQIECBAgAABAgQIECDQv4Dn6f7NXEGAAAECBEYlIPAzKmnzECBAgAABAgQIdBUQ+OlKVKgTBH4KtZxDaSYle1aykSuVSqyupvyPgwABAgQIECirQAr/Tk5Odrafkj/VsnromwABAgTuIGCDkpuCAAECBAgQIECAAAECBAj0L+B5un8zVxAgQIAAgVEJCPyMSto8BAgQIECAAAECXQUEfroSFeoEgZ9CLedQmpmOiGY2cq1Wi1arNZSJDEqAAAECBAjkQ6DZbMbMzExnscsRMZWP6lVJgAABAiMQsEFpBMimIECAAAECBAgQIECAAIHCCXieLtySaogAAQIECiQg8FOgxdQKAQIECBAgQCDvAgI/eV/B/uoX+OnPq4xnz0VEI2u8Xq/H4uJiGR30TIAAAQIECNwusLCwEPPz850eSxExC4gAAQIECNwuYIOSW4EAAQIECBAgQIAAAQIECPQv4Hm6fzNXECBAgACBUQkI/IxK2jwECBAgQIAAAQJdBQR+uhIV6gSBn0It51CaSemeejZyo9GIubmUAXIQIECAAAECZRWYnZ2NpaWU8Vk/Uvpnoawe+iZAgACBOwjYoOSmIECAAAECBAgQIECAAAEC/Qt4nu7fzBUECBAgQGBUAgI/o5I2DwECBAgQIECAQFcBgZ+uRIU6QeCnUMs5lGZaEVHLRm42mzE9PT2UiQxKgAABAgQI5ENgamoqlpeXO4vdHxGH8lG9KgkQIEBgBAI2KI0A2RQECBAgQIAAAQIECBAgUDgBz9OFW1INESBAgECBBAR+CrSYWiFAgAABAgQI5F1A4CfvK9hf/QI//XmV8ezViKhkja+srMTExEQZHfRMgAABAgQI3C5QrVZjbW2t02NfRBwGRIAAAQIEbhewQcmtQIAAAQIECBAgQIAAAQIE+hfwPN2/mSsIECBAgMCoBAR+RiVtHgIECBAgQIAAga4CAj9diQp1gsBPoZZz4M2kZM9KNmqlUonV1ZT/cRAgQIAAAQJlFUjh38nJyc72U/KnWlYPfRMgQIDApgI2KLkxCBAgQIAAAQIECBAgQIBA/wKep/s3cwUBAgQIEBiVgMDPqKTNQ4AAAQIECBAg0FVA4KcrUaFOEPgp1HIOvJnpiGhmo9ZqtWi1WgOfxIAECBAgQIBAfgSazWbMzMx0FrwcEVP56UClBAgQIDACARuURoBsCgIECBAgQIAAAQIECBAonIDn6cItqYYIECBAoEACAj8FWkytECBAgAABAgTyLiDwk/cV7K9+gZ/+vMp29lxENLKm6/V6LC4uls1AvwQIECBAgECHwMLCQszPz3eaLEXELCQCBAgQINAhYIOS24EAAQIECBAgQIAAAQIECPQv4Hm6fzNXECBAgACBUQkI/IxK2jwECBAgQIAAAQJdBQR+uhIV6gSBn0It58CbSemeejZqo9GIubmUAXIQIECAAAECZRWYnZ2NpaWU8Vk/Uvpnoawe+iZAgACBTQVsUHJjECBAgAABAgQIECBAgACB/gU8T/dv5goCBAgQIDAqAYGfUUmbhwABAgQIECBAoKuAwE9XokKdIPBTqOUceDOtiKhlozabzZienh74JAYkQIAAAQIE8iMwNTUVy8vLnQXvj4hD+elApQQIECAwAgEblEaAbAoCBAgQIECAAAECBAgQKJyA5+nCLamGCBAgQKBAAgI/BVpMrRAgQIAAAQIE8i4g8JP3FeyvfoGf/rzKdvZqRFSypldWVmJiYqJsBvolQIAAAQIEOgSq1Wqsra11muyLiMOQCBAgQIBAh4ANSm4HAgQIECBAgAABAgQIECDQv4Dn6f7NXEGAAAECBEYlIPAzKmnzECBAgAABAgQIdBUQ+OlKVKgTBH4KtZwDbSYle1ayESuVSqyupvyPgwABAgQIECirQAr/Tk5Odrafkj/VsnromwABAgS2FLBByc1BgAABAgQIECBAgAABAgT6F/A83b+ZKwgQIECAwKgEBH5GJW0eAgQIECBAgACBrgICP12JCnWCwE+hlnOgzUxHRDMbsVarRavVGugEBiNAgAABAgTyJdBsNmNmZqaz6OWImMpXF6olQIAAgREI2KA0AmRTECBAgAABAgQIECBAgEDhBDxPF25JNUSAAAECBRIQ+CnQYmqFAAECBAgQIJB3AYGfvK9gf/UL/PTnVaaz5yKikTVcr9djcXGxTP3rlQABAgQIENggsLCwEPPz853/36WImAVFgAABAgQ2CNig5JYgQIAAAQIECBAgQIAAAQL9C3ie7t/MFQQIECBAYFQCAj+jkjYPAQIECBAgQIBAVwGBn65EhTpB4KdQyznQZlK6p56N2Gg0Ym4uZYAcBAgQIECAQFkFZmdnY2kpZXzWj5T+WSirh74JECBAYEsBG5TcHAQIECBAgAABAgQIECBAoH8Bz9P9m7mCAAECBAiMSmBPAj+33XZbXHPNNfGa17wm3vGOd7R7ff/73x8nn3zyqPo2DwECYybwrW99K171qlfFxRdfHEeOHInjjjsuzjvvvDjllFNik83fY1a9cggQGKaA74dh6o7f2AI/47cmw6xI4GeYuvkeuxURtayFZrMZ09PT+e5I9QQIECBAgMCuBKampmJ5eblzjP0RcWhXg7qYAAECBIooYINSEVdVTwQIECBAgAABAgQIECAwbAHP08MWNj4BAgQIENi5wEgDP9/97nfjfe97X5x77rnx5S9/+aiqBX52voiuJJB3ga997Wvx+Mc/Pr70pS/doZWDBw/GmWeeKfST90VWP4EdCvh+2CFcji8T+Mnx4u2gdIGfHaCV5JLViKhkva6srMTExERJWtcmAQIECBAgsJlAtVqNtbW1zj/aFxGHaREgQIAAgQ0CNii5JQgQIECAAAECBAgQIECAQP8Cnqf7N3MFAQIECBAYlcDQAz/Z23zSpv13vvOdceutt27am8DPqJbcPATGS+D73/9+PPe5z41LLrlk08Lucpe7xOWXXx4nnHDCeBWuGgIEhi7g+2HoxGM5gcDPWC7L0IoS+Bkaba4HTsmelayDSqUSq6sp/+MgQIAAAQIEyiqQwr+Tk5Od7afkT7WsHvomQIAAgW0FbFBygxAgQIAAAQIECBAgQIAAgf4FPE/3b+YKAgQIECAwKoGhBX6OHDkSl156aZxzzjl3eJvPZs0J/Ixqyc1DYLwEvv71r8dJJ50U3/jGN7Ys7HWve13Mz8+PV+GqIUBg6AK+H4ZOPJYTCPyM5bIMrSiBn6HR5nrg6YhoZh3UarVotVq5bkjxBAgQIECAwO4Ems1mzMzMdA6yHBFTuxvV1QQIECBQUAEblAq6sNoiQIAAAQIECBAgQIAAgaEKeJ4eKq/BCRAgQIDArgQGHvi54YYb4tWvfnW86U1viu9973s9Fyfw0zOVEwkUSuAzn/lMPOpRj4qbbrppy76e97znxcUXX1yovjVDgEB3Ad8P3Y2KeIbATxFXdeueBH7Ktd69djsXEY3s5Hq9HouLi71e6zwCBAgQIECggAILCwsbfxPMUkTMFrBVLREgQIDA7gVsUNq9oREIECBAgAABAgQIECBAoHwCnqfLt+Y6JkCAAIH8CAw88PP5z38+HvnIR0Z6w8/jHve4uPOd7xwf/vCHY21tbVsVgZ/83DQqJTBIgfRmn6mpqfja17625bDe8DNIcWMRyI+A74f8rNUgKxX4GaTm+I8l8DP+a7QXFaZ0Tz2buNFoxNxcygA5CBAgQIAAgbIKzM7OxtJSyvisH+k90Atl9dA3AQIECGwrYIOSG4QAAQIECBAgQIAAAQIECPQv4Hm6fzNXECBAgACBUQkMPPDzb//2b/Ev//IvUalUItuw+c///M9x8sknxxVXXLFlXwI/o1py8xAYL4Hvf//78eIXvzje9ra3bVrYXe5yl7j88svjhBNOGK/CVUOAwNAFfD8MnXgsJxD4GctlGVpRAj9Do831wK2IqGUdNJvNmJ6eznVDiidAgAABAgR2J5B+U8zy8nLnIPsj4tDuRnU1AQIECBRUwAalgi6stggQIECAAAECBAgQIEBgqAKep4fKa3ACBAgQILArgYEHfraq5pJLLolnPvOZWxYr8LOrdXQxgVwLpLf7PP7xj48vfelLd+jj4MGDceaZZ64HCHPdqOIJEOhbwPdD32S5v0DgJ/dL2FcDAj99cZXm5NWIqGTdrqysxMTERGma1ygBAgQIECBwR4Fqtbrx9fH7IuIwKwIECBAgsImADUpuCwIECBAgQIAAAQIECBAg0L+A5+n+zVxBgAABAgRGJTCywM8111wTv/zLvxzf+c53Nu1N4GdUS24eAuMp8K1vfSte9apXxcUXXxxHjhyJ4447Ls4777w45ZRTSh/2SYHJF77whfGxj33Mm47G8/ZV1e0Cw7pXfT+U6xYT+CnZeperXd32IJCSPSvZeem1saurKf/jIECAAAECBMoqkMK/k5OTne2vRUS1rB76JkCAAIGuAjYodSVyAgECBAgQIECAAAECBAgQuIOA52k3BQECBAgQGF+BkQV+vvnNb8ZJJ50U6b/RbnYI/IzvTaIyAgT2TuB73/tePPWpT40rrrgiLr/8coGfvVsKM3cRcK+6RQYlIPAzKMl8jOMNP/lYp1FWOR0RzWzCWq0WrVZrlPObiwABAgQIEBgzgWazGTMzM51VLUfE1JiVqRwCBAgQGB8BG5TGZy1UQoAAAQIECBAgQIAAAQL5EfA8nZ+1UikBAgQIlE9A4Kd8a65jAgRyJPCJT3wiHv3oR8eP/uiPCvzkaN3KWKp7tYyrPpyeBX6G4zquowr8jOvK7F1dcxHRyKav1+uxuLi4d9WYmQABAgQIENhzgYWFhZifn++sYykiZve8MAUQIECAwLgK2KA0riujLgIECBAgQIAAAQIECBAYZwHP0+O8OmojQIAAgbILjCzwc+ONN8aTn/zk+PjHP76puTf8lP1W1D8BAhsFbrvttnjJS14SF110UdzlLncR+HGLjK2Ae3VslyaXhQn85HLZdly0wM+O6Qp7YUr31LPuGo1GzM2lDJCDAAECBAgQKKvA7OxsLC2ljM/6kdI/C2X10DcBAgQIdBWwQakrkRMIECBAgAABAgQIECBAgMAdBDxPuykIECBAgMD4Cgj8jO/aqIwAgZILXH311e23+9xwww0CPyW/F8a9fffquK9QvuoT+MnXeu22WoGf3QoW7/pWRNSytprNZkxPTxevSx0RIECAAAECPQtMTU3F8vJy5/n7I+JQzwM4kQABAgTKJmCDUtlWXL8ECBAgQIAAAQIECBAgMAgBz9ODUDQGAQIECBAYjoDAz3BcjUqAAIFdCaQ3pqRfaP+GN7yhPY43/OyK08VDFHCvDhG3pEML/JRr4QV+yrXevXS7GhGV7MSVlZWYmJjo5TrnECBAgAABAgUVqFarsba21tndvog4XNB2tUWAAAECuxewQWn3hkYgQIAAAQIECBAgQIAAgfIJeJ4u35rrmAABAgTyIyDwk5+1UikBAiUSuOKKK+Jxj3tc3HLLLe2uBX5KtPg5a9W9mrMFy0G5Aj85WKQBlijwM0DMAgyVkj0rWR+VSiVWV1P+x0GAAAECBAiUVSCFfycnJzvbT8mfalk99E2AAAECPQnYoNQTk5MIECBAgAABAgQIECBAgMBRAp6n3RAECBAgQGB8BQR+xndtVEaAQEkF/umf/ilmZmbiU5/61LqAwE9Jb4Yxb9u9OuYLlNPyBH5yunA7LFvgZ4dwBb1sOiKaWW+1Wi1arVZBW9UWAQIECBAg0ItAs9ls/wNJx7EcEVO9XOscAgQIECitgA1KpV16jRMgQIAAAQIECBAgQIDALgQ8T+8Cz6UECBAgQGDIAgI/QwY2PAECBPoROHLkSJx++umxuLh41GUCP/0oOncUAu7VUSiXcw6Bn3Ktu8BPuda7W7dzEdHITqrX63f4C1G3Afw5AQIECBAgUCyBhYWFmJ+f72xqKSJmi9WlbggQIEBgwAI2KA0Y1HAECBAgQIAAAQIECBAgUAoBz9OlWGZNEiBAgEBOBQR+crpwyiZAoHgCt912W1xwwQVx9tln36E5gZ/irXeeO3Kv5nn1xr92gZ/xX6NBVijwM0jN/I+V4s71rI1GoxFzcykD5CBAgAABAgTKKjA7OxtLSynjs36k9M9CWT30TYAAAQI9Cdig1BOTkwgQIECAAAECBAgQIECAwFECnqfdEAQIECBAYHwFBH7Gd21URoBAiQRSgOLiiy+O0047LW699dY7dC7wU6KbYcxbda+O+QIVoDyBnwIsYh8tCPz0gVWCU1sRUcv6bDabMT09XYK2tUiAAAECBAhsJTA1NRXLy8udf7w/Ig4RI0CAAAEC2wjYoOT2IECAAAECBAgQIECAAAEC/Qt4nu7fzBUECBAgQGBUAgI/o5I2DwECBLYQSAGKiy66KF760pduGvZJlwn8uH3GQcC9Og6rUPwaBH6Kv8adHQr8lGu9u3W7GhGV7KSVlZWYmJjodo0/J0CAAAECBAosUK1WY21trbPDfRFxuMAta40AAQIEdi9gg9LuDY1AgAABAgQIECBAgAABAuUT8DxdvjXXMQECBAjkRyA3gZ+0yfiaa66Jt7zlLfGXf/mX8eUvf3ld+QEPeEA84xnPiBe96EX2hN2ucvjw4Xj9618fb3rTm+J73/tevOY1r4mzzz572zvzu9/9bnzwgx+Mt73tbXHVVVfF6mrachdxzDHHxH/8j/8xnvnMZ8ZznvOcuMc97tH3Hf5v//Zv8Xd/93extLTUnuO6665bDzak/3b/hCc8IX7zN38zTjzxxPiRH/mRvsfv9YJUxxe/+MX4wAc+EB/+8Ifj2muvjW9+85tHhSx++Id/OO573/vG8ccf367r5JNPjgc+8IFDqyu5v+9974tzzz23fV8/73nPa7/pZbujc63++q//OtL/Tsdd73rX+OVf/uU4/fTTY//+/e21y9ux0eNXfuVX4n/+z/8Zd7vb3XbVSvYdcvDgwXjnO98ZP/ZjPxaXX355nHDCCVuOm6750pe+1P5MXHrppUP53kmfz1e+8pWxsLCwbX+jCvyknr/2ta+1+/3Qhz4Un/vc5+If//Ef12tLn499+/ZFWpdTTz01HvOYx7Tvu0EfR44caddwzjnntN23uw/+5V/+Jd785jfHH/3RH7VrT8dxxx0Xr3jFK+JpT3ta/PiP/3jf5V1//fXxV3/1V22DT37yk5H+d/Y5ywb7yZ/8ybjf/e7XNnjiE5/Y/uyl+2qUR+d32mWXXdb+bt1svWq1Wvzqr/5q+zvt3//7f7+jEsfhXh3W98NWINnn4dChQ+3v6fRzLP3M6DzSz4sHPehB7XstvYhicnIyNgms7Mh8q4vSul955ZXxB3/wB5FegJE+k+k+TbVsd82nP/3p+O///b+3fwb+wz/8Q/vU9Jl+8IMfHM9//vPjBS94wY5+xg+0uYjN/GRCBo08RuNZ3DFajD0uJSV7VrIaKpXK+sPIHtdlegIECBAgQGCPBFL4Nz1gdRwp+VPdo3JMS4AAAQL5EbBBKT9rpVICBAgQIECAAAECBAgQGB8Bz9PjsxYqIUCAAAECGwXGPvCTNtt+7GMfawcYUjij23HGGWfEeeedFz/xEz/R7dS48cYb48lPfnJ8/OMf73pu5wm9BhA+85nPxKMe9ai46aab+hr//e9/fztk0u+RbQD+3d/93fZG9c5ju8BP2iyfNg2/4Q1viLTJfrsjBUhSMOUlL3lJT5voU01p0/6ZZ54Z6b/TdztSeCuFK5LxII8sEPDa1772qM3wvc6RNva/7GUvixe/+MU93Vvdxt0YPrn11lvXL9ku8JM23F944YXxO7/zO+0g13ZH+gy8613viic96UlD33zerd9e/nxjSC27ptfP21ZzbAwIZOd1C9Ckjf2nnXZaexN9tyNt9E+Bk7vf/e7dTj3qz1OY5ulPf3pP3229DrzT7490P73nPe+Jl7/85X19RlJYIIUEfu/3fi9++qd/utcytzyvn/sgfY7+9E//NF74whdG+oxvdqSAS+qrl7VJ31cpPJF6+dSnPtV3L8kihSJT0CgFjoZ5pPs6BSjTz7vOgE8vcz71qU+NV7/61X3VuNf3aj/3RS8G3c5Jn4cU8Pn93//9o4J+3a5Lf55+XqQQX71eH3gY7p/+6Z/aPyM3/izbLvDT79+j0s+61PdOgnK9+PRyjjf89KJUnHMEfoqzlrvtZDoimtkgKanaarV2O6brCRAgQIAAgRwLpAf0mZmZzg6WI2Iqxy0pnQABAgRGI2CD0miczUKAAAECBAgQIECAAAECxRLwPF2s9dQNAQIECBRLYKwDP2lDcwrwvP3tb+9L/WEPe1j8+Z//edfN5//3//7feOMb39h+g8e3v/3t9ts+srfabDdhrwGEr371q+23dlx99dV3eEvGduP3u2F/qw3AnXNsFvhJm4DT25Ke/exnb7lZfqs6e9lE//Wvf70dBPjIRz7S1/qlTfNpQ3N628Bu35LQrcf0VoPsrUK93AP3vOc9473vfW/7jR47OVKgKu1X+K//9b/G3/zN32w6xFaBnxRMSwGUzrdb9VJD2hg+Pz+/a8te5ur3nMwjBc62Clj0+nnbOHcKCKTPXwpIbRZk2yrwk753fvu3f7v93dDPke6l9Hna8MtnNx0ivSEkhQHS264GffT7/dFLaKaXGlMYMIVPfuu3fqvvN0vt5D5I16T5Ujin25G+h9761rduW1f6vn7Ws54Vn/jEJ+4w3L3uda949KMf3X4zzs0339zef9ztc5ju6fRWtUG/ZSuFklLIKYUPN4acsreTpf+bfr51CwL1EuzYy3t1J/dFt3uh259v55uuTWGe9Ban73//+3d408/GsVPoMgUB//N//s+7ekNcFhBNP8ff8Y53bNrCVoGfb33rW/Ebv/Eb7b8T9XOkN8RdcsklO34bVD9zbXauwM9uBfN1vcBPvtZrmNXORUQjmyD9RWlxcXGY8xmbAAECBAgQGHOB9I866R+0Oo6liJgd87KVR4AAAQJ7L2CD0t6vgQoIECBAgAABAgQIECBAIH8Cnqfzt2YqJkCAAIHyCIxt4Cdtvk5vzfj0pz+9o9V4/OMfH5dddlnc7W536+v6Xt5isNMAQgrmXHDBBXHw4MFta+plw372Np+0qTwFSLodGwM/aSN1quNVr3pVt0u3/PPHPvax7bf3pE3wG4+PfvSj7TeX3HDDDTsaP21YT5vaTz311B1dny7aLhDw67/+6+23Gt3jHvc4avy0sfpv//Zv22GMrQIoO6ltq7dTbNbcxsBPWusUWkl7HDrfBNQrzE7q7XXsnZ6XQgQpiPSmN72p65uK+vm89RIQyGreLPCz2++d7T4TnVY7fftXL969fH9k42wWqkwBlRQmedGLXhQPfOAD24GVFB75whe+EK973eu2DBxkY/7ar/1a+80zm30vbKy/n89F532QPqfpuzQFano5ur3N6X/9r//V/nmztrZ21HC/+Iu/GBdffHH8wi/8wh0Cc+n7PL1NLX02tzpmZ2fjoosuGljoJ4U30huEOkOU6fOd1iu9RS2FzTqDEml9U2gjfXfs9A1Ie3GvDuv7odu9knzTfZ8+Q53H8ccf3w6XPfGJT2yHfbIjfTenN4GlN65tF6g55ZRT2nvWe3nLVOe8W72dbLM+Ngv8pJ9h6Wdo+pzt5Bj0/dtPDQI//Wjl/1yBn/yv4aA6SOmeejZYo9GIubmUAXIQIECAAAECZRVIDyXpHxg6jpT+WSirh74JECBAoGcBG5R6pnIiAQIECBAgQIAAAQIECBBYF/A87WYgQIAAAQLjKzCWgZ9rrrkmnvzkJ8d11123K7kUJkgbofs90qb/tHF/q/n7CSBsnDttVE9vdzn33HO3LGu7hNzKYQAAIABJREFUDfvf+9734n3ve1/8/u//ftc3THRO0Bn4SaGI3/zN32y/eWC3xx/+4R/Gy1/+8qM2maeg1TOe8YxN36rSz3xpk/Vf/dVfdX1T02Zjph7TW1pSQGHjkYJOaXP8dm8PSs4veclL2m8a2uy4733v234j1M/+7M9u2VLaDJ7CWOkNJFuFhza7uDPwk+pIex3f8pa39EN3h3N3Y7mriTsuTvf+VVdd1Q5J9BJSyy7t5fPWT0AgG3djCCS92eUpT3nKjkNq2bgpyHTgwIEdsd14443t7770NqeNR7fQSr8TpnBDevPIFVdcsX5p6j8FVH76p396y+G2exNOdtF2bwfpN6y42X2Qgoap9n4CcFt9r6a3MqWxbrrppqN67iW8lb0dKb0ZaKta0htZUkhnt0d6I1han87wRgokpTeOpWDWdsff//3ft8Mq6W12mx299LrxukHfq8P8fujFfrO/d6QwVXozVHpD1I/8yI9sO0y3cE16A9j/+B//Y9ufGdkEKVyXfra+853v7Pke7wz8JMs/+7M/a7+9b7O3m/Xikc5J/acgU7rvRn0I/IxafG/nE/jZW/9xmr0VEbWsoPSXxenp6XGqTy0ECBAgQIDAiAWmpqZieXm5c9b9EXFoxGWYjgABAgTyJ2CDUv7WTMUECBAgQIAAAQIECBAgsPcCnqf3fg1UQIAAAQIEthIYu8DPxk3N6e0S6bfjp42rD33oQ9ubbq+++ur2Wya6bYZNIYf//b//d9z73vfu+w545Stf2d5wu9nRSwBhuwm7vTFhu8DPV77ylXjkIx8Z3/jGN+Inf/In4053ulOksEO3je9Z4Cdt/j399NPbbxvIjrRpPAWjHvOYx7TfiJTeXJFqSCGTlZWVbe1+6qd+qh0Y+Jmf+Zn2eZttxL/f/e4X6a0fj3jEI+JHf/RH4+abb24HedIbfFKgZbsjvTkhBUT6PdK98dznPvcOl6V9g2kD84//+I93HTI5zMzMbBnWSY5vfOMbtwwOff/732/XkN6wcde73rX9dofvfOc7kd7asN2RBX42Cx2lDdjp/kv3QHrrSJojBVXe8573xD/+4z8OxbIrVI8n7NSjl89bMnj0ox8dt9xyS6QwVjrS52K7ozNAk/aPPOlJTzrqDS/pvk3BlVqt1n5bzbe//e32PbtZGKdzno2fiR552qcNOkSx1dzpPkyfyY997GPrp6TPWvreS9+53Y50D6fvjPQ52+rY6u0g6W1B6a0jH/zgB6Narba/c1L4qFswIbsP0htV0uc4vY0nfR7uda97ta/vdqT50ue580hBmEc96lF3uFcqlUr7e+0hD3lIt2GjW4hzNz+HssnTm+5S7Z1vTPtP/+k/tUMdvb41ZqvvxGyOft/mMuh7dZjfD90WcauwT79vmfva177W/h5Jf0fZ7Pi5n/u59s++9Cam7Y70M+OZz3xm+/5O32fpe63b93sW+LnPfe7T/p7aGEI77rjj2kHm9H125zvfuR1oTj830t+5tjtOPPHEOHToUE9v7Orm3M+fC/z0o5X/cwV+8r+Gg+pgNSIq2WDpIWRiYmJQYxuHAAECBAgQyKFA+keDDa/i3RcRO3uHaQ77VzIBAgQI7FjABqUd07mQAAECBAgQIECAAAECBEos4Hm6xIuvdQIECBAYe4GxCvykPV3ZGwzSpvP0Fpv0lpUUltjsSG+aeNrTnhZpM/RWR9rQmt420++R3lKTNqVvdvQSQNhuvuuvv7696XarNwhtF/hJm8vTWxrS5t4f+7Efa0+z2eb9jfOnwM/8/PxRYZ+nPvWp7TfgZGGdjdekwMkFF1wQKQiw3ZFCL2ecccYdwj5pLV/96lfHz//8z28aiknjp4DBwsLClsPvJDyR3oCRwktpM//GI216T+GxXo93vetdW76do5faUugkbdrOQmfp7Sbnn39+vOIVr9iyhBT4WVpaOmqtfuInfiIajUb7Xt7s85As0xqnz8xWxyCCB726bXXeTjx6+bylsEj6Prj//e+/Hljp9laTLPCT1iQLkKS6u923n/vc5yJ9drZ7A1n2mejXa9Ahis3mT3OkEGUKHmRHv2GPdN0///M/x8knn3zUG4I650sb9tP379Of/vQ7lJHWKu3bSUGqdKT1O++889pvw9rqSPdBGu/5z39+u/aHPexh7bedpTX/+te/3v68pO/OzY70Jq6PfvSjR+0bTgGTFFra7C1e6bs/hS5SQLGXI90L6RcPbxU82unPoTR3CpE8/vGPP+rtPMcee2x85CMfaffe65FCoqnGNN5mR1qvFCBK90YvxzDu1WF9P2zXz2a+6fzN3l7Xi8tW42XX9hLUSoG69PeEFAzK3iy0WSixs54s8JPO63z7VbrH08+bzfbMp79PfPjDH27/XNmwh2596HRfpLBcCj+O8hD4GaX23s8l8LP3azAOFaRkz/qvGUjJ29XVlP9xECBAgAABAmUVSOHfDb8tYS0iqmX10DcBAgQI9CVgg1JfXE4mQIAAAQIECBAgQIAAAQJtAc/TbgQCBAgQIDC+AmMT+Hn9618fF110UXtTc+dG7m50W72hIbuu343b2XUf+MAH2hv/Nzt6CSBsV/d2G6XTddsFfrYat9lsxhOf+MT22yY2O9JbclIQJm1uf8ADHhBvfetbI2083mRT7VGXp/FS6Ofss8/esqXk8apXvar9xpC0afie97xnvPvd747HPe5xXcdPYYtzzjmnHVbZ6uh3s/yFF17YDoptdvRru91G/mSXNkunPvs50kbu9Daaa6+9dtPLUkAihXOy8MOv//qvt31S6Ge7IwUYUt9vfvObtzztL/7iL7a8r/vpYZDnpv2cT3jCE7YM7u3m87bdvZACP29605vazmmd04b4t7/97T19Lj772c+2Q2VbbZLfac3DCFF0rtVmn+df+qVfig996ENxj3vco+9lTcGbFATY6g1jmwVttpokBYhS8OrKK6/c8ns3fcel76LN3pSSQkMpPPjbv/3bR9WTAnebvanl85//fPtNWZutYfaWrV5B0mcvhSbSG842O9Ln8r/9t//W63Dr5yWT9DMshXs6j/SGu+c85zl9jdf5ZqWtLuzn5+Ww79WsxmF+P2z2xrs0724+E+n6zd5012m+k4Bd+uym+yj9PWmzIwV+/uAP/iBe+tKXtu/p9Oa+FFh90IMe1PU+ST8XU4hxq8/xC17wgvjjP/7jrj/Pu07UxwkCP31gFeBUgZ8CLOIAWpiOiGY2TvrNCK1WawDDGoIAAQIECBDIq0D6h84Nr+ldjoipvPajbgIECBAYqYANSiPlNhkBAgQIECBAgAABAgQIFETA83RBFlIbBAgQIFBIgbEJ/GS6aRNzCixs9VafzVbh4MGD8fKXv3zTBUpvQki/8T57w0qvq5i3wE96M8JJJ50U6RdgbnakzbNpw3B6e8Pi4mLc/e5375Wi/SaP7Tbipw316W1DN910Uzz2sY+N9Bad+9znPj2P3y0Ac9ppp7XfeNPL0W3jfb+Bn3/9139tB6n++q//etPp+31jUBokrUO6z1Moaru1Sm+5Sn0/97nP7Xmj9Ve+8pV2iCG9zWOzI73pIb1JZdyOer2+6ZtWUp07Dc+kaz/1qU+1r09vQNrOeif3bQrRbfVGmnT/p32q/x975wJ31Zi3/+tNGWEocmiSRs5heCeH6lHOnRx6k9KB8k5FDkVhoqicGqfKRJTKkKKDGDQpUiolYmbMUIzTqIxyqPCm/hT/fS17ZT1rr/Nea++9nn3dn8/7GW/7Xvf9u7+/e9378PyudfH8CdOSFlHYhUphXV3sayFXCgXmzp3ruswwbkd0/KKzilPjmcX5fvGLXxjzHX/88Y79eA/cfffdYG0QhRtDhgxxFD14uXeFFfwwEMbN+J1aGCGNeT3PCcZ+6623Vhoyn/uB7kiTJk1yzZXpElO3bl3fbZv0XrUGkNT5MG3aNHTp0iVHKBtFUGWNl0Kiiy++2BAQurUoc3g5D3Ie832eAh2KHYN+juL7Jt9n6Grl1CjCpriVrlyFahL8FIp0acwjwU9p5KHYUfQHMNIMggc/v7CoiYAIiIAIiIAIlC8BPtGDVuWWxl8Ge5cvEa1cBERABEQgBAEVKIWApa4iIAIiIAIiIAIiIAIiIAIiIAIikCWg79PaCiIgAiIgAiJQugRKSvBDYQeLw2vWrBmK2BtvvIEWLVoYghN7o4vHokWL0Lhx41Bjpk3w4+caxMVfffXV+MMf/gAKScI2L6cUc6ywRcbWGLwK/SnGoDNNkOJlPw5hBT+M0atIns47Xu5Hbpy9xAG8platWpgxY0Zo9yC/wm2Kl+g+QYFWKTUv0V4+Aoc1a9YYQjg3ARQZRBEZ8rpXXnnFcGr67rvvclBGdX9KUkThtDdOOOEEQzyz++67R94OI0eONM4WtxZmDq99YI5PMY/XfEEX4jVXFMFP3O8Zbu9rYR3PrDz8clWqgp8kzofPPvvMcOl6++23K22ZBg0aGGK9evXqBd1Kjv28HKR4QRj3K3MCPwEj+w0dOtQQnoV9n6fYh+Inp0axHUWvhx9+eF5MwlwswU8YWunvK8FP+nMYxwqo7ullDsQ3rP79qQFSEwEREAEREAERKFcCtEa1Pf2H6p9R5cpD6xYBERABEQhFQAVKoXCpswiIgAiIgAiIgAiIgAiIgAiIgAgYBPR9WhtBBERABERABEqXQMkIfvh33DFjxoQuUiXaL774wnDxWLFihSPp2bNno02bNqGyEHfxtnXyJEQpfmNSjPPggw9G4svY/QqNr7rqKtx5552Rx/dyLgjj0uTHIYrgx0uMRLccuuaEbV4F7FHFPmYM48aNQ58+fRxDOvHEE8H74Ze//GXYkBPt7yVEyEfw4+d8FVXsE+TcobCKjlphWpKCHyeBUhyOT/PmzUPLli1zXFLMdVevXh0LFiwA955f89q7vJaOPc899xz23HNPv6F8X49b8ENBxCmnnAIKq+wt7H1Hh5hu3boZoj9rO+yww/DSSy+Fdqwzx/ASqbFPGCeXJPeqnV8S54Nb/vle+dBDDwV2VXPbaHRo6tu3r/G5xq1RnEOnsKDNS9zMMaKKfXjtypUrjXt0/fr1OeFQhL1w4ULj/itUk+CnUKRLYx4JfkojD8WOYgmAZmYQtOmjvaiaCIiACIiACIhA+RKoqKgwLNstrTUAd3/h8kWllYuACIiACOQSUIGSdoUIiIAIiIAIiIAIiIAIiIAIiIAIhCeg79PhmekKERABERABESgUgZIR/EQRYpiQNm3ahHbt2uHFF1905BZl7LQJflhk3rlzZ8O9xalFdaIxx/ITTkRhbI3Tq5A5jOsEx+zXr5/hFGVvO+64o1Es37Rp01D3V9zCAE6exJjmorwEGGFZhgKVR+ek7jevfRvV/ctc5pYtW9ChQwdDQBXXPZekiMJ+X0R1IbKv9c0330Tz5s3xzTffuO6AoOeP1z5gvE888URoEZVbUF73SVghBueI8wxzE+bkK0ahkOjyyy/H+PH0UchtDzzwgKtY0N47yb1qnyvu82HdunWGO9c777yTA2Hy5MmG2CqO5iewoovQ4sWLccABBwSaLs49Zp/QTzid73t8oAVaOknwE5ZYuvtL8JPu/MUV/QY6XJqDrVq1CvXr149rbI0jAiIgAiIgAiKQQgK1a9fGxo0brZHvD2B1CpeikEVABERABApPQAVKhWeuGUVABERABERABERABERABERABNJPQN+n059DrUAEREAERKDqEqgSgh+mp0ePHpg0aZJjpoIWm1svjrvA2Dp2Ei40STAoRMzmHF7uAnSjYVH00UcfHehO/Nvf/oZTTz3VXheAjh07YsqUKaFdiJIQ53g5GnXv3h2PPPJIoLU6dUqyKDxyUD4XJnW/UYTStm1b0H3F3vIV/CRxzyUlonAq5t93332xZMkS0EErn+YnBuTYXbt2BYUUDkX8lab22gdhXXL81kTWdGB64YUXKnWtW7cuFi1ahIMOOshviEqvx3nfuYkWx44di0suuSRUXPbO27ZtM4ShQ4YMwbvvvmu8fOihh4JuZeThlyNzvKT2qtPi4j4fpk6dii5duuRMFbeTjd97PQMIk9M1a9agSZMm+OSTT3Jiz1fM6RerBD953Xa62IeABD/aIlT2rDIx0Opywwbqf9REQAREQAREQATKlQDFvw0aNLAun8qf2uXKQ+sWAREQAREITUAFSqGR6QIREAEREAEREAEREAEREAEREAERgL5PaxOIgAiIgAiIQOkSkODHJTdxFxhbp0mqsDZu0VMhYjbniNuJhaIfFsYvX77cEPjQ1eLWW2/FLrvsEvpuTELw47W/8hX8eLGko8SyZcuw3377heaQ5AVJ3W9JixK89gYFFIMGDQqFLal4ndxsGjVqhIULF6JOnTqhYrR3pltKs2bN8OGHH7qOE1Ssk9Q+cAts/fr1uP766zFhwgT88MMPhlMR//uQQw4JzSQuwY+b00r16tWxYMECkGUptKT2qtPa4twXmzdvRvv27TF37tycqZI4H73OCAZAQSIFWDvttJNvWr3O9nwFP5zc6zMEY6QgrFBNDj+FIl0a80jwUxp5KGYUrQDMMQPghwoqktVEQAREQAREQATKl8CcOXPQpk0bK4ClACrKl4hWLgIiIAIiEJKACpRCAlN3ERABERABERABERABERABERABEQAk+NEuEAEREAEREIESJlBlBD9ujghkL4efaAys+zYpkZI5R9yCnzjvuaok+InD1SZOtuZYcRb0B923cbCIe28kJaLwEx0kkVPrmEHFCEntg6TXx/HjEvzQjeqUU07B1q1bK4Ud1uks6TUntVed4o5zX3i5ycUlgrOuwS2fZp8wTlvFFPxE+RyVzx6U4Ccfeum7VoKf9OUs7oj7AxhpDtqrVy+MHz8+7jk0ngiIgAiIgAiIQIoIjBo1CgMGDLBGPAFA7xQtQaGKgAiIgAgUl4AEP8Xlr9lFQAREQAREQAREQAREQAREQATSSUDfp9OZN0UtAiIgAiJQHgSqjODHq6A9SqFqnAXG9q2UlHhGDj/x3bQ//vgjWBh+1113YcqUKfj+++8dB4/qxlMsh584RC7xUf55pKTut6RFCWkQ/FA40rlzZ8NFpFitKgt+vvzyS0ycOBF//OMf8Z///McRcdD18+Jx48ahT58+OeOEGaMQeU763rKuIc7zgef5BRdc4IjopJNOwqxZs7DrrrvGhnDNmjVo0qQJPvnkE9cxZ8+ebX94tWNfCX5iS4sGKjECEvyUWEKKEA7VPb3MeUeOHIn+/akBUhMBERABERABEShXAr179zbsdy2N6p9R5cpD6xYBERABEQhNQAVKoZHpAhEQAREQAREQAREQAREQAREQARGQw4/2gAiIgAiIgAiUMIGyEPz07NnT/ndi35TEWWBsn0yCn1z8peLwE6R43xq9BD++t1KgDkndb0mLEtIg+Pnmm2/Qtm1b0GnE2urUqYOzzjoLNWrUCJSjfDrtscceuO6661CrVi3PYZLaB/nE7nQtBYBz5szB8OHDsWzZMt/hw4h1aGxAAZG9hRnDN6AYOiR9b1lDjHNfuPHlfEkIfjZt2oR27drhxRdfdKU+YsQI+8OrHftK8BPDxtUQJUlAgp+STEtBg1oCoJk5I99gW7VqVdAANJkIiIAIiIAIiEBpEaioqMDSpUutQbUGMLe0olQ0IiACIiACJUxAgp8STo5CEwEREAEREAEREAEREAEREAERKFkC+j5dsqlRYCIgAiIgAiJQWZhLV5OkWlIiFzPeuAvv4ywwtjNNioUcfqLtXu771157DcOGDTOK+K2tWrVq2HvvvbF27VrHwSX4icbcflVS91vSooS4z50k4nUTCSQhbsh3NyS1D/KNy7yeLO+++2488MAD2Lx5c6VheU58/vnncHofDSrW8RKHBB0jrrX6jZPEXnWbM6594SZ+M+dN6p7wEhlx7qCiZAl+/HalXk8rAQl+0pq5+OLeAGC7JHjVqlWoX79+fKNrJBEQAREQAREQgdQRqF27NjZu3GiNe//Md6fVqVuIAhYBERABESgWARUoFYu85hUBERABERABERABERABERABEUgzAX2fTnP2FLsIiIAIiEBVJ1AWDj9RRBlxFRg7bSAJfnKpFMPhhwX7M2bMwM0334wPPvigUlAHHnggbrjhBnTs2BH33Xef4U7i1KLsLY7jtb+ijmnGVwyW+R6USd1vSYsS0iD4efPNN9G8eXNQ7GBtjRo1wsKFC0Gnn1JpSe2DfNbnJQisWbMmLr30Ulx11VX47LPP0KJFC3z77bc50wUV63jt16Bj5LPWMNcmfW9ZY4lrX3idjZwvKcGP1znBeYOe+RL8hNmh6psmAhL8pClb8cdKZc8qc1haAW7YQP2PmgiIgAiIgAiIQLkSoPi3QYMG1uVT+VO7XHlo3SIgAiIgApEIqEApEjZdJAIiIAIiIAIiIAIiIAIiIAIiUOYE9H26zDeAli8CIiACIlDSBCT4cUlPXAXGTsNL8JNLpZAila+//hqjR4/G8OHDc1w6WrduDRZnH3XUUfiv//qpBDVuUQfHlOCn8h5I6n5LWpQQ995IIt433njDUYhSagISv/siKTGG2zv0tm3bMGvWLEPs984771TqRkHgrbfeig4dOqBGjRrGa26c+VpQ1l7nYL169bBs2TLst99+JfGhIom96rawuM4HN/GbOW9Se+zJJ5809opbCzqvBD8lsfUVRAIEJPhJAGqKhmwFYLu/ZrNmzbBkyZIUha9QRUAEREAEREAE4iZA6+02bdpYh10KoCLueTSeCIiACIhAlSagAqUqnV4tTgREQAREQAREQAREQAREQAREICEC+j6dEFgNKwIiIAIiIAIxEJDgxwViXAXGTsNL8JNLpRCCn02bNmHMmDEYNmxYJaFPtWrV0KdPH8PRp27dujnBxS3q4AQS/FTGnNT9lrQoIe69kUS8bkKUPfbYAy+//DIOP/zwGN5K4hkiqX0QJjoKfebPn49+/frlCH2aNGmCe+65B8cff/x2QaA5dtKCn5133hmLFi1C48aNwywnsb5J7FW3YOPaF1454txBhTdhoXrFH2ZeCX7Cklf/tBCQ4CctmUomzv4ARppD9+rVC+PHj09mJo0qAiIgAiIgAiKQCgKjRo3CgAEDrLFOANA7FcErSBEQAREQgVIhoAKlUsmE4hABERABERABERABERABERABEUgTAX2fTlO2FKsIiIAIiEC5EZDgxyXjcRUYOw0vwU8ulSQFPyzgnz59uiHqobuPtbVv395w+/FyzYhb1MH5JfipvAeSut+SFiXEvTeSiNdN5EAHq+effx6nn356ybzvJbUPgi5wxYoVuOiii7B8+fJKl9DR58EHH8Qpp5ySI/QxOyYt+OE8s2fPtj/oOOjSYu+XxF51CzKufeEn+AnqxBQW5rx589CyZUv8+KP9p5GfRmrbti1mzpyJnXbayXNoCX7Cklf/tBCQ4CctmUomTqp7eplDjxw5Ev37UwOkJgIiIAIiIAIiUK4EevfujQkTqPHZ3qj+GVWuPLRuERABERCBSARUoBQJmy4SAREQAREQAREQAREQAREQAREocwL6Pl3mG0DLFwEREAERKGkCEvy4pCeuAmOn4SX4yaWSlOBn7dq1uOyyy/DUU09VmrROnTp47LHHDLEDhQ9eLW5RB+eS4Kcy8aTut6RFCXHvjSTi9RI5jB07FpdccknJvEkltQ/8Fvj9998bzj2DBw8G/9vabrrpJlx77bWoWbOm5zCFEPyMGDHC/qBjv6Ul9noSe9Ut2Lj2hZ/gZ99998WSJUvQsGHDWLn5zdu9e3c88sgjvnNK8OOLSB1SSkCCn5QmLqawlwBoZo41Z84ctGrVKqahNYwIiIAIiIAIiEAaCVRUVGDp0qXW0FsDmJvGtShmERABERCBohFQgVLR0GtiERABERABERABERABERABERCBFBPQ9+kUJ0+hi4AIiIAIVHkCEvy4pDiuAmOn4SX4yaWShOCHLh0dOnTA6tWrK0147LHHGgIgL1cf6wVxizo4tgQ/lfdAUvdb0qKEuPdGEvF6iQ26du2KyZMn+4reCvVOmNQ+8Ip//fr14AOEn3zyyUrddt55Z8MZ7Mwzzwy0/DgEP998843h9vLyyy87zsnzbOrUqahevXqgmJLslMRedYs3rn3x5ptvonnz5iBnp0ZR18KFC3HcccfFis5P8HPbbbdh0KBBvnNK8OOLSB1SSkCCn5QmLqawNwCoZY61atUq1K9fP6ahNYwIiIAIiIAIiEAaCdSuXRsbN260hr4/gMq/7KVxYYpZBERABESgkARUoFRI2ppLBERABERABERABERABERABESgqhDQ9+mqkkmtQwREQAREoCoSkODHJatxFRg7DS/BTy6VuAU/8+bNQ8eOHe01AkaxN4v46eQQtMUt6uC8EvxUpp/U/Za0KCHuvZFEvCtXrsSJJ54IClvsrUGDBoajSb169YLeDon2S2ofuAVNB7BOnTph8eLFlbrUqlULM2bMMBzAgrY4BD9+7w2llK8k9qob67j2hdf7jDn3zJkzce655wZNe6B+foIfiu66devmO5YEP76I1CGlBCT4SWniYgibyp5V5jh8892wgfofNREQAREQAREQgXIlQPEvv/haGpU/tcuVh9YtAiIgAiIQmYAKlCKj04UiIAIiIAIiIAIiIAIiIAIiIAJlTEDfp8s4+Vq6CIiACIhAyROQ4MclRXEVGDsN71fU/cwzz+Dss88OvXl69OiBSZMmOV53++23Y+DAgaHHNC9IKmZz/DgFP6+99hpatWqVI/ZhHeHcuXNx/PHHh+IQt6iDk0vwUzkFSd1vSYsS4t4bScTrJ3J4/PHH0blz51D3RJjODz30EL788ktcddVVqFGjhuelSe0Dp0m/+uorwwHsxRdfzHmZeb322mtDOR/FIfhhIF7nOF8rO0URAAAgAElEQVR/+umncc4554RJQeC+PB/Hjh2L+++/H3Xr1vW8Lom96jZhXPvC732M89Nph447cTY6Np1yyinYunVrzrB0klq0aBEaN27sO6UEP76I1CGlBCT4SWniYgi7FYA55jjNmjUzVMhqIiACIiACIiAC5Utgzpw5aNOmjRXAUgAV5UtEKxcBERABEYhIQAVKEcHpMhEQAREQAREQAREQAREQAREQgbImoO/TZZ1+LV4EREAERKDECUjw45IgrwLdk046CbNmzcKuu+4aKb1+RccS/FTGGqYgmsIC1gYsX748JzdXXnklRo0aFaqIn4PELergmBL8VE5PXAX99qQnLUqIe28kEa/feUNx3FNPPYWaNWtGOs+8LjLnXr16NZYuXYp99tnHc46k9oF90h9//BFDhgzBrbfemhPPEUccgfnz52PvvfcOxSMuwc/w4cMxePBg17kpznr00UdRvXr1UPH5df7+++8NlxkKJoO4PiWxV91ijHNf9OrVCxMnTnTFcdpppxmiql122cUPWeDXveJv1KgRFi5ciDp16viOJ8GPLyJ1SCkBCX5SmrgYwu4PYKQ5Dg/o8ePHxzCshhABERABERABEUgrAf5oN2DAAGv4EwD0Tut6FLcIiIAIiEDRCKhAqWjoNbEIiIAIiIAIiIAIiIAIiIAIiECKCej7dIqTp9BFQAREQASqPAEJflxS7FW8LcFPLrSoIiVzpLgcfuhOcemll+YEyOL4BQsW4MQTTwx9U8ct6mAAEvxUTkOcBf3WkZMWJcS9N5KK10vkUK1aNfAhumeccUboe8PvAo7btm1bQ4Q3c+ZM7LTTTp6XJLUP7JO+/fbbOPnkk/HFF1/kxBPV4SUuwc9zzz1nMHNrYQSQfvmxvr548WKcfvrphrvc1KlTfQVFSe1Vp5jj3BdTpkzBBRdc4Ipm3333NQRPDRs2DIPPs++TTz5puEk5tb59+2L06NGB5pLgJxAmdUohAQl+Upi0mEKmuqeXOdbIkSPRvz81QGoiIAIiIAIiIALlSqB3796YMIEan+2N6p9R5cpD6xYBERABEYhMQAVKkdHpQhEQAREQAREQAREQAREQAREQgTImoO/TZZx8LV0EREAERKDkCUjw45IiCX4qg/FzCSkFwc9XX30FupW8+uqrOVll8XYQhxGn7RC3qINzSPBTmXScBf3WkZMWJcS9N5KK10/kcNxxx4FCkz333DO2N63NmzejU6dOhhva7bffjoEDB/qOndQ+sE88bNgw3HTTTY7xzJ492xAohW1xCX5WrlxpCBPXr1/vGkLPnj1BcWNcLj/WXHHcSy65xHf5Se1Vp4nj3BdB+E6ePNlwO4qruZ0T//Vf/wXut9atWweaSoKfQJjUKYUEJPhJYdJiCnkJgGbmWFQJ84O8mgiIgAiIgAiIQPkSqKioMH68szR+W5pbvkS0chEQAREQgYgEVKAUEZwuEwEREAEREAEREAEREAEREAERKGsC+j5d1unX4kVABERABEqcgAQ/LgnyKt7ORzzC6ZISz/To0QOTJk1yXFHQgnu3/ZpUzOZ8cTj8eBVy5+PKFLeog2uW4KfyTouzoN86ctKihLj3RlLxBhE58EG6Y8aMQY0aNWJ526KryXnnnWeM99JLL6Fp06a+4ya1D6wTb9myxXBbodDC3vJxz4lL8EPxTfv27TF3rntJU9yuTNOmTUOXLl2w++67g04/Rx55pG+uktqrThPHuS+2bt2KCy+80HAxcmvcH0FcjnwhZTu4OWydcMIJRp7JPUiT4CcIJfVJIwEJftKYtXhi3gCgljnUqlWrUL9+/XhG1igiIAIiIAIiIAKpJFC7dm1s3LjRGvv+AFancjEKWgREQAREoJgEVKBUTPqaWwREQAREQAREQAREQAREQAREIK0E9H06rZlT3CIgAiIgAuVAQIIflyy/+eabaN68Ob755pucHvXq1cOyZcuw3377RdojSYlnyl3wQ4eStm3bOuaEjhks8P/lL38ZOmdxizoYgAQ/ldMQZ0G/deSkRQlx742k4g0iIiE3rufaa68FnUfyaR9//DHOOOMMvPfeewgjtktqH1jXsm7dOjRr1gwffvhhzhJr1qyJhQsXgo5HYVtcgh/Oe99996Fv376eIRxxxBGYP38+9t5777ChVupvzRWNFZ566imQg19Laq86zRv3vqCJBN8rfvzR/lPFT7PXqlUrsPDJj9OmTZvQrl07vPjiizld7733XlxxxRV+Q2x/XYKfwKjUMWUE8nvHSdliFe52AlT2rDL/Px68GzZQ/6MmAiIgAiIgAiJQrgQo/m3QoIF1+VT+1C5XHlq3CIiACIhAXgRUoJQXPl0sAiIgAiIgAiIgAiIgAiIgAiJQpgT0fbpME69li4AIiIAIpIKABD8uafIqrM2nKJwFxtOnT0fXrl3xww8/OM7+zDPP4Oyzzw69gcpd8ONVFJ6PSCtuUQcTK8FP5e0dd0G/OXrSooS490aS8dKxhC4ufo1ruvrqq7HDDjv4dXV8/auvvjIcdEyBw6OPPooLLrgg0FhJ7QPr5F5nO/vNnDkT5557bqB4rZ3iFPx89NFHhuD0k08+8YwjX1cme64ef/xxdO7cOdDak9yr9gDi3hd+olvOf+WVV2LUqFF5i98oLKuoqMDatWsrLeuggw4yBFthzCwk+Am0NdUphQQk+Elh0mIIuRWAOeY4VOIuWbIkhmE1hAiIgAiIgAiIQFoJ8MkMbdq0sYa/FEBFWtejuEVABERABIpKQAVKRcWvyUVABERABERABERABERABERABFJKQN+nU5o4hS0CIiACIlAWBCT4cUkznX3oAPDyyy879hg7diwuueSSUJuEYp8xY8YYhcRuYh8OOGLECAwYMCDU2Owswc+zOOeccxy50bGEDj+tW7cOzXX48OEYPHiw43Xdu3fHI488EnpMCX4qI4u7oN8cPWlRQiEFP1xTVDEgr/3yyy+N2pnly5f77lfua7qP7Lbbbr59rR3Wr18PilCefPJJ45/plEPnrT333DPQOEntA+vkfoKfyy+/3Fh7WJcjcqWbEd2U7G3//fc3XOHq1q0biAPfK4YMGYJbb73Vt3/Pnj2NeIO48lgH+/e//42OHTvi9ddfN/75hBNOwNy5c7H77rv7zskOfqKZfPaqPYAk9gXja9++vet7cZ06dfDSSy+BTkr5NDeh3e23346BAweGGlqCn1C41DlFBCT4SVGyYgy1P4CR5ni9evXC+PHjYxxeQ4mACIiACIiACKSNAJ+4YPsxdAKA3mlbh+IVAREQAREoCQIqUCqJNCgIERABERABERABERABERABERCBlBHQ9+mUJUzhioAIiIAIlBUBCX5c0s2Ca7pSPPbYY449WNg9a9Ys7LrrroE2zPfff4/bbrsNN910k9GfxeScw6kNGjTI6Bu2lbvgZ968eWjZsqUrVxa3T5kyBTVq1AiEljljvcH111/vWhR+2mmn4emnn8Yuu+xSacyPP/4YX3/9NY466ijHuSiIoAuKU6P70+TJk0MLDsyxvIrCd955ZyxatAiNGzcOxKBQnZIo6GfsXsK9fJy6TC6FFvz4CQ2/+OILQ6R46KGH4vDDD89J37Rp0wyXH7ezx3oBRSp33XWXsU/93H443oIFC3DxxRfjgw8+2H7G0THm/PPPD7yNktoH1gDIiOf3ihUrHOOiKIf3CB1YgraFCxfiwgsvxOrVqx0v+eUvf4nFixfj6KOPrvQ6zxi6vLRqRZ+Dyu39999HixYtwPvZr1FY9fDDD6NRo0Z+XbFt2zbDZa5Pnz7GGcXG96MnnngilLORn+An371qXUgS+4LsuV/Jza1RTMV1VK9e3ZerUwfO0a1bN8yYMaPSy2GFcObFa9asQZMmTRydn/JxsTPHT/IzRFiADoI7aULCQkxRfyU3RcmKMVSqe3qZ440cORL9+1MDpCYCpU+AHyL5QYof7thoy8gPDEE+iJX+6tIfIT/svvrqq7jllltAt5Cwyvv0E4DxBAJ+AL355puNL2dhf7yqCgy0hnQS4NNDJkygxmd746OQRqVzNYpaBERABESgyARUoFTkBGh6ERABERABERABERABERABERCBVBLQ9+lUpk1Bi4AIiIAIlAmBggl+/Bxz8nUDiLvwnvln7dnVV1/tuhU457XXXusrzGCR7kUXXYQXX3wR1apVw7hx4zBp0qTtNUL2CcI6LfD6rVu3onPnzpg5c6ZjvFHcBKwD+RV355s/L5FKUGHGypUrceKJJ4IuI06N7Fno7ia0sV5jzZnXWcD56BzEgn6zUexz5pln4g9/+APOPvtsx8u99mu+9ThpFPx4CaCOPfZYPP/886hdu3boY9nPzSXffRv3ueN3H/Mef/TRRx0FCBTdsFb2gQceMJxJmjZtmsPLTYDgBXavvfbC//7v/xr3zSGHHIJatWoZ3TkWXWJeeOEF46w0hT7mWGEFdrzOS9jRsGFDLF26FPvss0/ofWC9YMuWLcZaeN+6NdYZ0Y3NTxzIWjqKooYOHeoZk9MZRn79+vUD4/nTn/7keD2FfxQSBW3sy/cs1pvaY6fDE/nSNcieK74/Pfjgg77rtcaR9F61zpXU+cCz+owzzsB7772X93uG0wCsAz799NPx3XffbX95xx13BMWprA0O29544w1DBPbtt9/mXBqHmFOCn7AZUf+4CEjwExfJdI2zBEAzM2QW5TupX9O1JEVbDgT4YYofJPlBztr4wYtfxN2+/JUDm2KvcdOmTYZQgE9O+fzzz7eHU06CHz594J577jG+EFptR/P9gaHYudX85UOgoqLC+NJvafTonls+BLRSERABERCBGAmoQClGmBpKBERABERABERABERABERABESgbAjo+3TZpFoLFQEREAERSCGBggl+/ArvR4wYgQED+OzGaK1Xr16YOHGi48VuLix+M3kV15rXXnHFFUZNyW677ZYzHAusWTTOAmvWBFFw8sc//hHdu3fHOeecA7pCuDVed+mll24XE3EsFvTXqVPH8RI/QU7fvn0xevRovyW7vu43fr6Cog8//BD82/7atWsdYwgizPCLkQOzKJqiHwpynBrrYu69917ccMMN2+u4KDTZsGGDY3+KH1jUfeSRRxqvU3R01llngeuhoKBNmzaO17HQn/M4NScRUZjE+bH0iivMPHH29RLO5FOj5ScCY13eueeeG3kpgwcPxvDhw2M9d7z2BvcvHWEoCrQ2ng2PPPII6EjCGkQvJys/kUNkGJYLDz74YEMI1KBBg1DDUQzJB6Y7tTgEDea4XvvN7EPhDEV7TqIfJ0cjunxRiOHmnsT7ne8XbKxH5Dop6GHObA8x3r58vm9cfvnlGD+ePgjhGoVaO+20k3ERz1V7Xao5WtRc8fqk92qQfOVzPnB8ngGdOnVydXHjGT937lwcf/zxoRLw1VdfGTW/5sP/rWsJIhR2mszLxS6oMNZtEX4CLq99GgpMwM5y+AkIqop0k+CniiQy5DL4yfonCTGAVatWoX79+iGHUHcRKCwBvrlTmEb3GKcW5akdhV1B1ZuNH7z5hY8f7vnB+ocffshZZL4fFkudmuloNGzYMOMLmFOT4KfUs6j4TAL88W3jxo1WIPsDcPbRFTYREAEREAER8CagAiXtEBEQARFINwH+UHgVgEsB1ARwXeZ/70j3khS9CEQmsGfmu3FPANcA2AvAJAA9Io/284X7ArglO1YNAO9mHvg5GMCTAOyfpWKYTkOUEAHlvoSSoVBEoAQJ6Pt0CSZFIYmACIiACIhAlkDBBD/Lly8H6wysDxq1ZiEfQQrHbN++vVGU69RYdL5kyRLUq1cvVOI5LguBZ82a5XkdC8Ip4KG4Y/fddzfEHjNmzMDrr7++/TpT7MPibRZ7UxTiJfjhhYz7sMMOw1//+lfjIbW8lkXjDoWwxpxegpm2bdsahc1mAXgoEIDv+Pnkj7F4FTLz9aCCovvuuw+Mxa+x2P6aa67Br3/9a6MrnUruv//+Sg/DpcCAIjLWG1B85dYOPPBA/P73vweFFHT7YGG9l0OInzBp3333NfYrHU2iND4knfl2Ex4EZRll7ijX+BWaV69eHQsWLDDcm8I2CsXatWvnetmgQYMMwV6UltS5Q7HOBRdc4BoSRX98aDPXxXNlxYoVhkCNaw3qHvLaa68Z9Yq2WpooGHKuiSqQ4H7lvUuxo1ujkw5r2fJtb731luGw4rf+4447DhSj8n95drq55Fx22WWGi1vr1q1dHcb4PkGhB8/1O++803DZCSK2YW0pRVx0iIu7Rc2VGUch9mqS5wPXwX3HPXfllVe6in54FvNzwOGHHx4oBcwZRchPPPFEpf5eIrIgA/sJ1Vjn2q1btyBD5fRZt24dTj75ZLzzzjuO1xe6TlSCn0hpTO1FEvykNnWRA+cf7FeZV/PNyE1ZH3kGXSgCCRB48803jQ+QtC52arR8pdL36KOPTmB2DWklwC/cf/nLX3D99de7fngx+1dVwc/XX3+NsWPH4u67767kaOS0Uwr9QU67VQSiEKD41/bEECp/wvs8R5lc14iACIiACFRFAipQqopZ1ZpEQASqOgEKDujyeSOA42yLleCnqmdf67MT2AEAH//J+4H3hbXFIfjhIzv55JiDHdAPBHCXRD9VdlMq91U2tVqYCMRGQN+nY0OpgURABERABEQgdgIFEfywoLZ///6Gu41bY0EtC5pNAUaYlbKu5vTTT8d3333netmjjz7qWUTvdmGQsf1iZVE+hSM9evQwxDp+gg+n8ShoolMQC47thbDkSxEHxQtuLagQwOn6IOPnkz/W67BImSIpt8aC++eeew577slnmLi3NWvW4IwzzvCt+/HL2THHHINp06bhkEMOwbPPPmsIuoI2OkpRXEXxl1MLsqfoGnPdddc5iru84oiTZdD15tsviJMWxRQPPvigo9uK2/xBWOSzb4PkMcq589FHHxm1hJ988klotBT+3HzzzYH2DQWJFCl+8cUXoedxu4BnHR20KFAJ295++21DcOAVT74CFTMmikgoLmKNXD7NFAWef/75hotOkyZNDJOCIC3MWjg2xad2t5gg87j14fw8c/neGbUVYq8mdT5Y1xxE9EMXP7po0bVnhx34M7tzo3i0Y8eOlQS/7EmxGh3BnByjgvCn2Iz3K8XTbo3nBt+v3N57vOahWOjCCy907ZLPZ4gg67P3keAnCrX0XiPBT3pzFzXyVgDmmBc3a9bMULqriUCpE5Dgp/gZ+n//7/8ZT2ugyMXtSTL2KKua4Ic/eNx4442YNGmSq1rdzkCCn+LvXUXgT4BPrrFZZC/NFB9V+F+pHiIgAiIgAiLgSEAFStoYIiACIpAeAqZ7CZ1FdnMJW4Kf9ORTkeZHYBcAvbJOO3TzcWr5Cn6qA3gUQGeX8b8F0ALAG/ktRVeXIAHlvgSTopBEoAQJ6Pt0CSZFIYmACIiACIhAlkDigh8+eJTiBT6Z3q/Rzebxxx83Horr5GLjdD2LX1lcvnr1as/hWdw8depUtGzZMvDYHJCFwHRtGTiQz7II31gQzgL4M888c/vFQQU/e+21l+FC07NnT1ehy7Zt2/Dwww/j4osv9q33qF+/viFEoXgmaGMdDYVaLFT+4YcfPC+Lkj8WMQ8YMMCoV/FrFNKMHz8eBxxwgGdXrpHF8X7xug1Ctw46cOyyC39SAVauXGm4y6xfv94vREOowXzTpcep/eMf/zDcqOjI5NUonKDAhUIXr+Jy6xh0jmKevIR1Zv9zzz3XcInZe++9fdeUZIf3338f//M//wOKPfzakCFDDBFUzZo0b/du3LcUwVH84teYs8ceewz77befX1fjdZ4Jr776qrHH/M4d3v8spKdgLGgegwgknQKluwzPuDDF/tzb3Aturh6BgGQ7UchAx5fzzjsv1BnLM2z+/PnGOefHk1OR6bhx40CRTVTxBMehIxfFge+9916YZW7vaxUF8h+3bNlivBfNnj3bd7woYhueP3QOe/JJGqnn1+hKRvcZriGflvReTep8cFoz10KxTJcuXfDtt/wp27mRGcW1rJvke7Qp4uXZTgEZRX7WZhWFBf1cY5+Zn6PoMsdzyq917drVONspUArSeP/RHYyuYl7r5lj8DMH3txNOOCHUPR4kDnsfCX6iUEvvNRL8pDd3USPvn/nj/UjzYlqi8QO+mgiUOgFa+NEik18EnBrfIGk5HObDeKmvudTi4wc2WibyAzc/eB911FHGf9s/gFnjrmqCH9oy8ocRfimmrS+fZMAvnF5PHZDgp9R2suJxIjBq1Cjjx0FLmwCgt2iJgAiIgAiIQEQCKlCKCE6XiUAJE9gVwCwAJ8Uco1vhfGMAi/g3qZjn43BRxCt1My4fywDsn2c8fLzls3mOEcflXu4lTuNHYRZHnBpDBApBgH8jORwAq5EuAFDNZ9J8BT+siOB5Us9jnqutv+EXAoLmKAgB5b4gmDWJCKSegL5Ppz6FWoAIiIAIiEAVJhC74IdFz/fee6/xdPtly5YFdjuwMqbQgk4JdN9g3QwLwdnMsVmg/dlnn2HRokXYsGFDqPTUrl0bv/3tb42xKbywPUDScSw6hVx//fUYMWJEqLkogGFxNl15rM1P8ENBDsUKrMtwEgnQLYh1Riwwfuutt0ChR5hmZXDwwQcbThc77bSTMQTdCfh39o0bN2Lp0qWGMCWscIb5O/LII/Gb3/ymUv44/t///nfcf//94MN5+TDvDz74IEzoRt9f/epXhgCHwh8KQFg8b22sA6ITA/dNmNhZIE3BAsVZ1mJjike4V1i/5dUoJqNgbY899tjezbrehQsXGiKDMI2ChkaNGqFx48bYddddDacs0wXLHJsF2xS+UTQTZr2Mg4X/FRUVBkPr2GFiDNPXjJn1ci+//DL+85//hLncEHiYPHh/mXvXejZwz/Js4H0bprF4nw+Zpwgq7nPH7Uxzi498WMNG17MgjSKbCRMmRKov5PnB843ndtTGfcS9H1RMSLeup556yjjD/vrXv4bOFeOkKO6II44w5mTezPeJMGug4Omss87yFeDZx6QQk2Iyu/jsvvvuM/akV6tTp44hsGjatGmYUI2+3NP33HOPIewLu7/Nybp3727kOqggxC/IOPdqUueD3xqsr/Oh6f369TP2Z76N7xujR48OLCY05+P7Lz8DUORFMwF+ngp7trO2lZ+jWHNs/axjHZtnJT+nRfkM0aJFC+OsDPo5KixLCX7CEkt3fwl+0p2/KNFT3cOnFBpt5MiRxodQNRFIA4HXXnvNEP3wDdXawlg3pmGdaYqRX/75ZAjaITu1qib44Xr5wdD6Q5GfFaQEP2na0eUbK59uwR81LI3qn1HlS0QrFwEREAERyJOACpTyBKjLRaAECfCv2Pzry7EZ5+gmeQpf+Ff1eQA+A8Cnekx0WO+vAfAHqwYATgfw0yMiozX+tZLiIfNRkPzrw3Mhh+Jfwil6ofCnGYCGAUQB5hR8nCcfu7gcAP8S+PeQc8fZnRwvA3AtADf3Eqf5JPiJMwsaq1QI1Mi67AxlzUaIoPIV/AQRNOY7R4jlqGsBCSj3BYStqUQgxQT0fTrFyVPoIiACIiACVZ5A7IIfPzFLWKIsTqZ4gy3usVlQG9S5h3UVfLI9nXT4tH2vRlEC601Y+O3kRuK0DvbjE/yvuuoq4yn6Xq1Hjx6BHHGCsLbXfrzxxhtgIa/fk/6DjM0+1vzx/6eDAt1O4mh+tTsU2FAEEERUxKJlCpHcnHncaru4Dq98x7leOkVQyELxT9ws7WPHkR+nMeLkYd27cZ8NSZ479nvCjTWL/fv06YMZM2a4poN77+6778bll18e2EHIbbB3333XEP6EETpQNMKzjg/nD+K8ZM5NxzeK9eJqQZk6zbd27VrQ1SvIuilsouCSe8+p+YlfogpA7HNRlDJ06FDD3S2oEITiDzoj8UHoUZ1mkt6rSZ0PYfcZ3+955g8bNgxz5swJdTmFaHTLoQvQoYceGupas/Onn35qiHW8HtQeZmDrZ50kxw4Tk19fCX78CFWt1yX4qVr5DLKaJdnCBKMvD1oKKNREIC0EVqxYYXxIX7x4sREy7UJp88enEqgVh4DXjxh+PxoUJ+L4Z/V68oAEP/Hz1ojxE+CTaPjUIUtrDcD7sTvxh6ERRUAEREAEqg4BFShVnVxqJSLgRmDPzAvDAFwRAhGFN30AsOpgW4jr6EZzKoAHQhblc4qbAdyece7YHGK+IF3NmChWcqsqoNDnBgCjMwKbcI8ODRJBtD77AHgpGzNFV19mXZv8xA4S/ETjratKm0D1zJnyKIBOAF4H8CaA4wAc4xN2vmIcOvvwN3oKGt2aHH5Ke+9EjU65j0pO14lAeRHQ9+nyyrdWKwIiIAIikC4CsQt+0rX88NHySfgsDGc9hdWZgq45xx9/vCEwadu2Lejo4das4gQWkN9www3o2LGj5zXhI9UVJEAXDNYRjhkzxnCUMZ0MKJSg0xO5d+rUyVdkxbH+9a9/GQ8g53gssqe7AQu76fZRty6fqaQmAvESoPDgn//8J4YPH45Zs2YZ+9d0tqHwjw/BjcupxYycopXnn38ef/7zn416G4oOTFEJ56Y7Gs+4Ll26GOIz3ktpb+RMtx+6sVB0YnWe4hlN16+uXbvi2GOP9RVWMUe33HKLIa7hw9/Jh+5fN954o/EeEafYhnPNnj0b06ZNM3JFMYfZ+J50yCGHhDrj8sljMfZqPvEGvdZ6P9ANZ/Xq1ZXclciZdaSnnnqqcV/Qfc50zAs6h/rlEpDgp7x2hQQ/5ZVvrpb+rNv9OflBw+9pB+WHSCsWAREIQ8BL0Vwugh/+2HHKKadg69atOegk+Amzm9S3WAT4xcrmnrY/gNXFikfzioAIiIAIpJ6ACpRSn0ItQAQCEeDviiyUfyyg282lAMYGGtm50+4AaEt5XsAxZmXji1vsY53++KxQfvtvbdkXKfYhm1U29vwAACAASURBVJkBYy1kN1ZQfAvAPKspXqJtr9djAiX4KWSGNFchCeyYvRcoSGTjuUYHrDs8gshX8EOhEc/Cni5z8P5sAeCNQoLQXAUhoNwXBLMmEYHUE9D36dSnUAsQAREQARGowgQk+KnCydXSREAEREAEREAERCBtBCT4SVvG8otXgp/8+KXtaj5xdJUZdK1atbBhA/U/aiIgAiIQncA333xjKK8perG3chH8eLkcVWXBz7p163DyySfjoosuCmzfHX2n6cqkCFD826BBpQcLbwRQO6n5NK4IiIAIiEBZEFCBUlmkWYsUAYOAX/GyiWktgAoAH+bJbe9MIfx8AEcEGOcCAFMC9MunC39bnZx5aGVX2yCDss5C9vMwn7mSvLZh1nFkX5dJJPhJkr7GLjUCfi4s+Qp+uF5+CX8hc0Yd7LD4gQDusojySo2P4smPgHKfHz9dLQLlQEDfp8shy1qjCIiACIhAWglI8JPWzCluERABERABERABEaiCBCT4qYJJ9ViSBD/lle9WAOaYS27WrBmWLFlSXgS0WhEQgdgJWC2U7YNL8ANUZcHP1KlTDevZ22+/XYKf2O+swg1IG+02bdpYJ1yaLcYsXBCaSQREQAREoKoRUIFSVcuo1iMC3gSOBLDY6ijt0P2TzG9STQCsiQHmuQCeyDpxeA13DoBnY5jPb4jRAPpaOr0N4FQAn/ldWEKv7wqAjkgnucQkwU8JJUuhJE5gp6w7V1uXmeIQ/HBoCuxuAdADQA0A7wIYDOBJiX0Sz3HQCQ7Ivr/d6+P6FHQ8s59yH5aY+otAeRHQ9+nyyrdWKwIiIAIikC4CEvykK1+KVgREQAREQAREQASqNAEJfqp0enMWJ8FPeeW7P4CR5pJ79eqF8ePHlxcBrVYERCB2AhL8AJ9++imaNGkCOqXYW1UV/GzevBnt27fH3LlzJfiJ/a4q7ICjRo3CgAEDrJNOANC7sFFoNhEQAREQgSpGQAVKVSyhWo4I+BDwK47n5VsBnAIg1xo2PN6aAKYDOMvn0j4AxoUfPtQVTg4/FP/cF2qU4nd2cyoyI5Pgp/g5UgSFJfBIxpGsu8uUcQl+CrsizRaFwBUAKPbRGRiFnq4RARGISkDfp6OS03UiIAIiIAIikDwBCX6SZ6wZREAEREAEREAEREAEAhKQ4CcgqCrSTYKfKpLIgMuguqeX2XfkyJHo358aIDUREAERiE5Agp/yFPzQFaZt27b48ccfJfiJfvuUxJW9e/fGhAnU+GxvVP+MKongFIQIiIAIiEBaCahAKa2ZU9wiEJ1AZwCP+1weZ8F0awCzfVx+WKTdL/qSAl1ZG8DzGXecY7O96WTUPOPY8VGgq0urk5fAIc7cldaqFY0IOBOQ4Ec7Y3cAcwGcIMGPNoMIiECBCej7dIGBazoREAEREAERCEFAgp8QsNRVBERABERABERABEQgWQIS/CTLt9RGl+Cn1DKSbDxLMkUIzcwpWKzdqlWrZGfU6CIgAlWegAQ/5Sf4obtPp06dMGvWLGN/33777Rg4cGCV3+tVdYEVFRVYunSpdXksnmRRi5oIiIAIiIAIRCWgAqWo5HSdCKSXQD0A/N2pgccSKNDpkCmc3hLDMq2F2G7DLcy6AP1fDPO5DdEYwCIAO2c7jAFAhx/7OZhgCLENLcFPbCg1UBUgMAjAbS7rkMNPFUhwgCVYhaUSPQYApi4iIAKxEdD36dhQaiAREAEREAERiJ2ABD+xI9WAIiACIiACIiACIiACUQlI8BOVXDqvk+AnnXmLGvUGALXMi1etWoX69etHHUvXiYAIiIBBQIKf8hP8TJs2DV26dDHcfdgk+En3YVC7dm1s3LjRuoj9AaxO96oUvQiIgAiIQJEJqECpyAnQ9CJQBAL8jZGOOpd7zL0ewIkAVsYU37CMsGZoAedzmuoSAGOzL/DsawtgTkzrK/Qwo7NiJad5Vexe6GxovmIT4FNNbncJQoKfYmcn+flrApieFY1yNp2ByTPXDCIgAj8T0Pdp7QYREAEREAERKF0CEvyUbm4UmQiIgAiIgAiIgAiUHQEJfsor5RL8lE++qexZZS63Vq1a2LCB+h81ERABEciPgAQ/5SX4+fjjj3HGGWfgvffe275xJPjJ7x4q5tUU/zZoUOkh7FT+1C5mTJpbBERABESgShBQgVKVSKMWIQKhCZyecZZ+HoDX740XAJgSemTnC+zuOk69+gAYF9N89mF2AjAzK/LhaysAnATgi4TmS3pYL4GDit2Tpq/xS42ABD+llpHCxnNGVrxZLTutzsDC8tdsIlDuBPR9utx3gNYvAiIgAiJQygQk+Cnl7Cg2ERABERABERABESgzAhL8lFfCJfgpn3y3sj5htFmzZliyZEn5rF4rFQERSIyABD/lI/j5/vvv0a1bN8yYMaPSfpLgJ7HbK/GB58yZgzZt2ljnWQqgIvGJNYEIiIAIiEBVJ6ACpaqeYa1PBJwJUDhOwc+xHoBmA+iQcUvYEgPEXTNzzcqKbNyGi3M++xyHA3gZwB7ZF+hw1C+GdRVrCAl+ikVe85YiAQl+SjErhYlpTwDPATjOMp0EP4Vhr1lEQAR+IqDv09oJIiACIiACIlC6BCT4Kd3cKDIREAEREAEREAERKDsCEvyUV8ol+CmffPcHMNJcbq9evTB+/PjyWb1WKgIikBgBCX7KQ/Czbds23HnnnRg0aFDOXpLgJ7HbK/GBR40ahQEDBljnmQCgd+ITawIREAEREIGqTkAFSlU9w1qfCLgTGJYpUhzqAYiOks0BvBUTxCsAUGjj1tYDOBHAypjmsw5jnZvnXsvMXPMSmKdQQ0rwUyjSmicNBCT4SUOW4o+Rfy+7GcANtqEl+ImftUYUARFwJ6Dv09odIiACIiACIlC6BCT4Kd3cKDIREAEREAEREAERKDsCEvyUV8ol+CmffFPd08tc7siRI9G/PzVAaiIgAiKQHwEJfqq+4OfHH3/EXXfdhYEDWe+S2yT4ye8eKubVvXv3xoQJ1Phsb1T/jCpmTJpbBERABESgShBQgVKVSKMWIQKRCDQGsAjAzh5X9wVwX6TRcy86EsBiALUKNJ85TU0ATwGgozbbiqzT0BcxrasYw0jwUwzqmrNUCUjwU6qZSTYuOtBNz4h+qtmmkeAnWe4aXQREoDIBfZ/WjhABERABERCB0iUgwU/p5kaRiYAIiIAIiIAIiEDZEZDgp7xSLsFP+eR7CYBm5nLnzJmDVq3MmoTygaCVioAIxE9Agp+qLfj5/vvvcdttt+Gmm25y3TwS/MR/XxVqxIqKCixdutQ6XWsAcws1v+YRAREQARGosgRUoFRlU6uFiYAvAbsQxukCft5sD2Cz72j+HXYCMBNAW4+ucc5nTmMXNg0HMNg/3JLuIcFPSadHwRWYgAQ/BQZeAtMdn/09xElAKsFPCSRIIYhAGRHQ9+kySraWKgIiIAIikDoCEvykLmUKWAREQAREQAREQASqLgEJfqpubp1WJsFP+eR7g/Vpp6tWrUL9+vXLZ/UBV8rC9jfeeAPTp0/H/Pnz8f7772PTpk3br65duzb2339/nHrqqejUqRMaN26MGjVqBBw9fLdt27bh1VdfxS233AKKtDj3smXLULdu3ZzBPvroI9x999147LHHsHHjRlSrVg2tW7c2ivSPPfbY8JMD2LJlC1566SU89dRTWLhwIT788EOQkdnI45BDDkHHjh3RoUMHNGjQAA5vIpHm9rto9erVuOeee/DAAw9g8+bNiENwwFxPnToV119/PT7//HPfMZmf119/HX/605/w7LPP4j//+Y8RNvfEb3/7W9A5g2x22203v+VEep3z/+tf/zJinjt3Lnhff/rpp5XG2mWXXbDffvvhpJNOwllnnYUWLVpg9913jzSf20VVTfCzbt06zJo1C48//jj+8Y9/GHvBbOR55JFHokuXLujcuTP22Wcf4yVyb9KkiZEDeyN7jrfrrrvmxd1+PnG/WWPj4NYzqm3btjjxxBOx006sf4vWvv76a/Tt2xeTJk3yHCCO+89pAjMXvL/++te/Yu3atZXOIJ5zPA95xrVp08YQshbyHIpGtbSu4p7he4al7Q9gdWlFqWhEQAREQARSSEAFSilMmkIWgRgJXAHgXo/xvgXQAsAbMc3ZDcDkAs7HqaxigO8AnJxx+3klpvUUaxgJfopFXvOWIgEJfkoxK8nFdDiAWQAaukwhwU9y7DWyCIhALgF9n9auEAEREAEREIHSJSDBT+nmRpGJgAiIgAiIgAiIQNkRkOCnvFIuwU955JvKnu1V6LVq1cKGDdT/qJkEWKxPsYwpHglKhsXmffr0wQ033OAowgk6jr3fl19+iYkTJxoxWQv6nQQ/FAGMGjXKEKn88MMPjlNynAEDBgQW45DHrbfeirFjx7qO6TTRYYcdZohkKCzZYYcdoi7f9Tq7AMraMarg4Mcff8TKlStxxx13YPLkyZXW6zYmr1mwYAEuv/xyvPPOO57rrFmzJu6//35ceOGFsTGhMGnChAmG64pd8BEEOoVgI0aMQKNGjYJ09+1TFQQ/zOnixYtxzTXXYPny5b5rNjtQ0DVy5Egjt0kJfnge3Hnnnbj33nsNcVuYxjPqoosuMoR/FH4FbeYev/jii/HBBx8Evcyz3zPPPIOzzz7bdyze5xQYXnfddaFyYQ584IEHYvjw4YYIMYlzyHcBKepAgRoFUpZG5U/tFC1BoYqACIiACJQuARUolW5uFJkIFIIAC6dfBrCHx2S0EB0WUzAs0Kaz9b4Fmo9P0aBr0AnZ+V7NiH1oo/1VTOsp1jAS/BSLvOYtRQIS/JRiVpKJ6RgAzwDwejqaBD/JsNeoIiACzgT0fVo7QwREQAREQARKl4AEP6WbG0UmAiIgAiIgAiIgAmVHQIKf8kq5BD/lkW8WHcwxl9qsWTMsWcI6CDUKJwYPHmwU0tvFMqZzBP93/fr1lZx+nMjRBeMPf/gD6AASpZnCE4qH6Kjj1OyCHxb/c16Kg7wa10CHoDPOOMOzH8VDdM0hE6uTzzHHHINhw4bhtNNOM1xK+NqKFSsM0cijjz6aM2bTpk0Np6Ff//rXUVDkXOMmgLJ2DCv4Ye5nzJhhCJvcBA1OYwZ1PLEvggKE3//+93kLECiEoHiIDkfWxhzT5eToo482/pnONHREsebRHhOdowYOHJi3S1XaBT9r1qxBv379HO87iiHo0POLX/zCcLhatGhRDtM6deoYoh/eu3E6/PBMmDZtGnr27Ilvv+UDsH9udJGiW1PDhg1BgQxFSm+//barQI/9KRLj3vFz4fr3v/+N888/H6+99los9685SBDBDx18LrnkErCvvVlz8dlnnxm58BKv8ryiiG/ffb1q/mJdYuoG4/sCnZEsbSmAitQtRAGLgAiIgAiUIgEVKJViVhSTCBSOQHUA/LGgs8eUcYpkmmYcdl4CsGOR5otTvMQl0KaVjkHtAZyUdZyw2kvzKT7/AvAkgD8DeA+A/dyNku18BD97AvgfAL0zhfO/pflxNgDaZr8FYAaA6Sl3E6XQi85UZ2XzsrfDAxOYm88ALMy6hSxKUAjG3/UprmPeLgCwJvP7bxOaELskn/0PzuSgJ4AOmXv0QEs/xv1XAA8D4I+SP9udR9lJztekLd5CCn74Y3JHADdk88L9w332f/HhrzQSn9J0SMZljU9lOTd7xuxl6cEnSvHhYfyNgGfM8wnuY05brHuLe5IMHgewsw/rpAQ/hc49l0m7cv6RgGc2z4y6AKpZ1k+r8w+z7zHPZt9vtiW0F81h7efDlgBOgF5nGp9eNDWztnEpf99JGLuGL2EC+j5dwslRaCIgAiIgAmVPQIKfst8CAiACIiACIiACIiACpUNAgp/SyUUhIpHgpxCUiz9HfwAjzTB69eqF8ePHFz+qIkdAV5dzzz03x6Glffv2hhsG3U+s7hCm6ISuKhR9ODU63Dz55JM4/HD+vT1YCyI8MUeyCn4o5KDDTNBc0uXjoYceci32/+qrr8C98cQTT1QK3E8U8sorr+Ccc87BF198EWzBtl6/+tWvDLecQw7h35l/bl5uPk4TBRX8UCjDvkHci+xjuu2ZIAunIGf69OmG60iURvHHI488Yog/7OI0irHoTGMXm3GPcM7LLrvMdc9yD1HkVb0667GitTQLfubPn2+IW+z7l85dQ4YMyXHuItO//OUvBu+gzjcUDM2aNcsQywVtnIdnDc8ia6Nwh05k3bt3zxFq8SyheJFxuwm96AZ21VVXeYbxz3/+E926dcPGjTR7+blt2bLF1VGKe2+PPbwe3g3j/Dn99NNd5+b9RXcwCqusjcIdnnMHHHBApX/nPcFYeW65uTL95je/MfIVxt0oaI6qQj/uB7q/WdqEbIFeVVie1iACIiACIlBcAipQKi5/zS4CpUCAYh8WUbu1rRlRxClZJ6B8470NwCCfQZKaj09noAjkjXwXkeF1KIA/ZIU+YYZjYTPXPxNAPkXZUQQ/u2XEPeR/RcCAXwDAL6UrAvYvdjf+dn58Jgi6UbWOGAwfwsTr+VSNOIRZdoGAGRYFGm6CH1o8U8xzXIA1UOwxJis+cf4BNMAgli5pi9cMvRCCHzrK8H64FEBNC7OkBD/MRS8AgzM5tgp8gmSUQrDrAbwbpHOAPsW+t3h23ZsRtnQPEGvQLpMA9AjYudC5p8iLZ9jQgOeAdRm0GyerOwF8GXB9Qbu5nQ9+76080/gENJ55fo2C0z4A1vt11OsiUEIE9H26hJKhUERABERABETARkCCH20JERABERABERABERCBkiEgwU/JpKIggUjwUxDMRZ+E6h7+Mc9odKLo358aoPJtLADv1KlTJdeM+vXrY+bMmTjuOO+/ffs5vNSqVcsoMKeTklejgOj666833HnsAg6360zBDx0r7rrrLsOdJWjzEh1Q7EMhyosvvlhpuDvuuAPXXnutryMInUBatWqVIxAIGpvd+ePPf/5zKEEF5/ET/Lzxxhu49NJLXYUBTrFax1y6dCnOPPPMyGvk+AcddBAoMOFeC9u4N7lnrXuFb9gUQvzud7/zzJGbkIIxUIhERymKtqK2tAp+KM7r3LlzJXEM7186P3kJU8iJ4porrrgCDz/MehnvFlbwQyGL0/298847G7lq2bKl54Tz5s1Dx44dHfcq18c9+N///d9+Yee8znuIrkJ2t6Eg95/fZB9//LHhQPbee3ww9c+NYiyekV7OacwFBVp083FqfI1CqHxEbX7xp/X13r17G85Plkb1z6i0rkdxi4AIiIAIlBQBFSiVVDoUjAgUhUC9jIMA7aUbeMzOAuJ+eUZXO+s+cWyAcZKYL47CfNqS3h9B6GNf8vKs0wvdf6K0MIIf/qZ8ZsYxZkrmp0YWzodpFJRQOMDvHt+HubDAfflUi7FZ5xX71HTAmZd182EhPX9MPMLmkmG/hj8gUBgV1T2HPybxB12OYXV8MudxEvxQRHJzxinmmgjs+GSf8zOCtvkRruUlaYvXvsykBD/MHYUXN3oIL+I4V6zr4R7tlN3P9vuV9yNdofi/dBfzEwLdnek7JOMsRRFI1FbMe4tPPOL5Q/5O91HUNfE6P8FPMXLPs5ri2gdtrl7mOunuRScpOvzYnX7sLHhe04WK76X55D/I+eAm+KFAiMLYviET9Xb2PevjkNepuwgUi4C+TxeLvOYVAREQAREQAX8CEvz4M1IPERABERABERABERCBAhGQ4KdAoEtkGgl+SiQRCYfBAovt6pM5c+YY4oxybU7F8AcffDBeeOEFNGjgVYfyMzE39w2zB4vq586di+OP50NAnduGDRtw9tlnY8cdd0Tz5s2NgvZJkybh7bf59yfnZgp+Vq1ahVNPPdUovOe/HXvssXjuueewebP739oo6Jk6dWpO0bubUxBjevbZZ7H77rsH2iojRowwRDpR2uzZs9GmTZvtlzJOutJQAHDCCSfg73//uxG7m2sJL/QT/Lz11lto3bq1wYp5WbdunSHWcHNrso5pF/tQJHPeeecZ/8exmEM6B1FwQOcgrziHDh0KOvKEaW6CKoo6pkyZkuP04jQ2xS2Ml2ISe+N5QCFJzZrWh4kGjzCNgh8nAVWQ+9ZKJajLVljBj1NsnPeGG27AzTff7CvAY1+K9a677jrHJNLViQIYhw98nklPSvDjJjisW7cuFi1aZAjl/BrvP56J77//fk5X5nXx4sU48sgj/YYpu9crKirA883SWHQ0t+xAaMEiIAIiIAJJEFCBUhJUNaYIpIsAf3NkUfDlHmG/A+DkjLvFujyWRhvR5wEE+Y0ziflYdHxfHvGfCmBaZow6ljH+DmB4VmhBNwWujUX4bTP/TRvY/T3mY5E0C/v/EiGmoIIfigeu5lfPCHNYL6HFNB9Q9FWe4yRxOa27Z2UK+BvaBl8NoGc2N3Y3JRaicz9QYOMmJOCTdmj9HHTNQQQCZoh2wQ/joWDpgjwAUQTSFcD0gO5EaYvXC03cgh+KKfjDqd3NxymGOAU/FBTyCSmnWSZiXrk37gJAAYT1cxv3DR3aRnqI+XjmdonomFLse4v227y3T8rjvnC71E3wU6zcM5d05bnMFvDnWdETz2DrWcT3Gv5x5NqsIw5FQE7t9awQ8t8hGYY5H5wEP7/OCCvp1hNE4OsUWtjzN+Ty1F0EYiWg79Ox4tRgIiACIiACIhArAQl+YsWpwURABERABERABERABPIhIMFPPvTSd22QP4anb1WK2E6AT2qrZf4jxSJRHEaqAlYWg9Oh4tNP+eDCnxrFGxRBUVwSpvkV+4cVEXFujnnxxRe7uoZQ3EP3IDq6LF++HD179jQK9ynUoHCFBf4PPPCA4zIef/xxw83E3tyEOm793RjRsYiiHcZlbyy4b9eunSGMsbcDDjgA/fr183Tw4DUs2KfrynfffecYgp/gx+kip/1g7ccxTznllO3uRTVq1DAEF3379nWNl2O2bds2x6nEHLdRo0ZYuHAh6tSx1vK47zyKuOjsM2sW/xZduVFg1K1bt0DblgIzOsO8/jr/Jlu50TmGworGjRsHGsveKW2CHycBFc+B6dOnG05XYZrXvjfHCSP4+eyzzwzhil34R3eaBQsW4MQTTwwU3ocffgiKOdauXZvTn8LGJUuWoF49PnA7eEtK8EORHN237M1NpOgW8eDBgzF8OGvicluU8yE4mfT2rF27tt0JioWDLGBTEwEREAEREIF8CahAKV+Cul4EqgYBCspne4hxeFZQxDIn4nKDiIqsQ+c7H8cabXEW2AigOYC3IsTP2HtkXFAmWlxhWODcOysAsotJzCkotqGIii4bbqISujDwB6AnQ8YVRPDDOemuQMFPHI25Z6xBBTBxzOk3xjEAnsk61Fj70pKWPx76OUTwoUsUXG3/LdY24a1Zh5TcJ7L83DGMQMC8yir4YZ7GZPeT33r9Xqc4hCKymR4d0xav35r5ehyCH97nfBoUn/zD8zBoi0vw47SXKSikc5OfExifvsLz+2CXoKOIJ0rh3vLKQZAzMGgOi517Cr0o1ON7lLVRkHh7AIceP3ENHcBoF/9KACBRzge74Kdp9lwO9oO6e1AU3Y0IELO6iECxCej7dLEzoPlFQAREQAREwJ2ABD/aHSIgAiIgAiIgAiIgAiVDQIKfkklFQQKR4KcgmIs6SX0A/IOv0Si8YOF/OTaKEs4991zDycfaKJphwTkL6sO2jz/+2BAKvfce/+af28466yxDRBDGOeXll182RCZbt27NGZCCn3POOQf33XcfTjvtNNAJxOrAQ/cWzkfRkNW55pZbbsHAgQNznGDcBC/77ruvIQho2ND+IFNvQoyLYhh74xvLE088YfCP2rxEJRwzSkE/eTHeMWNYA5HbevfujZdeesnIb9OmTfHYY4/h17/m3zu9m5c4Kaxww0tk8cwzzxguUUEbhVUUiDk17qWo+UmT4MfNTaZPnz4GmyjngJd7ElmHEfwwpxTH2VtYUdaWLVsM8RLds+yN5xFFZ8cdd1zQrWP0S0Lw47V3unfvjkceeSRwjHRvo6jNycWqa9euhgNXWFejwJOnsCPFvzZXOxYr1k7hUhSyCIiACIhAaRJQgVJp5kVRiUChCbAwl4XrjTwmfjjzu9XvArqH2IfZJ+MQ9BKAw7IvfACATwmhg4Rbi3M+fuHiUyO2hATL32MpoHjMIvb5EMBZmUL8lQHHorMRnQ7cRCX8fE9779cCjsdufsXudIqg80O+zj72kMZnRUwUKhW77QnguYxgx/6FOaxYjK46j7osJohQjAKRoRkudOLg/qIrid/3NVPwwyd/xJ0nv/2UtniD7LM4BD/8sZn7gKK2TVlHnD0yzjp0XvFqcQh+6ILCvWwVSCzICBTPC+HM47WPGX+Ye7dU7i0v7n5nYJizr5i5dxP7cH10dfISG1r57J55f53qIVbzOxfMsSjW4Xs1nwRmPoWNIiCvZhX8OIko/5MVC9O2moLRvbPvq37OTZ9kRVAfBTkE1EcEikhA36eLCF9Ti4AIiIAIiIAPAQl+tEVEQAREQAREQAREQARKhoAEPyWTioIEIsFPQTAXdRL+cX/7k1KbNWtmCDnKsTm5SNBxhoIOijmitmnTpqFLly6OReYck447FBMEbXQfatKkCViM7dR4SB900EGGcMlWrL29O52CXnnlFaxfv95wbXFzdBo2bBhuuummnGkoJnr66ad9XXfsF3q5ipxwwgmYO3duJYFSUCZmvx49emDSpEmOl0UR/HCgcePG+ebnkksuwahRowILt+jK0759e2O9To2uSgMGDAi0fK/4wgp+pkyZggsu4N/qc1tUfhwpLYIfCkG4zkGDBlUCULduXcPhiPdVlEYRUatWrfDqq686Xh5G8OMmygor+GEgXo43YfcOx0tC8LNy5UrDtYhnlb2FFfx4nT9hchBlD6TxGjrb0ZXN0lgkUZHGtShmERABERCBkiSgAqWSTIuC8TlKngAAIABJREFUEoGiEDCFAG6T0y2Fn0NZhBu22R2E+AMHXQecn3Tx0+j5FPva5+OPPePCBp11RXjKIvYJWjRtn4ouHY97OCgtznyV41NCgrrn+BW7v591jKhmCWQegMkA+H3i/7LClFMBkA3dPIK2UnFdcGNAu+SWAII+RYninOcBUHTh1LhXeW+4NYo0+F76ZbaDk0jMfq0p+Dky+1uwmSc69DyR/T8KwCiK4wOiKFb734wT0F4Bk+Tl6JK2eIMsOQ7BD+ehsIE5WJedlC5dv8+IH5wtin/qlK/gp0HmXOUTr6zuPBQVngbg30EWn+1Da2j+IYHjOTXuUQqIgriJlcq95bV8vzMwjOCnWLmnSIduXMy1tVHsenHm58Kwwkq38cyx+RQ0OvXx/cGt0XGMT9Di3jPn93OQMgU/vF/4A7spbqX72vVZcayTcOk3APj+6vUUMz6t7L4Q94G6ikAxCOj7dDGoa04REAEREAERCEZAgp9gnNRLBERABERABERABESgAAQk+CkA5BKaQoKfEkpGQqH0BzDSHLtXr14YP54P3yuvtnr1apx66qmgo421xVEE7uc8QxHB/PnzXUU39kysW7cOFGaxeN2p8ZB+/PHHcf75rOuI3r744gvDeWTFihU5g4QttDcH8HIVYdx0G2ndmvUx0drw4cMNEYNTiypYefbZZw3XJLc2dOhQY84aNfi3yeDNS6hDV6kJEyYEGuyOO+7Adddd59g3rGjDyz2KTkejR48OFJO9U1oEP3/729+Mc2DjRtZS/dwuv/xyw90nH/cXL3FNmHPGTdQWRfDjJfCiAJJCtjAtCcGP15hhzyG619Hh5/XXWYdVuTVq1MhwNapTx/pg2zCrr3p9KWK0CQ95KPWueivVikRABERABIpEQAVKRQKvaUWgBAlYn+zvFl6XrItAmPD5m+ZDmQLii7IXUcRwMoBvMoXOFLq4Od+wexzz0UWFQiXnH2/cV+JUiH9hVjQTZv3sWzMrwKEzkFvjDwpBi9S9it3/kl2vyZXF0hSsmIIUp/np7MQi8yD2shRqMX9vh4UQY3+7Y5R16CgCjNsy4prKTxz5ecQo7lDc8xSzXe6yZgp+OgKgVa7pevVAxiGIe+Brl2u4h64EwFitQi43rJcCGBuQedritS8rLsGPEy4/QViU/WbO4ybQiHLO7JQVj1DQ4dYoLqGDUa5V/c9XlPq9ZUYat+Cn0LnnPefk7kVXnRY+ohyv2/p4m+jG3tdLDOg17hUeAl0Kfnje0OmM4p3V2fd7ulT5ORT9d2a98z0+B+RzfwU8/tRNBPImoO/TeSPUACIgAiIgAiKQGAEJfhJDq4FFQAREQAREQAREQATCEpDgJyyxdPeX4Cfd+QsSPdU9vcyOI0eORP/+1ACVV3MTTdx22205bh9RyEydOtVw+XFrFI3QTSdI8xMQnXXWWZg+fXpgtxm3Ob3EH/lw8RI+5CMq4Tq8xC9JCH4uuugiPPjgg6HFPozVi2+HDh3APVO9enXfLRGn4CdOcYU18DQIfrZu3Wo4OU2cOLESc+ZgwYIFhstMPm3evHmG2IQuQvZWLMGPl5gtyv1S6oKfNOzDfPZY3Nf27t3bLjyk7diouOfReCIgAiIgAmVLQAVKZZt6LVwEcgjsmnE5mQXgJA82UwGwGN2rYNx++QFZYQ8dKNjMAl6OwQL0fAvU7fPZnS6CFLnbx+CPABRsWG2g8y08trsO2ed8JyukMd1FvLaoV7G7eR2Lrpkrxh2kUVBCMUmQHyP5hZ1swuyDIDEE7cMfBlhM7vRjTZQ8nZvdi07zh3UMMsegYxMdLpwa3atoPcx56SjTMyv+8SuO51hnZsVjO/vA4pOU6ODEfRCkpS1e65qSFPxwHj50gzlyalH2G8fh33puztxDN9gGjToeh6GArLtHsk1nKYpK3Foa7i3GXgjBT1K557gnZIUu9vv41syZMCSAUMYtf9xXFA56uVJFmYNiUO5Nvk84NZ5dnJuCIlrWU2gbtHm5C0YV7AadW/1EIA4C+j4dB0WNIQIiIAIiIALJEJDgJxmuGlUEREAEREAEREAERCACAQl+IkBL8SUS/KQ4eQFDXwKgmdl3zpw5aNWqVcBLq0Y3OuacfPLJeOcd1jj83HjYPf/88zj99NPzXqjbHObAhx12GF566SXssw8faOjdvIrWd9xxR1BY0Lx5c79hfF/3cqCJIgYwJ/RyFTnttNPw9NNPY5dddvGNz6lDEoIfL2FOPhzo0FRRUYG1a3P/FhlGAEIXn3bt2uXgiOL4Us6Cn1deecU4B777jg99/rnF5fyycuVKQzS0fv36nFyFybfbHm/QoAGWLFmCevXMWjb/WygNgp9PPvnEuE8+/vjjnAWFvf8k+PHfE9Ye5L506VLrP7FQcG64UdRbBERABERABFwJqEBJm0MERMBKwOsp/uwXpfiWjhKPWybpC4CuM2zdfBxz+MWNBegrQ6TJPl8UlyAnt6Mo41jD5g9N/GBPBwS3FnQOP8EPRSp0kPl3CG7sugOA3/sUi7Mf7Xj5g9dbIcePq7uXOCWKYKJxRhyzCICTiCaISMJpXX4F8ryGYp+uWQFPELGPOU+H7DV+Tj/We82Pfdrita4nacGP1/hR9htjd9tzQc8Ap3zy4SAjPBIdZC+n4d7iEgsl+Eki926Ob3TKobvPG343q8/rXi5NvDTKPPsBWAbA68fOyVkh6KaQ8Xu5C/JcbJn5HDAv5JjqLgKFJKDv04WkrblEQAREQAREIBwBCX7C8VJvERABERABERABERCBBAlI8JMg3BIcWoKfEkxKzCFtAFDLHHPVqlWoX79+zFOU9nBu7jt77LGH4cJy+OGHx7KAfv364d57+aBW50ahyznnnOM7V6GK1r2ceMIW2lsX9dxzz6FtW+cH6TZs2NAoMA8ifHIClYRIKQnXEsb+6aefokmTJuA9Z29hBCBffvkl2rRpg+XLl1capmPHjqC4qkaNGr57yuxQroIfuu7QXWrMmDE5rLp27YrJkyfD4cNPYK5x5vv9999HixYtjP1jbTfccANuvvnmUHGmQfDD3AwZMgS33soHgf7c6tati0WLFuGggw4KnIdCnZ2BAyrxjrVr18bGjayn2972D/GU5hJfncITAREQAREoAQIqUCqBJCgEESghAkdm3Xi2/z7lEBudXcYFjJkOLHQFokCBzS7gsbv/OA0bRrTA+R4FQNEPG51UKEz5KGC87GYfg/8WRehkn3KnGB2NvIrQ6XxzXpZ1iGVv78ofL/ilvLfPxTdlXg9mkR0lCu9r4hYlUITFBzHt6zAt91CTjCv7mpDL8BIRcSiKfTp5OAt5Tce/E9D19UqfmOgixKdJfRUg9rTFa11S0oIfLyFNFMEP77EpWVGedR1hXL6cUuolnGD/IG5Vabi3uJZCCX7izj1jp7PXE1lHHGseo+wlt1vbT7wb1q2vblbww9+jnFpUsQ/HqpN1D2rkMjY/PzwZ4AxTFxEoFgF9ny4Wec0rAiIgAiIgAv4EJPjxZ6QeIiACIiACIiACIiACBSIgwU+BQJfINBL8lEgiEgqDyp7taoNatWphwwbqf8qnbd26FRdeeCEo+rG3/fffH8uWLQMLy+Nobk4s5tgXXXQRHnroId+C/UIVrffo0QOTJk1yXHo+gh8vUUm+zOMWMHDxSQl+vvnmG0P4RFGZvYUR/PBaugRRUDZjxgxUq1bNEK/cdtttoZ2SylXwE6eLjNtZEZfAi+P/61//Au9Pnk81a9bELbfcYuQ/jLiL48R9vyR1r3z//fcYPXo0brzxRmzevNkQyj3yyCM45JBDQh3NhTo7QwVVop0pRKRrlKVR+VO7RMNVWCIgAiIgAukkoAKldOZNUYtAUgTsAh2neeg22T5TcL05QBB2IcXMrBhna/Za/t75UMaJ5iKPscLMZxcQPZz5ve13AMK4p/BpM/yBYA9LTLOzoqUtAdbs1WVCRrzf06MDLVUrskIlr3GSLnanm8MLGbHWYR5BhBGT5Ikt53KnHJmdwhay8zqvYvYobhgc00tAE9XZxwoiSI5onXxyRvTzSoAEpC1e65KSFvzELYJxE+ZEOa+sHPzEepdmRG1jffZCGu4tLiHpM9DEFHfu6e7zVFaIZ0/FcACDA9yrQbr4iWnDnA1JnZHmOvzEsNcBuCPIotVHBIpEQN+niwRe04qACIiACIhAAAIS/ASApC4iIAIiIAIiIAIiIAKFISDBT2E4l8osEvyUSiaSiYNPW5xjDt2sWTMsWcIHS5ZP8yr0Dyu68KP24YcfoqKiwhBnOLVjjz0Wzz//POiq4NUKVbTuJfjp2bMnJkxgvUj4JsHPT8y88hj33vPLEl2CHn74YTzwwAP44IMPHLt3797dEFlEaYXas1Fi4zVeYjy+dvbZ/Dt7fi1OwU9+kQCrV68G3bAefPBBfP75547DRRH1JSX4yXe9FAzNmTPHEA3NmzfPcbh8xYb5xlhq15MXncMsbWm2ALDUQlU8IiACIiAC6SWgAqX05k6Ri0BSBOiO87jH4BSh0zXnrQABXGIrMO+SdfyxXtoaAAU1br99hhFcdANApwGzteNXzQBxWrvYY+ZrcRViexWpcx6KqE4CUNk6OHcBhSh2vyDrluSG75vsPngzJN84ulOYRutuuk1ZG4vYT8+6VIWZp9CCHz70ia5BlS2Dw0T8U18/Fw/2CVos7yX4KcV4rbTSJvgZDYDOZfYWxj3NbbfskBUn3pw5xw/Ndno3KyShS4qf+DEN9xaXVYgzkPPELfjxcmGK08kmiJiWZ2i/gMfOL7Pv0yc69A/zHu02HX/o7u7yYtAzLOBS1E0EYieg79OxI9WAIiACIiACIhAbAQl+YkOpgURABERABERABERABPIlIMFPvgTTdb0EP+nKV9ho+wMYaV7Uq1cvjB8/PuwYqe7P4u+WLVvixx9z/+4Yt+jCy9GFEPfYYw/D7eXww/lQQ/dWKPHEHXfcgeuu49+2cluHDh0MV6Tq1fn32HDNSxTQsGFDLF26FPvss0+4QbO943Ys4bBJiRiKLfjZtm0bXn31VcMdhsX9fq0qC37ojnPvvfx7c+XG/b1gwQKceKLT35X9iFV+vdiCH1P0wnwvX+5XwwVUBcEPhU333HOPIWSjM5BXk+CnMp1Ro0ZhwIAB1n+kwrN3uF2v3iIgAiIgAiLgSUAFStogIiACdgJ+zgDsH6QA1+5k8ElWIPKRbUL+8PCSj5vMTZlrhvmkyu5O9E7W3WRdiBS7OQ3EUYjPMPjhfoRPPEGKvgtR7B4kLxQFTQnBN86u3F+/zxb+87/fBnA5gIURJkmr4CfIvWp31XLDUwjBT5zxWteRJsFPnewebWRLBF3PTsm6i0XYwrFeUur3FhdbiDOQ88Qp+OHf9/ijJ88pewsq9gyT6HMAPO1xwYqswPSLAIPuCmBWtr+9exyCH6980vWIols1EShVAvo+XaqZUVwiIAIiIAIiYHvggVMdkiCJgAiIgAiIgAiIgAiIQKEISPBTKNKlMY8EP6WRh6SioLqnlzn4yJEj0b8/NUDl07jmq6++2nHBcQt+OImXaw4PVzr8nH46Hwrq3gol+JkyZQouuIA1FLktqBuR07VeAprTTjsNTz/9NHbZZZdIm1CCH39sdPOZOHEi7r777hx3l7333tv4N6cfnqqq4MdLiLfzzjtj0aJFaNyY9Sf5tWIJfrxEL/Xq1QNdzpxaWgU/XsKm3XbbDVu3bsW337ImoHKT4Kcyj969e9td3FggOCq/u0BXi4AIiIAIiEAlAipQ0oYQARGwEwjiDEBRxVk0zfXAd2TWaaVWts/DAH7n4jDh5nhhDv8qALpjf+UxH5/a8jKf45LtMybrouHnaGEdsh4AWm43KOK2CCKmKlSx+20ABnmwiMv5qIi4janTKvjxEhCYTIMW9RdC8BNnvNY9kybBD59kswCA/clNxXTMSvL+S+LeYryFOgPjFPy4ib24nvUAuDdWxpiMhtn3s31dxgwjMium4GcS/5QTIxcNJQJxE9D36biJajwREAEREAERiI+AHH7iY6mRREAEREAEREAEREAE8iQgwU+eAFN2uQQ/KUtYyHBZTNDMvIYuH61asY6hfJqXACcJwY+Xaw6pP/PMMzj7bP5Nz70VSvDjJcwJ6kbktAovV6W+ffti9GjW20RrEvy4c3v33XcxfPhwTJ48GT/88MP2jjVr1sSll16Kq666Cp999hlatGjhKIioqoKfNWvWoEmTJo7Cl7QKfijYeu211zBs2LAc96a99toL11xzDXr27Gm4aZ1zDh+8mdvSJvj5+uuvMXbsWEchW+vWrXHjjTfiiCOOQLt27bBwYe6DlyX4qbwHKioqjP1haa0BzI12MusqERABERABEXAkoAIlbQwREAEnAvzcORuA2++R32Xdc17xwHdF1s2AXXjWtAXgZmvrVgRvDh+kMDnMfG5h+8VRiN1SSoIfPgnneY998BgAPqEmjKiqEAyDzsGn3HTMOlYd6nJRVPeKQghoGLKfi8daABUAPvSBkrZ4rctJk+DnEgBjHXKxKnM+NgHwadDNW+L9kry3uPQ0Cn683l+SyP8vs+/jXnbpfPrayAB7SYKfAJDUpWwJ6Pt02aZeCxcBERABEUgBAQl+UpAkhSgCIiACIiACIiAC5UJAgp9yyfRP65Tgp2rnewMA84mnWLVqFerXr1+1V2xZ3ZYtW9ChQwfMns1aktyWhODHyzWHEVCM0a1bN88cFErws3nzZrRv3x5z5zrXeAeJ1WkhbgyCOhx5wZHgpzIdCj/++c9/GgKPF154odKLBx54IIYMGYKOHTuCoh82L5FXVRX8eK05bYKfbdu2GWIWupb9/e9/r5Tv4447DkOHDgXFLzvssIPxWtz3ixfLKAKiIG9GdKzi2H/84x9Bdx+zmUI27v26dflgV6BQZ2eQuEu9T+3atbFx40ZrmPsDWF3qcSs+ERABERCBVBFQgVKq0qVgRaBgBPbJCHpeAnCYx4w3ZV4b5vK6vTj4naxAaJ1L/92zwvYTPOa7N+OC0M/ldX6ZfirrAsQuQV1N7MOdC2Cmwxz8Iv/vAtHnOp7zmatQxe77AVgGgM5HTi2I01OBsAWehl/Euc8GZ9ZGYVs1nytLXfDj5+IRNP5CCX7iiteatjQJfiZkvtP3dNhzSQg+At8UMXUs1L3FcAt1Bsbp8EPH5hEurJPKv9t+M8OYCKBXgPxL8BMAkrqULQF9ny7b1GvhIiACIiACKSAgwU8KkqQQRUAEREAEREAERKBcCEjwUy6Z/mmdEvxU3XxT2cM/6hitVq1a2LCB+p/yaV7F36SQhODHq8CecwYpii9k0frUqVPRpUsXx01BN6innnpqu1gk6M7p168f7r2X9TKVWxy84xYwMMKkRAxeeYyDxYoVKwzXHrvQ55hjjsGIESOM/W0KP8xMlKPgx2vPpEXwQ2HX4sWLceWVV+YIfc444wzD9eaoo46C/QNc3PdLUveK09lCR59bbrklR+iz22674eabb0avXr2wyy58sOvPrZBnZ9DzsBT7UfzboEEDa2hU/tQuxVgVkwiIgAiIQKoJqEAp1elT8CKQKIHbAAzymOF1AC0BOP2I1TQrGNoxe72XWMecguKhoR7zeYmGjgSw2PIwneFZQUdYQG5F5HRReTbsYAn2L1Sxu1eRN5f3cta56ZsE1xrX0LsB6JN5BsU1APayDfoZgDou4p+gghl7nIUS0ARx8aC7lp+ILG3xWnmnRfDDH0eezpxVpzls6qQEH3HdP17jFPreYiyFOgPjEvzwb3uTAXR1AZlU/r1ERgzlRQDtAGzy2SgS/BTiTtIcaSWg79NpzZziFgEREAERKAcCEvyUQ5a1RhEQAREQAREQARFICQEJflKSqJjClOAnJpAlOEwrAHPMuJo1a4YlS5aUYJjJheQn+GnYsCGWLl2KffbhA2bjafPmzUPLli3BAn2n9swzz+Dss/k3PfdWyKL1r776yoiHYgJ723HHHcH1NG/ePDCcdevW4eSTT8Y777Be5udWrVo1zJkzBxQn5NPiFjAwlqREDEkJfjZt2oTrr78+R1RVp04djBs3Du3atcsR+pjMJfipvPvSIPhZu3YtLrvsMkN8Z22HHXYYJk6ciKZNm+YIfcx+cd8vSd0r1nXx7Jw+fTouvvhiUPRjbQMHDsSgQYNA0Y9TK+TZmc85Vuxr6epGJyhLWwqgothxaX4REAEREIEqR0AFSlUupVqQCMRGwC7asQ/M84OCn3kOM1rFO1sBnJIVh3gF5yU44HWcj8KF7b+hWQazFn8Hnc8pFjc3BApFxsVGNv+BClXszkgfAdDdJeSkitTzJ/TzCIdmhWsX2AQ9P2QL8O8A8FVmL/P7Fh1V7a3UBT9+OeLrQQRrhRL8xBWvNU9pEfx4iSbScC/Z741i3VuMo1BnYFyCHz/xZFL594qfHIO6tEnwE+e7ksaqagT0fbqqZVTrEQEREAERqEoEJPipStnUWkRABERABERABEQg5QQk+El5AkOGL8FPSGAp6t4fwEgzXrohjB8/PkXh5x+qn+CnXr16WLZsGfbbb7/8J/v/7J0L3FVj3v6vP/EvGR3kECoaXirvzPydFSnSSWkqUip5VerVgTLUCDEjQoehIipvKVNKNWhSkc5J6R0McqaDV5EOmtRL8d/XstdjPXuv495r7Wevva/785nPzPTc675/9/d3r3s/az+/a13JEdwK4tkl3wQ/jGnt2rWgm8+uXTR5KN1atWplFN9XqFDBF6Np06aha9euaX3pTDJ69GhHYYKvwfna2xdfxJVXsp4gvflxT7K7LioRQxSCn3Xr1hmOTJ988kmppVx33XWGAMhJCGF2luAnfQfMnz8fLVq08LsFHft9+eWXuOCCC0D3lNSWiaMThS9///vf0blz5zThy7333ovbbrvN874M+36J6l4xee3YsQO9e/fGrFmzSiGkuOnZZ5/Fb37zG9c8SfDjbxvzLB44kC9jLWksPuzp72r1EgEREAEREAHfBFSg5BuVOopA0RGoBGBhwhnkfJeVjwPQLynGMbulXvc6AL7shqIKt8YvNPgGBfZ1apMTLtk3pMyXWojsdz67OZzELYMBUBiSLy1Xxe5cr5vTU1RF6tly5vfo5yUcn/6SEIhdkDLY18k18fnKdLWoDmBNjAU/dOJinpxavgl+wojXuta4CH7c9tkXyb26JdvNH/H1+XBvcYm5OgPDEvzwLWYUFdZ2yE9UZ+m5SVGP0x8M/M4rwU/EN5aGjzUBPU/HOn0KXgREQAREoMAJSPBT4AnW8kRABERABERABEQgTgQk+IlTtrKPVYKf7Bnm6whU9/Qwgxs1ahQGDKAGqHjagQMH0LFjR8yePdt20RSxLFu2DOeey79RhdPcCuL9uomURdE6GXXo0AE//sgXkZZuDz74oCEusPlwKNXx888/x2WXXYZPP/201L936dIF48ePR8WKFbOGHLaAgQFFJWIIU/BD8cdzzz1niD9++OGHUhyHDh2KIUOG4LDDDvPkK8FPOiKK1Mg12xam4OfgwYMYOXIk6GhjbXTKoqtPt27dPO9HXhf2/RLVvcJYP/74Y/z+97/Hu+++W2rNdBij6PD444/3TFFZnJ2eQeVhh549e2LiRNaglTSqf0bnYagKSQREQAREIN4EVKAU7/wpehGImoBbUTXnpm1wIwDbLIFcBGAJgHLJf7s38d90/PHTegEY79KRRfG0N/7M0ifViSjIfKlTOQl+xgDo72cBOeqTq2J3LsdtLr/F4jnCAn5//u9JN6ZUoQ/3KoVb8wAcTAko7oIfPiuOdIGcb4KfMOK1LrcQBD+ZOkkV473ldS6FKdAMS/DjdsZwPVGdpV7OeX7nleAnV3ea5okjAT1PxzFrilkEREAERKBYCEjwUyyZ1jpFQAREQAREQAREIAYEJPiJQZJCDFGCnxBh5tlQqwDUN2NasGCB4eJSbI3ORiyQd2oUurRr1y40LG4F8X4dhcqiaJ2CkqlTp4K8UgUlhEPRz6233opDDz3UltWGDRtAN6BUsc/111+PsWPHhiL24cRhCxg4ZlQihjAFP06CLBbujxs3zpfYx2utdAmaMoU1SMFbWexZv1G67RmOcccdd2DYMLcX1vqbKSzBD+/Fhx9+OE3sY96HfsR3ZsRh3y9R3SsbN27E5Zdfjo8++qgU7NNOOw0vv/wyatWq5SsJ+bwPfS0gR50aNGiA1av5AtiS1jz5hvUcRaBpREAEREAEioSACpSKJNFapghkSOBMACsSTimVXa5vQ6Nky88fTbr+8J+CFrHT/YDfk7m9SaATgBmW+SgmGpr8/98nBUivZbheJ8HPfADtE4KR/RmOG/Zl+SL4WQagFYB/hb3ADMajLTj3XtuUa78F0BvATBuhj9k17oIfN1EC15hvgp8w4rWmuRAEP1xPy4Sj2ksZ7P2oL8m3e4vrzdUZmCvBT9DPSr85rwNgZeJsrOpwwXsJge4lALZ7DCjBj1/i6leMBPQ8XYxZ15pFQAREQATiQkCCn7hkSnGKgAiIgAiIgAiIQBEQkOCnCJJsWaIEP4Wb753WwolNmzahRo0ahbtah5XR2YhCFacWVrG/Of4rr7yCpk2bgkX7qa1ly5aG21D58uVd81CWRetvv/02rrnmGrz/Pl9QWrr97ne/wz333GO4+Bx55JGgCwldfSg4oajHKhSi28yIESPQp08fR5FQJpsxbAEDY4hKxBCW4Gft2rWGWG/Xrl2lkNGZ6qWXXsLRRx/tG2UxOvy4rZng2rdvjxkzZqBcOfMl0b5xluoYluDHSdx19dVX45lnnvEt7mJwYd8vUdwru3fvNnKwePHiUjwPP/xw8Dylw4/fVpZnp98Y86FflSpVUs+TmgA250NsikEEREAERKCgCKhAqaDSqcWIQOgE+MUI7ZhZiO7UKL7pCuAAgOMSgpulCUHOGclmVrSBAAAgAElEQVTOC5MCjH0+I+MD39SEc1BHl/6Mhz/nfFUSL9FZlHBtOSfZP1sBipPgx29RtM9lZt0tV8XuDNRtrmx5Zw0CMFx9OgB4EsBRKQM+nRSfUfTj1gpZ8ONXSODmBOLXBcRvPt1EFH7jtc5VKIIffjE+yi/EHPTL13vL61yKo8MPP88aJ8U5YabWy1nI7xkuwU+YWdFYhUZAz9OFllGtRwREQAREoJAISPBTSNnUWkRABERABERABEQg5gQk+Il5AgOGL8FPQGAx6U5lD/9oarTKlStj507qf4qvrVy5Eo0bN8aBA/z7VnrzK8LxS86twH7o0KGGYMarlXXR+t69e40C/IULWT8TrFWoUAH9+vXD7bffHkiI4neWsAUMnDcKEQPHDUPw4zbGmDFj0LdvX7/ojH7FKPih6xQdTbZu3WrLiu4xq1atAh24smlhCH42b96MSy+9FB9//HGpUPiL2fz589G8OY1Y/Lew75co7hW6hw0ezJqJ0o0it7lz54Jnit9W1men3zjLsh/FvymOSVQSsphRTQREQAREQATCJqACpbCJajwRKDwCnQFMc1nWFwD4BoDPAPBhiG445veY/QCMDYiEYp7pLtfsAHARgA3J/14CwHwzRCbzWadyEvxQsEQXhHUB1xJV93wR/FBQ0y2qRfoYlw+itAIekNL3RwA3AxiXcH9Kf9NP+sCFLPix3i9uSPNF8OM3Xuta4iL4+VXyfOT5ZdesYkYf2z/SLvl8b3HhuToDw3L4oRiWFs50sXNqdJGbE3JWvQQ/fwXQxcc5KcFPyInRcAVFQM/TBZVOLUYEREAERKDACEjwU2AJ1XJEQAREQAREQAREIM4EJPiJc/aCxy7BT3BmcbiiGYAFZqD169c3CtqLsX3xxRdGsf/GjRttl3/88ccbbGrXdvu7mH9yc+bMMcQyqY1uFUuXLsWFF17oOVhZFq3TbaNHjx547rnnUK1aNUydOhXbt283nGRWr14NFov/+CPrG35udIqoWbOmIVLo0KEDzj777EAOJJ4wUjqELWDg8FGIGDhuGIKfF154AW3atEnDVLVqVVDMVqdOnUAIi1HwQ7EjXbfeeOMNW1aZimlSBwtD8OMkfqlbty6WLVtm3JNBWtj3S9j3itv5PH78ePTq1SvIcl3vOZ5Ta9asQfXqrEko3kYhZ4pwjIUhDYqXiFYuAiIgAiIQIQEVKEUIV0OLQIEQOAXACgBub1/oBOBZAGMA9EmuO5PCfV7KefjlWC0Xfqaw59Gkgwu7UiRP4dE7WXC3jpc6TJiuEVmEaFyaq2J3zkVBzR0OAQ8BcH+2i8nw+ooAxieL1a1D8Muw7gAo3vIj9uG1hSz4+TThglUfwDYPzvki+PEbr3U5cRH8uIkmuB5+Kc7nfoooy7Ll+72VyzMwLMGPV+65pijOUy/BD89vzuvVJPjxIqSfFzMBPU8Xc/a1dhEQAREQgXwnIMFPvmdI8YmACIiACIiACIhAERGQ4KeIkm15M2ZxrbrwV8s3UI4yl0kBx4QJEwp/1TYr/Omnn3DDDTdg8uTJjuufNm0aOnfmi2Wzb04F++eff77hmFOpUiXPScpK8EMHFIp2VqxYYbhCMd7zzjvPM95cdghbwMDYwxYxmDyyFfy47d1MBSDFKPjxcwZ07NjRELeVK2e+vDn4rs5W8OO2XzJ1Igv7fgn7XnEStPEX0UWLFqFJkyaBElFWZ2egIMu48+jRozFw4EBrFBMTRT89yzgsTS8CIiACIlCYBFSgVJh51apEIEwCfACbCoDOO06NzhS3AlhmEepk6lbBlx5ZhUN2c9Lq+EYALwGom+zAf2ubEMPQjSfT5iYceB0AX9yzO9PBPa6jA8RDSYHNhx59cyn4cXI9YogtkzmICInjsIcl3XvsnpH4xSpFZz8ECKqQBT903OIbj/Z78MgXwY/feK3LiYvghzG73U/8Od8m9EKAvRukK8+v3gBuAvClw4VxuLcYeq7OwLAEP35yn+lnptse4JvTKKA93qGT3/0mwU+QO019i42AnqeLLeNarwiIgAiIQJwISPATp2wpVhEQAREQAREQAREocAIS/BR4glOWJ4efwsw3/wjdw1zaqFGjMGAANUDF2RYsWAAWzLPw3641a9YMc+fORYUKFbIG1K1bNzz99NNp44wZMwZ9+/b1NX5ZFK1v2bIFbdu2NVxQDjnkEMycOdPWqcjXAiLsFLaAgaGGLWIwl5+t4GfPnj3GvqWTT2q75JJLMG/ePBx5JP8u6r8Vo+CHdGbMmIFOnfhiaPtGgRuFbmeeeaZ/mCk9sxX88B684IILQNeb1HbddddhyhTWbgRrYd8vYd8r999/P4YMSX/h5xFHHIHly5cbjmFBWlmcnUHiy4e+PXv2xMSJ1PiUNKp/RudDbIpBBERABESg4AioQKngUqoFiUAkBK4E8LzLyHTzeTIhKqALjtn4cDcjw2iaA2Dhv9P3od8BeDAx9j2WPixkfyLD+czL3Iq7eV5S4FLi1J3lXKmXm4wpnCp5OZDDHLkqdqfTB/N+mU0cW5NuJHRkyXXrkhShpc67HUAjAO8GDCjugh8+L450WLNfB49cCn7CiNe63DgJfuiWRdcsp8YzsyuAAwH3sFd3CnmeSZyrfGOUm4tQHO4trjVXZ2CYgh+3fc81ZeJu5ZV3t/s6iAufBD9epPXzYiag5+lizr7WLgIiIAIikO8EJPjJ9wwpPhEQAREQAREQAREoIgIS/BRRsuXwU7DJ5hvW6puro+CFopZibW5F4GRy+OGHY+nSpbjwwguzQrRz5040bdrUEM1Y24knnmiICU455RRf4+e6aH337t2GuGfx4sVGfGEKoHwtOECnsAUMnDpsEYO5nGwFP24Ckpo1a2LNmjWoXp21I/5bsQp+PvvsM1x88cW2YhqT3vXXX48nn3wShx3GWoXgLVvBj1tuMhV4hX2/hH2vOAkkSZ/uP61bs/7Bf8v12ek/svzp2aBBA6xevdoaEAse+cZyNREQAREQAREIm4AKlMImqvFEoDAJ0H1maULAc4bL8niemAIdviHhYgCfZYijWtItyHTvsRvGOl+QwmW3kH6bELesSIgnfuXQaR6ADlm6CNkNzTfbzAXQNPmfVzy45arY3S0PmTixZLgdSl12LIBXAdSzGSxTh4y4C34oIKGQxK75dfDIpeAnjHita42T4KdFUszodC9QzNiQX4OGcbNYxuB5zHPlxaRbm52gKC73FpeVqzMwTMHPRQCWAHCyLWdOGgNIf6NU5pvh3ORnqd3b04Kc4RL8ZJ4DXVn4BPQ8Xfg51gpFQAREQATiS0CCn/jmTpGLgAiIgAiIgAiIQMERkOCn4FLquiA5/BRmvncCqGwubdOmTahRo0ZhrtTnqubMmYOrrrrK0eWne/fuGD9+PMqVc/rbmPdE77zzjiEq2LVrV6nOQ4cOxT338OWw/loui9Z/+OEH9OnTBxMm0BTq5zZ8+HAMGsS/b+ZfC1vAwBWGLWIwqUUp+MnUAcVtrddeey2mTZsGm18CPDdCLvesZzA2HejuRZezRx55xPHybJ2t3AQ/55xzDhYtWoQqVao4zu+Wm1q1amHVqlWgeDBIc7tfhg0bhjvucKrbsZ/FLcZ+/frh0UcfDRIe3AQ/mZxDbvuQ7CiSO+mkkwLFWGiduQdTPqNqAthcaOvUekRABERABPKCgAqU8iINCkIEYkGADxL9fEY6GcANAOwtnP0Nwi9ohvrrikyFHqnD82FwEYBzXOal+8Y0n3H57XZ50jmIv/O7uW+Y4+Wq2N1NBEInEDqG5Lp1BDDdYVI/7kh2l8ZZ8MO/GXA/XmuzsI0+9xMvzZXgJ6x4rcuNk+CnTlLQUdXlxpkEgI5lYbn8UOwxE0Cr5LhOTmhxubeILldnYJiCHz9CVr+OXH7PXbf4+Xk+1udAEvz4BKVuRUlAz9NFmXYtWgREQAREICYEJPiJSaIUpgiIgAiIgAiIgAgUAwEJfoohy7+sUYKfwss3lT2bzGVVrlwZdJ4p9rZv3z506NAB8+bxpanpjS4/r7zyiiHYybSNHTsWLHq3tjPOOAMvv/xyoCLzXIonGFvz5s3x448/loRNAdCYMWMyEn5kys7vdRRu0Y3IrmUiEOA4biIGCsEmTpzoN7xS/dzyeNFFF2H+/Pn41a+cXu4LbNu2DfXr18enn35qO39QIRnvgSFDhmD06NG24zm5yHz33XeGUK5ixYqOHHK5ZzNKBoB3330XjRo1wvbt2x2H4Hm5cOFCnHfeeYGn2bJlCy644AJbFyE/jkxvvfWWcf7s2bPHdu7p06ejY0fWSPhrO3bsQM+ePcF7xq5dd911mDJlStqPKAZhru2cjrIRjFFcyJg49pFH8u/5QI8ePTBpEutN0tv5559v5KJSpUq+Fsw9SoFTp06dwD2b2pxEcgcPHjQEMEcffbSveeLcieJfiscsjepUZxVanBer2EVABERABPKBgAqU8iELikEE4kHAy53AXAXPlZZJAUs2K6O9M12FDvcxSKeE+9AMH/38dPESNvH3c9pzr/UzmI8+1kJqroGCIq9C/1wVu3d2EDe9n8hNIwDbfKwv7C5u+bky6WASdM44C37cRGpBhHe5EvyEFa81x3ES/JhuXjxDnBq//KXL78tBN7JD/2uSIrndSee1dxz6xeXeYvi5OgPDFPwwbi8h6xtJl7ew/kg0MOFYN9Im30Fd+CT4Celm1DAFSUDP0wWZVi1KBERABESgQAhI8FMgidQyREAEREAEREAERKAQCEjwUwhZ9L8GCX78s4pLT/5hb4EZLAUDdIZQ8y74v+yyyzB79mzfBeZWpt988w1atGiBdevWlfxzpo4hbuKJqlWrYuXKlahThy9uzK4dOHAAXbt2xYwZpWtXGPfdd9+Nvn375l0R/IMPPojBgwfbLjxTwc9LL72Eli1ZM5TenEQRfshnK4LZu3cv2rRpg8WLF9tOV716dSxfvhynnnqqZzgffvghrrnmGrz55puOfe1ESBRoUJRBodDZZ7NGw765rTVTNyLPRQXsQEEI94iXq021atXAPUFXHr+NnOggtmTJEttL6BzGn5GxU/MSeJ177rlGXH6EKcuWLTPu7c2bnY1b7BydPv74Y+O+/6//+i9wf6U2N1FS3bp1wXnJz67RQW3gwIHGfr7wQtbXAaNGjcKtt/JFyfZt6tSp6NKFL3d2b7xXbr/9djz22GOOHStUqGDER45mo9jnoYceMpzdbrvtNq9pYv9zCqgo8LS01cm3Msd+bVqACIiACIhAXhJQgVJepkVBiUBeEqDKfyGA8z2iC0sM4lZgbA0haOGyF1z+Mj4fgNt3sR8BoCsPHVSyaZyDDzkPJgdpA+AFHwPmotid1tr8IsrubS78wseM2Ue4oXXhG06eB3CZw4iM1f5tGu4h5FrwswMAv3jYEAKZ3yZ4rEgU9ae+qSao8M5N8JOP8VrRxUnww7j7Ahjjkft3AVwK4Kss9wjfJkLh0GnJ87ttQiyzz2bMON1bDD8XZyDnCVvwc2byfq3skNeg963X9uDbsbrbdBqXdOzz68InwY8Xaf28mAnoebqYs6+1i4AIiIAI5DsBCX7yPUOKTwREQAREQAREQASKiIAEP0WUbI8/MhcXicJZ7QDWUZvLYbH+hAkTCmd1Wa6Egh46/VgdbaxDUlDCwm+bg9BxZgoJHn74YQwaxL8J/tLorjFu3Dhbpwy3ZdCRqWnTpnjjDb58r3RjXIsWLUKTJk2yJOHtIMMJ6MZBkRH/Q8HHoYceWmpeOqKcddZZRsG82Y466iiw+J99WWTPPmG1+++/3xCf2DUKOYYNGxZ4qmeeecZRVJCN4OfLL780HF/oqpHaTjzxRKxZs8bT+Ylr5ZqdGh1hZs6cieOPP962C1196NZ05513gg4rbo1jUBxYu3Ztoxsda9q2bYsPPvgAK1aswG9/y1oP+0bXHDoEvffee2kd7IQWgZMU0gW7d+82HKKcRFTmNBQp0VGndevWnmfBhg0b0K5dO7z/PmvPnNv111+PJ598stR5QNGdee/wf9PBh2eUU6P4hcIZJ7elb7/91rg/6Dbm1Sho4llSpcrPBi8Ug1155ZVGfKtXr8Zxxx2XNoTbnubZ9NxzzxksUtvatWvRrFkz0LVn7ty5xrnARvFi48aNwbXbNZ4ds2bNcjzvePZSSHXjjTfik08+8Voypk2bhs6d+SJpGPfDH//4R4wcOdL4D8VIhd7o7pWyThZo9Cz0dWt9IiACIiACZUZABUplhl4Ti0AsCXi5E3BRLGTvH9Lq/BTG+3XF8RuSX2ETC/J/D+BjvwPb9KNAZSaAQwDwzTQtEkXY3/gYLxfF7k6F6Xyopthpi484w+7iJQLjF1HOX844R5NrwQ/tbhvSzDoEQL0AjLcZh+I8J3GH3bRugp98jNe6hrgJfk5Jij5O9Mg//1DQh1+NZLhPeJbxyytTIOfmhBane4s4cnEGcp6wBT/8Yp73q50Ix0zzPAAdHIRZQbaCk5tWJvezBD9ByKtvsRHQ83SxZVzrFQERKAYCfBZ2csUshvUX0hol+CmkbGotIiACIiACIiACIhBzAhL8xDyBAcOXw09AYDHozj/a9TDjpIPCgAHUAKmRgJM4x6RDd5tJkyahW7dunoX+5jV2IiK6KNA5p1Il/g00WPv000/RoEEDbN261fbCPn36GCKOIKIku4HciveDRezd+9e//rUhZujVqxdq1KjhfYFNDy9BBF16mIvy5csHGr9///4GT7tm53rjd/B33nkHFOTs2rUr7RI/ji+86LXXXkOjRo3w/fffO05Lto8//jguvfTSEkEWhS0UX1DQ8PXXXxvXnnHGGfjLX/6C7t2744sv+KLi9EYx3H333Yd//vOfuOWWWwyHmN69ext8rKKu1CspeiErOt3YNavQwi+/qPpt3LgRl19+OT76iC9Odm/sN2LECPz7v/972v1GVy86Bj3yyCOGeIRnh5OQ0JyF4/FsIX8KWU444QQ8++yzJXuWZ0anTqyTcG50qJk4cWKpmOgORGEnxWEUebHRsaxfv37GeOa/pY76hz/8wcjvq6++auT7u+++M9br5Lrj5TpFgQ7XQMEizydyoSDtpptuAl2gFixYYLA3G/cphUCvv/6644IpQPrTn/5krMUUOnFciogYP4VzbOxHQRVFTBRr2TWK2Xi+U+REgeD8+fON++Lll1/2FN957ZU4/JwiVO4dS6PKaXQcYleMIiACIiACsSSgAqVYpk1Bi0CZEfByJ+BbAhrzvQEhReg1H6fx64oTJCRamE71ccF2ANcm3Fpe4VdZPvqbXfg9LwvJ+VB0RPIfuwKY5nOMqIvdGR+fQW5OiYdr5MPwsz7jDLublyghqMjFjO8kAHxotRNgZFIcz3HdBDTk2DS5b7JhxLd0zE18LUUXeWv7MbEeOlXR2cVvi1u81nXFTfDD++tPAO70kZxJSScWO1cet8tPBjALgGmLzS90uE92O1wUp3uLS4g65yamsAU/HPf/JQR/rwJwevNWJvevXVpp2700IYI8POWH3FO9E/vP/q0+9htEgh8fN6u6FC0BPU8Xbeq1cBEQgQImMCLxnMW3a96VfE4s4KUW/NIk+Cn4FGuBYRBgPQ1rM1h/wpqlbF62HEY8GkMEMiFw8OBBo57pz3/+s1HvxJdHL1++3HhheqaNtaB33XUXpkyZYtRUnX766cbLzfly5WzrQDONqZCuE99CyqbW4peABD9+SRVGPwl+CiOP1lWsAlDf/Af+wsGCarVfCFidHZy43HvvvYbTj+lEYdeP4qGpU6eCLkpW95SrrrrKKKrOROzDMSkiYDG6U2NR/cKFC3HeeedllVaKACjwmDePL/jLXaNrzKOPPhq4wH79+vVo2LChIUqwa5n8Yk2hBAU1Tu4shx9+OF555RVDuBOkMY933323IZ5xan6EW0FyRMEDXXoorKBLlLXx4ZmiHQo2nFyH7OKkaIQiKq+9TGeswYMHO66V7j/cZ0ceyb/jln0zHWfsxFh20VFoQletY489Fv/7v/+LZcuWgcIhs1WrVs34soKiFDtHJ7sxebZQjEn3JfOc+eqrrwzh1rvv8oXO7s1036LIinm1NvP8ouOS2z2TOoMfV7J77rkHHN+tUVDD+5GiQlME5TQ2HYv+8z//02u5xs+rV+fLkWGMa20U7VA49Zvf/MYQVD399NO+xgvrLPU1WR50opCU7k2WxkItFq6piYAIiIAIiEAUBFSgFAVVjSkChUvASWBgrtirqDwoGb4phA4VLR0u5ANfg4Qjpv3bMoLO9kt/vhXmRQB+v2SYnCwG8uN6c1TiXQi0PaZ7kdlWJAVATsX4qSuJWvBzfrIg3RQjmfNn6ziSeUZ+vtJrP/AtLLTaJk+/7d+SAqbfuVzA/fdSys/5XT1demj7Xfph/+eObgIa/pxfzjzoN0iHftyfFJulFvRzP94Y0BkmbvFakUQt/ohC9HEqgOX8CsXHHqD71/UJ15d0u+70i2n5TncYusjwrGHj73pXAZjjMlec7i0uwy3n8wHQPW2/w3oPS967B5PiVDfhSxS559nB+9/NjWxZ4mxpBeBfPvaHXRcnURm/qOO5FdSZ7lcAyPUim8koRrsk6VKXYbg5E3BlGp+uEwE3Anqe1v4QAREQgcIjcHTS0Za/I1NATbH+ksJbZlGsSIKfokizFpkJgVRxhHUMCX4yIapryopAqmDNjCOTukTrGtxeUM26O9apSvSTedbFN3N2ujLeBCT4iXf+gkYvwU9QYvnfn5X+JW9yY/F5po4q+b/UzCPkg8bYsWMxcOBAR1cOOqc89NBDoHOM1TXGfEhh4TudIayNjhN0o3ATCjlFzaJ9CmEoAPByCuEvkU888QSuueYaw9ki0/bmm2/iyiuvNJxcctkokGCBPsUNftrnn3+Oq6++Gm+8wXoH51avXj1DoEIFvFf79ttvDaHBX//6V9euvH84Jp1V/DTuj8mTJ+PGG290zSMdYejA1bdv3xJnHrvxg4pTrGNwb1BQQRHEoYceaghD2rRpg8WLF3suxY/Yh8KmF1980XCRcRJimROZoqOjjjLrAjxDiLRDWHufYpM5c+aA4hE/Yir2f+CBB3DFFVfY3rt2jmF+QfC+4n6mOIm/zFHQVr9+fdA1zKv5EftwjI8//tgQEaWKbtzGd9tLdPlp3769rz1pN0fqvuI95eRQZL2+2MQ+XDuFWCkit5oAcnv4e21E/VwEREAERKCQCKhAqZCyqbWIQG4I9EoWk9vNxrcO3BNyGJ1dnG/GJd0vgrjr+A3PSUzhdj3FF1OShfwsrP4h2Znf/9Fpgy4+dA86xDJIJiIVt2L3TMQe1jVR7ESR1WUpC+UXFCyi9ytK8ss5aL9Hkzl3us5vnBRGdEvuZa8v7Lhuq1iC39PTibUFgN87FOV7CWgo4uD13wQFkOxP8d3MpCjAOgS/WGDuPg84btzitS7PbU/wTSPMczatXfKesBuDX4DSran0G338zebXScwcja5jI5PCH/NsMX/GokSKU+ga9OuU6f2eCXG5t7g8t88FCkB5fn/mkAZaWi8A8Gcfn1dR5d7pnLWGzHP+4YDuceb1ToKyIE5y1lgoTKMLGr+fsmtXJkWy/nZ+eq+oRXuZxqXrRMAPAT1P+6GkPiIgAiIQPwIPJEXaZuR0MabwJ4iLavxWXXgRS/BTeDnVirIk4CSOsA4rwU+WkHV55ATcBGvm5NkIfg4cOICuXbtixowZtmvJZuzI4cRgAvGNQZIUYmQEJPiJDG1eDizBT16mJeOgagDYZF7NguZUp4+MRy7QC+nU0b17d3zyySeuK2ShNN1J+AuCXaE7xUFPPvkkGjduHEhtTVcQ2j3SdYFF+V5Cn9QgKeioW7euYRdJZ6EWLfg3/WCNYpprr70Wr732WrALs+ztVnDPmEaPHm0Up69atcozP6mhnHDCCbjooosMxxu6qJx88snYv3+/4XLz0Ucf4a233jLEQ0F4cw9Q6ECXl/PPP9/YN2yMka5MdFphDtesWZPmuOKGijk866yzDHcS67jWa/7+978bbkxeohrrNVbXE+u/+3Foadq0KaZPn46qVaumhU6hzGOPPQa60XDvBjljKHKqXbu2IUJh/s3cZLmVMr6cVp433XQT5s6dm9EYVrEJzwUnwQ/X3aVLFwwaNAh16tRxPSMooho3bhxuvvnmQPuTohoKzU466aSStXg90Jgde/XqZdxvfoWKQURJ55xzjsHXGlcq7C1btoDOX16CPut1qWI282c8x+ja9f33rG2zbxRGvfDCC7jwwgszynscL6L4t1atWtbQd1EDFMe1KGYREAEREIHYEFCBUmxSpUBFIG8I1AZA1+rjUyKizS+dA9aHHOkpSceWE1PG5flF5xUWbkfR+F3sbSG4sHjFlklRt1txNOdjgT8dhOycZ9zioYhkTOKFAz9/kfJLo73tFQB+sdD1WlV0P2dh+fMewz+XeCNzDxdxUt0kI/ONMdy7fHuzVYhlncIqLKM4aEiiCH9oQlRAcVGbDB1+OH4muTfjshOL/Jh0d6FgK2jzEvzkW7zm+nifTgNwrcOC3XLkl5Hb/cbv9y+gybHfwSz9uJe4t3pmcO3XFgcbnsVOorWPEuc1BS5+7t243FvERSevRQCc/mZ2R+KeHm4jlqmTEF/OS5zrPOv8ON1ElXuu4bykm3PJC+FS9kGm9zP3wpNJVyjrkNk4tJEbi1zTv4D+eYZUUWTQLU3XO+bMroVxDweNR/1FIAgBPU8HoaW+IiACIhAfAhRoU0heMSVkiqAp/El1gI3PyoorUgl+iivfWq0DAT/iCOulEvxoK+UrAT+CNTP2bEQ5rItiTdkXX/BXAfs2cuRI48X1asEJiG9wZrqicAhI8FM4ufSzEgl+/FCKT59m1oIEFtVTLKHmTuCHH34wHFzorOMl/Ekdia4vQ4cORfPmzcjewkcAACAASURBVF1dWpwioPPK00/zpZDZN4pOKCjIpO3btw8jRoww1kLBQa7aJZdcgnnz5hliKmtbv369Ia4JInCxi9n6y/a//vUvtGrVChR5ZdusD6NuQo+g87g95K5bt85w0vHaoxRC3HfffejXr5+tgIO/5F5++eV4//33bcO79957DZtQJ/EHHX3oCpVty+ZBKNu5rdfziwjuwcGDBzsySZ3vd7/7HR555BFcfPHFJeIdu31wzDHHgK5fFIcdfTRfiuqv8R6kyKtz586gE5Vbo2MSXZwoCKOLU2r7xz/+YThppTi7GN2cRDNeUTI+OnRxXW73KPcg3YwqVkz93jp9BgrmevfujVmzZnlNb4iD6IZmJyKiyInzkoldsxNGeU5YAB0WLlxofE5Z2urEG8MaFMDStAQREAEREIH8JaACpfzNjSITgXwlUC7hIEGniY4pAS4E0DYhYtgXcuBO870H4JKEsGV7yPNZh8umIN9PWJkWYHsJfjj3m0kXDHLy0/hAyAc0CkmsjQ4mzOsWP4PkoM9xAJYCOMNjLr4x6PakKOBfAPiFFp1vKNaxWkO/AOAuANMTjjkUAjm1icl5b05ez5cz8PvdtQ4X+BHQUGjUITHe3wNycxIKZCMgilu8JjK+IIPCDzpo2TUKXfhM7fwXenf4PH/4Ok8KGuzaAQCNk2KIgGk0uvtxeslkXF7jtUdTx43LvcW4nYSn1jU9mHTIoYsW10Z3Ojog8Vy/D8DdHu45UeeesVJISaeuIxySzBxeDYDucX4a18a30d+a0tlLBOk1tpcY7P7k2eo1jt3PKb7iG554nkZxD2cSk64RgSAE9DwdhJb6ioAIiEC8CNARkr8/2jU6tlL4QzG5Wv4SkOAnf3OjyHJAgLVlfEHwgw8+iK+/5ntD/DUJfvxxUq/cEeCLwlkntmCB//d+ZVPn5qcOUvdJ5vkX38zZ6cr4E5DgJ/45DLICCX6C0Mr/vgMAjDLD7NGjByZM4N/41fwQYBH7xo0bDfHPSy+9hLfffrvUAwpdOqpXr24orn//+98boonjjuPf9eLfrA4bPXv2NNw+KJAhDzpD7N69G/zliMX0/N904qBQymws1t+7N+gLXmGIJebPn59aiB5/oBGtgMz5sEEHmJUrV5Ywp6DizDPPBHPHveklLqGzzV133YUpU6YYeaRrER2iKE455RS+5Lj4Gu9/uj+RCcU27733XskeN520rrjiClCkd9ppp6W59FgFPzwj+OYFOjbZiXD80uU9RXecsWPH4r//+79L4qHb1HnnnWcIblq2bOkpqPnwww8NNyXuHbpa0emF6+jfv7/nXnGLlWIkCmv4hQ7PCja6a3Xs2BG33HILatSg6Zz/xhxs2LDBEPNQWPY///M/xsWmM1S7du2MNdvxt87CPf3EE08YYiOOwfxR9HT77beDIsNscuJ/NfnVk2d6yptAWFSWydt+82thikYEREAERCCfCahAKZ+zo9hEIH8JUOxDgYS19QbwREQh2xUb04mmf0TzWYdlAfWjALi+MBtdCygi2J3BoLSMZUwU4ni1sYkO9wBg0btTo9DlGQC/S+kwJ/k8ssNrkhz/nMXsI7Kck+4Zf0wILkYnCuT/b7JQiwIyP82P84YfAQ3n4pd2dCOiiM7Pm33obMI3cKS6gtAd46GEeOmgnwXY9IlbvOYS2gGgmMHtbyf/mRSzZYLGDxc6at2YzGUmc9Chh6KPizO52OGaoEIRc5g43FuM1UkI6gchizNbeJyJHCcXuec8XqIfnhF0m3vMY4/RfYd/YOI9YW10wOLnV/A/CPw8Cj8D+flA4ZFT+zQpqPzcTwJS+nDfU9B0uMu1XZNOXhkMr0tEIHICep6OHLEmEAEREIEyI8BnLjp6/solAr5og8IfCpjV8o+ABD/5lxNFlEMCrBnr2rUrli9fbtR51a1b16hd+tvf/uYahYQMOUySpvJF4LXXXjP28Nlnn2287Jl7e9q0aUaNpFPLRvBDZ58GDRqU1FbZzSGHH1+ps+0kvpmz05XxJyDBT/xzGGQFEvwEoZX/ffnHF/4x12ijRo0yirzVRMCNAMUfdAdZsWIF6H5BwVOlSnwRZHaNgqE9e/aA9pevv/46Xn31VUPck+o0QjcOFviriYAIiIAIREOAYsCJE6nxKWn0AWYBmpoIiIAIiIAIREVABUpRkdW4IlDYBFKdILYmXTRY9BtFS50vW1eNoDGy4JnuKXzDbxiNjiSdEoKlbIQ0/K6YziJPJsQiv/YRFJ16/gvA8mShO4urWWjdPeFc0yjlehaY0wnnL1mIGHyElHGXbF1RNgNgAbnVWppfePXzERHFPmQ2xUOg4yYW4BgUetGdxmx0GqIAaYPDuHxTB0U9qcIzjkXXoXE+BUNOS4xbvFwHnZpmA/B6iwkZUZBDYU4QQdSpCREcq2Dq+dgXLPIbnoXDmZNYw8fUaV3obnVV0uUr6PVxuLfMNV0OgK92PSTAIukIR7EPz0O3lsvc+93LrGKhkw4dwb5M7uXyCSEMY+X+5tnAzyqzWUWNv7wNLAAsAHTfGZx0Q/K6cgWAawO4wfEz7Pyk2M3rHqYbGt3neE4GuYe9YtbPRSAMAnqeDoOixhABERCB/CUwNBEaX6Dh1d5Ofl/A5xM/L3LwGk8/D4eABD/hcNQoMSZAYUS5cnxnxi/t2WefRadOncCXvNo1CX5inPACDZ17lS9Mtr4wmC9Ab926tVE/adeyEfzwvunduzcmTZoU+tgFmqJAyxLfQLjUucAISPBTYAn1WI4EP4WV71UA6ptLoptDs2bNCmuFWk2oBPjLavv27bF48WLUrl3b+O+TTz451Dmsgx08eBCTJ0/GjTfeaPzizEaHEoqMypfn3xLVREAEREAEwibAN4WsXr3aOmxzAAvDnkfjiYAIiIAIiICFgAqUtB1EQAQyIcDvKemw0yd58YykgIJCnKiaVZDxOgB+kZaJO0428dEBhn/p8yOwcZqHzjR3ZyEMSB2XBd50CnoQQM1sFpe8lgXVfPEARQP53DJ1RaE7DgvjU8VWfPaa7+EUw6L5zklHGa8iLjcBDQv3WybfBJ3qxkEXjjUATPEcBRgUZB1rkwzmiMIxOpZk2+IQLx2obkqy4PfqxwRcNPP3HoD1ibPr66RAh044ZjPHJ/OLaI6cxfjvJ8/I/QHG4L18S0K0MSxFuBFgCDydFK59G+SilL75fm+Z4fJziM43PPv8NAr96BbHt7CntrLOPeM5Kpn7vn4W49GHZ8L1yf0eZDh+6U/h42kAagNomMFe5L3FL7a+Soir+FltVsdYx+Z5xrGtokc/cVrPR+vYfq5VHxGIioCep6Miq3FFQAREID8IVEy43n6ReDGf3zewvptwo7wvKWr+ucBCrSwJSPBTlvQ1d94S2L59Oy655BK89x6/IklvEvzkbeoUWAqBJ554whDm2LVsBD8cb+PGjbj88svx0UcfpQ3/4IMP4rbbboNN4b5y5JOA+PoEpW4FR0CCn4JLqeuCJPgprHzvTLwlkzbARqPNYI0aXi8yKywAWo1/AlaxD6+aOnUqunThS+2ibVTJDx8+HHfcwReIwnjomzdvHo488shoJ9boIiACIlCkBKpUqZLqrsaCPRalqImACIiACIhAVARUoBQVWY0rAoVPoEniZTZ0quF3lhQdUPQTZWMB/pJE8QxfS3lvYiI/b9mNIh46HnC9dPMIIjh4OVnMb//X9OwjPTTplkBnHopXgrhecHY6ZdDF6J8xeiMxi68e8OnMQwEEXTBmOqyPYgu65PR0SEXQAnovAc0FyYL4DgDGJ4v9/e4CCn3uTLrbZOrckTpXHOJtnXT48MvJrR9FV8wBnVLMFub4dI9qBeBfGQR7UvKMo2DD731MkVivEO/ffL63rEh57lF4SiGl1d0mFbuT0C/fcs94Tk+6efHLf7/5N9fBc5yfjWszPMf5pf88/hkgg31rdwkFaN2SP4hy7JDC1TAikBEBPU9nhE0XiYAIiECsCLBQgqL8IO3D5DX8fUit7AhI8FN27DVzHhNgHRjrzf7617/aRinBTx4nT6GVIrBu3TqjjnHfvn1pZLIV/HDArVu34q677sKUKVPwww8/4PTTT8ewYcPQrl27ohL7zJgxw3hZ/JIlS3D22fwKOZwmvuFw1CjxIiDBT7zylW20EvxkSzB/rqeyh39UNFrlypWxcyf1P2oikE6AvzT26dMHEyZMMH54/vnnY+HChahUye+LZLKjav0FWQ4/2bHU1SIgAiLgRoDi31q1alm78E3DQd92KsgiIAIiIAIiEJSACpSCElN/ERABkwB/V6Xgh6KXBsm33kZJh1+E0P3y/yUdT16LcjIfY7PQ/N8AdEy6DfF/W39/55d9/50o3p6eLKDe5mPMsLqw8P23CScTChjohJQaG0UidJChKGFugudSAEGcSMKKM6xx+F0rxQ7MhdV96X8Se5NCK1YwUCzmJY4hN47zx6S7C9/IzH1GUREL6Q8GCNiPgMYUm3Be9qeQjPmis4ZVvMC9xIKxOQD+lnAZ4qslvRyGAoRqdI1bvEHXF8f+FN3QCeqaxFlLR6PqlkWYe4JCForYonpRSD7eW3a5PDrh2tU/KS4xv1jh/f9i4m3soxP31gcx3AB0xKG7V9ukAIdCMO4Js9HtZkvyHKdIZ3kZuN7FEKtCFoHQCeh5OnSkGlAEREAE8o5AUJcf6wL47Eax0LSAz5N5ByGmAUnwE9PEKezoCfTo0QOTJpmGrKXnk+Anev6aIRwCb731Fi6++GLs2bMnbcAwBD/hRBnvUSimatu2LVasWIHly5eHKviJNxlFLwKZEZDgJzNucb1Kgp+4Zi49bv7hln8kNlr9+vWxatWqwlmdVhIqgZEjR+IPf/hDyZh03Bk0iC9czU2zCn769euHRx99NDcTaxYREAERKDICFHM2b84XcZe01cnCySIjoeWKgAiIgAjkmIAKlHIMXNOJgAiIgAgUBYEgApp8ABK3ePOBmWIQAREQAREQAT1Paw+IgAiIQHEQuB3Ag1kslS/cuB/AlIRb64EsxtGlwQhI8BOMl3oXEYEHH3wQgwcPtl2xBD9FtBFivtQvv/wSF1xwAfhi3dQmwU84yX3ttdfQqFEjlCtXToKfcJBqlCInIMFPcW0ACX4KJ98DAIwyl0PlvOneUjhL1ErCILB27Vo0a9YMu3bR5AGGJeSiRYvQpEmTMIb3NcYzzzxj2Lly7vnz56cWo/saQ51EQAREQAS8CYwePRoDBw60dpyYeEt6T+8r1UMEREAEREAEsiKgAqWs8OliERABERABEbAlEDcBTdzi1bYTAREQAREQgXwgoOfpfMiCYhABERCB6AnQfZHuinSWzKZtTDrIPuXDgTabeXTtzwQk+NFOEAEHAhL8aGsUAgEJfqLN4k8//QS+GH7cuHGQgCpa1hq9eAhI8FM8ueZKJfgpnHxPSHwh0MNczqhRozBgADVAaiLwCwHaInbo0AHz5s0r+UcqppcsWYKLLrooJ6h2796N1q1bG9aM9erVw6uvvopjjz02J3NrEhEQAREoNgI9e/bExInU+JQ0qn9GFxsHrVcEREAERCDnBFSglHPkmlAEREAERKAICMRNQBO3eItgC2mJIiACIiACMSCg5+kYJEkhioAIiEBIBG4FMCKksTYnHYP4R8H/DWlMDZNOQIIf7QoRcCAgwY+2RiEQkOAn2iy+++67hrvP9u3bJfiJFrVGLyICEvwUUbIl+CmoZK8CUN9c0YIFCwwXFzURsBLgvmjZsiWomLa2oUOH4p577okcFud9+OGHMWjQIGOuqVOnGk4/aiIgAiIgAtEQaNCgAVavXm0dvDmAhdHMplFFQAREQAREoISACpS0GURABERABEQgfAJxE9DELd7wM6YRRUAEREAERCA4AT1PB2emK0RABEQgrgTo8vMZgONDXMD/JIU/TwLYH+K4GupnAhL8aCeIgAMBCX60NQqBgAQ/0WWRNaM0L3jkkUeMSeTwEx1rjVxcBCT4KbJ8F9dyC3q1OwFUNle4adMm1KhRo6AXrMUFJ9C/f3+MGTMm7cLKlStj1qxZaNKkSfBBfV7BX9zoPPWHP/zBuKJVq1aYOXMmKlSo4HMEdRMBERABEQhKoEqVKti1a5f1spoA+JYvNREQAREQARGIkoAKlKKkq7FFQAREQASKlUDcBDRxi7dY95XWLQIiIAIikF8E9DydX/lQNCIgAiIQNYH+AH6ufA23bQXwMIDHAewLd+iiHk2Cn6JOvxbvRkCCH+2PQiAgwU90WVyxYoVRl/r9998bk0jwEx1rjVxcBCT4KbJ8F9dyC3a1VPZsMldH8cbOndT/qIlAaQLdunXD008/bYvlsMMOw3333Yd+/fqFLsL59ttvMXjwYDz+OL9PAk477TS8/PLLqFWrllIkAiIgAiIQEQGKf1POWSp/qkQ0nYYVAREQAREQASsBFShpP4iACIiACIhA+ATiJqCJW7zhZ0wjioAIiIAIiEBwAnqeDs5MV4iACIhAtgT+D4BDAJj/zf9t/if13/z0sRvL6br/C2AugKOzXYTD9V8DGAFgHIC9Ec1RTMNK8FNM2dZaAxGQ4CcQLnXOUwIS/ESTmG+++QYtWrTAunXrSiaQ4Cca1hq1+AhI8FNcOedDpVr8CTQDsMBcRv369bFq1ar4r0orCJ3AjBkz0KlTJ9dxjznmGMOFp3v37jj66Oy+V9q7dy8458CBA0HRD1vt2rUxb9481KlTJ/T1aUAREAEREIFfCCxcuBDNmze3IlkNoIEYiYAIiIAIiEAOCKhAKQeQNYUIiIAIiEDREYibgCZu8RbdhtKCRUAEREAE8pKAnqfzMi0KKiYErCKNIIKLsrwubPGIm1AlTEFLlHFnmrtsYorJFs8qzG8AjEoIi8YA2JPVSMV9sQQ/xZ1/rd6FgAQ/2h6FQECCn/Cz+MMPP6BPnz6YMGFCqcEl+AmftUYsTgIS/BRX3iX4KYx8D0g+nBur6dGjR9qHZGEsU6vIlsDu3bvRvn17LF682NdQdIZo06YNGjVqhLPOOssQAB155JG21x48eBBUZH/++edYunQpZs2ahTfeeKNU33r16uFvf/sbTj31VF/zq5MIiIAIiEDmBEaPHm0ILi1tIoCemY+oK0VABERABETANwEVKPlGpY4iIAIiIAIi4JtA3AQ0cYvXdyLUUQREQAREQAQiJJD6PB3hVBpaBERABESgCAnsBHBX0vGnCJef9ZIl+MkaoQYoVAIS/BRqZotrXRL8hJvvn376CQ8//DAGDRqUNrAEP+Gy1mjFS0CCn+LKvQQ/hZFvSmB7mEsZNWoUBgygBkhNBNIJ7Nixw3D5WbRoUU7xXH311Rg/fjyqVq2a03k1mQiIgAgUK4GePXti4kRqfEoa1T+ji5WH1i0CIiACIpBTAhL85BS3JhMBERABESgSAnET0MQt3iLZRlqmCIiACIhAnhOQ4CfPE6TwREAERCDGBOjyMyIp9pHLT2aJlOAnM266qggISPBTBEkugiVK8BNekin2mTJlCrp3744ff/wxbWAJfsJjrZGKm4AEP8WVfwl+CiPfqwDUN5eyYMECNGvWrDBWplVEQmDfvn0YM2YM7rzzTtA6Mcp21FFHGUKfDh064NBDD41yKo0tAiIgAiJgIdCgQQOsXr3ayqQ5gIWCJAIiIAIiIAI5ICDBTw4gawoREAEREIGiIxA3AU3c4i26DaUFi4AIiIAI5CUBCX7yMi0KSgREoMAJsArV+h+exW7/nz8Lo485xkkAakTImK4+9yeFPvsinKcYhpbgpxiyrDVmRECCn4yw6aI8IyDBTzgJodhn3LhxuPnmm23FPpxFgp9wWGsUEZDgp7j2gAQ/hZFvPqBXNpeyadMm1KgR5fcBhQFNqwC2bNmCu+66C5MnTw4dR4UKFXDPPfegT58+qFixYujja0AREAEREAF3AlWqVMGuXbusnWoC2CxuIiACIiACIpADAhL85ACyphABERABESg6AnET0MQt3qLbUFqwCIiACIhAXhKQ4Ccv06KgYkIgDNFGpkKOTK9LFY3YjVPWY4cpbDFz5DWmHy5Bx3AbsyzP3iMBfJlw3uF/h91YRzQSwCMA/hX24EU6ngQ/eZL43bt3Y/ny5Zg3bx6WLVuGr776Cjt3csv/0vi38mOPPRaXXHIJWrVqhYYNG6JSpUqRrIDF7Rs2bABFL9OmTUP58uWN+M4+m1+N2Dde89FHH2HSpEmYPXs2Pvnkk5KOv/71r9GxY0f06tUr5/V/27ZtM7i++OKLWLt2LSiAMNthhx2GunXr4oorrkC3bt1w2mmnwSw0jqPghy/I5kvV//znP2PdunW47rrrDEcSp8b+S5YswVNPPYVFixaV2nM1a9ZE48aNceONN+L888+P7IXYn332Ge677z6jzo+uKS+88AJat26dFjL3F/PHtTFWxs78de7cGYMHD8bpp5+e1b3A8Tdu3Gjs3Zdeeglvv/02vv7665IxDznkEJAJ77/27dvj0ksvzWntINe7fv16zJw5E6+++io+/vhj7N27tyS+Y445xjgTrrnmGrRs2bIktlwJfhjLrFmzjFzy3icn3ndHHhnFrwPAwYMH8eGHHxr39Zw5c/Dpp5/a5qt+/fr4/e9/j6ZNm2Z8XvIl9EOGDMHo0aNd91iUgp9c8+VCeXa+/PLL+Nvf/oY1a9YYZ6fV2Yh7rnbt2mjXrp1xz/7bv/1bZOeECb6QPpuyOrAK/GIJfgo8wSnLk+An/vmmsmeTuYzKlSunPcTEf4laQdQEvvnmG+Nh4PHHHy/1EJnJvE2aNEH//v3RvHlz42FBTQREQAREIPcEKP6tVauWdWIqf6rkPhLNKAIiIAIiUKQEJPgp0sRr2SIgAiIgApEScBPQbAXQAMCnkUYQbPC4xRtsdeotAiIgAiIgAtEQ0PN0NFw1qgiIgAjkK4E7Afw55OC+Tbww+C9JsQ//t1p4BCT4CY9l4JFMAQNfPEyRRiaNdUy8/rzzzisRqmQyjnlNalG5+e9ehezvvfceunfvbhSFe7Wrr74a48ePR9WqVb26ZvxzigEonKIQhMIXv+2MM84wXDwodHnooYeM6+2al5DG73xh9du8eTP+8pe/GDVyFCeYzSlO8qFwpHfv3vj2W+9jlYX9jzzyCDp06BBKQX+qMMnKwU7ws3XrVtx0002YO3euLTLW8j3zzDO46qqrAt8H5DV9+nQj11aBj1duKAC6/vrrce+99+Kkk2hsF01j/SP34pgxY0rl1m02xsaXmVN8w3v6ggsuAOttUpvXfe1nRU57LyrBD9czceJEDBs2LFC+uJa2bdvigQceCCQOo/CLIqr333/fDw5ffZxEbXYX55ovzwZ+HnFfBzk7GTtfpN+vXz/cfvvtOProo32x8NupUD6b/K632PtJ8FNcO0CCn/jnuxmAkicZKm1XrVoV/1VpBWVGgL/8UuXPtxLwjRN0AUpVHTM4vg2D/znnnHOMt1LwDQ5UH0vkU2ap08QiIAIiUEJg4cKFhvDS0lYni79ESQREQAREQARyQUAFSrmgrDlEQAREQASKjQBf1/mCw6K/A9AQwPo8ghK3ePMInUIRAREQAREoYgJ6ni7i5GvpIiACRUeAr/HfnBDnVA5p5bQueDThFjQCwI6QxtQwpQlI8FNGO2LHjh2G2IKOGKmtYsWK4IuJ6ebD4msWXb/77rulnBVSr6HwYOzYsRk7jrConO4VHINijNTmJAxgEfYf//hHQ4wQpNWrVw9///vfU1/4GWQIx76ff/45rr32Wrz22mtpfU444QRcdNFFhtMHXZReeeWVUi4p5gUDBgww+lBMZdfyQfDDvfH6668bMdKFw2+cbny8EnDZZZcZjk/HH3+8V1fbnzuJF6ydU8UQdJqioxUdXNwa9yidb+hG5KdRcEfREx2M/IienMZkTSHFJ7fcckuo9YXML8Vnf/jDH9LuSc551lln4Te/+Y1xRnAf8IxIbTVq1DDuTb7kPEzBj5tgy4whbMGPm0iNAqfq1auD/71//35PIRCZ/ulPfzIEKk6NdaU9evTA/Pnz/WynQH28BD9lwZf3A+tqeT9Y3dnMhbGelm5NdPixq7m1AuD+pNiM4h83xn6gFdJnk5/1qs/PBCT4Ka6dIMFP/PM9AMAocxn88JwwYUL8V6UViIAIiIAIiIAIZEyAXzAOHDjQev1EAD0zHlAXioAIiIAIiEAwAipQCsZLvUVABERABETAD4FeAMa7dGwPYI6fgXLUJ27x5giLphEBERABERABVwJ6ntYGEQEREIHiIUArjAdCWC7tKR4DMBzA9hDG0xDOBCT4KYPd4SRgYHH+pEmTcOmll6a5qFBYw8L9u+++21aQw2VQjDF79mxDqOKn+SkqN8exE/xQOEK3njfeeMPPdGl9gsbrNQkL1l988UV06tQJ333H98j80iiIIrtTTjml1L+bYgmKNVLdLFhwzDHtWlkKfvjSa+6TESNGeAobUuP0K55xY33aaacZIohTTz3VKyXGz4PsM/a3iiE2btyIyy+/HB999JGvuZjnp556ytPlh/dT3759MXny5JJxKVKgCK9Xr14lLweneOSDDz7AyJEjMXXqVNcY6C5E5xm/95/bYBQE9uzZE3PmlP5atGbNmnjwwQfRvn37NHER9wUFQhRaWEV7bvs4qMMPhR7cd6lOUnZrCVPwQ4enLl26YPHixSVTUdzDfN12222GcNAqEGB+Z8yYYdQXOYm5mjZtajg7OTmNrV+/Hg0bNkw7S3xtRI9OToKfsuJLXnTleewx/ur1S6OzFx2RuLet+5rnIu/Nhx9+2HBrowjIrvGF+xS1nnzyyYGwBTkz4vDZFGjx6mwQkOCnuDaCBD/xzzfVPT3MZYwaNQpUzquJgAiIgAiIgAgULwF+ocEvSCyN6p/RxUtEKxcBERABEcgxARUo5Ri4phMBERAB+ZE/qgAAIABJREFUESh4AkcDeAnAuS4r5V9xKfrZnQc04hZvHiBTCCIgAiIgAiJgENDztDaCCIiACBQHAb4mfxOAalks938BPAFgGICvshhHl/onIMGPf1ah9HzzzTdx5ZVXgq4F1kYRBV1aWLju1lavXo0rrrgCu3btsu125513Gs4VNsWyJf2DFJWbF6UWVdM9h+vYvj07TR7FA7feemvWbFmAzvpCOndYW+XKlY3Cfxb3uzGh8IfuRhQIOBWvW8fNteCH61u7dq3h5rNgwQLfvKxxBhXPuE3iZ78GESZZ5zLFELt37zaELVaRh9fC/YhMKB7p0KEDVqxYUTIc9zLFMieddJLjFH6ckZo3b27st2xEP8wT7/FUxx66VlFoc9RRR7liCCLE8yP4yXTv+cmFVz75c7sz83e/+x2effZZQ5jl1j7++GO0bNnSUTCWiejwX//6l+E4tWzZsrSp/fBMvais+drdD4yRAsnBgwd7OvR47bdq1aoZIr4LL7zQM92F+NnkuWh1sCUgwU9xbQwJfuKf71UA6pvL4C+qzZo1i/+qtAIREAEREAEREIGMCTRo0AD8AtPSmgNYmPGAulAEREAEREAEghFQgVIwXuotAiIgAiIgAm4ETk86vLf0gekFAH0SL4ja4qNvVF3iFm9UHDSuCIiACIiACGRCQM/TmVDTNSIgAiIQPwKs2B+RYdg/AJgE4D4AX2Q4hi7LjIAEP5lxy+gqCiBatGhh6yRDxxSKBfy0adOmoWvXrrZdKXChkOHMM890HIpinUaNGuH7779H9erVjX4stHZr1kJ2O9HRCSecYMRfv359Q+zw1VdfYebMmbZF8dZ5TjzxRCPeVOcdPxzMPm5in4ULF+K8887zPRwdkigG8RL95FrwQ/ELayfpQsSc0d2EhfpWJxe7RZpxZiKe8YLmJZZ45ZVXSoRWjJn77euvv/Ya1hAHcC/16dMHEybwnfFAlSpVjOvpROLWGNPzzz+PihUr2najcw7dSpYsWVLy86FDh2LIkCFpjjl2A3B+usrwHnRqfJEtxUN0DAranMQ+Qcf0m28/ApUDBw4Y5w2FTORKRxxy9MpFGIIfuofxzLQKCxs3boznnnvO0Zknlbnbecm+QdmGLfgpS75OYh+6SNE5yU0kaeXM/daxY0dHMSI/l/ycxYX22RT0/lf/XwhI8FNcu0GCn/jneyeAyuYyNm3aBNqWqomACIiACIiACBQvAX6Jk/KmopoASr/6qHjxaOUiIAIiIALRE1CBUvSMNYMIiIAIiEBhEuD3vIMBVAVwLICG/Dt9BktlRQDfAsG3PL+eLAbLYBjPS+IWr+eC1EEEREAEREAEypiAnqfLOAGaXgREQARyQCAbd5+nANybdAfKQaiaIoWABD853BIsoqZjQmo755xzsGjRIkPU4Kft3LnTEFKwGN6uUcBAJxinRpEIXRlOPvnkElGClxOGKQygEw6FJ+bf7emM8sADD6BOnTq2xeFvv/022rZti08//dQxnjFjxqBv375+lm7bx06kQ0EMBUd0iAnSKB4aMGAAHnnkEdfLci34YTBkyPpJU0iyb98+9OvXD5MmUS9p3xjn5MmT09Z0zDHH4D/+4z8MMcXpp58O5vUf//iHIWShmMJL8GTO5iYMoCBk27ZthmvVoYcealyyYcMGwx3FbT9Q8MM8cN+w0bnJ3B90daFA47vvvrNd8PDhwzFo0CDbn1Go0a5dO8NJy2xBxR68juKG1q1bl3IIsk7IQvXp06fjmmuuCbL1jHHtHI28hFVOk9AhiMI+NxcuP4Ifjk9BIO+p4447zpiO++Whhx7CHXfc4bjGbAU/do5UtWvXNhyfeHb5bV988QX4cmGOZ9eYL+557g0/LWzBT1nxddpv119/PZ588snAgjUvkRldwShsPfXUUx0xF9pnk5/9pD72BCT4Ka6dIcFPvPNNZQ9tfo1GhScfVNREQAREQAREQASKlwDFvyn25fQo9/eNZ/Fi08pFQAREQATCJaACpXB5ajQREAEREIHiIcBXxa4BwJc2hNWeBtAtrMFSxolbvBFh0LAiIAIiIAIiEBoBPU+HhlIDiYAIiEDeEuif+Lude3V8euh8rvsTgE/ydlXFEZgEPznKM4UPLL5///3302bMpDCejiT333+/bfQtW7YERTDly5cPtLqxY8caAhK7RmHA448/jnvvvbdEeEIhCd02vFwgKCS59NJLU1/uWTJNJus3L6ZQqWHDhmkORTfffDNGjx7tGZvdWjdv3mzEy7GdWlkIfuxicdtX7M84KSKheIYiHuaRrjkUo5ginNRxt2zZYrjrUHjj1apVq4alS5eiXr16Xl1Lfk6nmE6dOjn2p9iAgisKVuwERR9++KER/5tvvllqDDdhDAVEDz/8cCkx0LnnnouXXnoJRx99tO/YzY4UDdGFyEkYRVHDq6++6vsF94zv7rvvxn330ejul5YJX+v1TiJDs49fwY8dIC/hYTb3tZN4ZOrUqejSpUugfO3fv9+4Byg2cWr8OfdluXLlPMeOQvCTa7529wNjoBPX8uXLXUU5boDWrl1bShCa2jdT8VocP5s8N5I6uBKQ4Ke4NogEP/HOdzMAC8wl0Opz1apV8V6RohcBERABERABEciKAO1dUyzM+VbnBlkNqotFQAREQAREIBgBFSgF46XeIiACIiACIiACIiACIiACIiACIkACep7WPhABERCBwiZwOIDPWSfqY5n8TJiZ+GwYCuADH/3VJXoCEvxEz9iYYeXKlYY45sCBA2kzZlIYP2fOHEf3mqCOQWZA69atA2Ohc4xdYwEuC8VZtE0nmOOPP943PToOUSxk1zgOawPp3hGkMc4OHTpg3rx5pS4LKrawm9MtXvbPF8EPY+nWrRuefpoayvTGXG3dutUQz5AvWdGNyavRaeOPf/wjRo4c6dUV3bt3x/jx432JJTgY3X3ouMK47BrjZB839x3G9/zzz2PEiBGgoOPGG280HIsqVKDhXHpLFZ0FdXVJHZF7jyIq1rE4tSDOVU4CIjfHIs/EJPbGZ599hosvvhh0ubFr2Qh+OF6PHj0cHaYyOdc4ppP4KdPxvO4R/rxmzZpYs2aNIXjxarkS/ETFl+O+/vrrhqgx1SnrzjvvxJ/+9KeMhJJm7rhn3ZyfMpkjbp9NXntIP/cmIMGPN6NC6iHBT7yzOYBujOYS+IsBleVqIiACIiACIiACxUuAb98ZOHCgFcBEAD2Ll4hWLgIiIAIiUAYEVKBUBtA1pQiIgAiIgAiIgAiIgAiIgAiIQOwJ6Hk69inUAkRABETAlcBNAMZ5MOJnwVwAdwF4TzzzioAEPzlKx4svvogrr7zSdrZMCtnXr19vONukFmxzgiDF69aA6OxywQUXOIoD2JfuGhR3VKxYMRC51157zXA4+v7779OuY2HvokWL0KRJk0BjUnTUtWvXtGuGDh0KCnayae+8844hlNi1a5ftMPkk+KHTEx2f3Nppp51mOJxQDOW3UVRDpx+vus3KlStjxYoVOPPMM30N/eWXXxr7bNOmTY79zzjjDFAEc9JJJ/ka060TRXbcJ3RwMdv5559viHUqVaqU8fijRo3Crbfe6ni93zm++eYbtGjRAhQ1WNuJJ55ocD3llFMyjpHiGbp2jRtn/zGdreDHzUEok3ONC3U626ZPn46OHTtmxMIrV0HOzFwKfqLg6ySUzHYvmInxch3LZJ64fTZltEl1USkCEvwU14aQ4Cfe+aa6p4e5BH7gDhhADZCaCIiACIiACIhAsRLg21smTqTGp6RR/TO6WHlo3SIgAiIgAmVCQAVKZYJdk4qACIiACIiACIiACIiACIiACMScgJ6nY55AhS8CIiACLgTKAWDFttsr8Wm9cQeAf4pkXhKQ4CdHaQlb8OPmkkKhAN0qgoolvIQYmYp9iHj79u2Ge9B779lr/mbPno127dr5zsbmzZsNh4qPP/641DVBxSdOE7oV9fOafBL8uIkCGCvFPhTP1KpVyzdfs+NXX31lcKZDkFsLIrLy2gucZ+rUqYa4LIxmJzajA8mwYcOyGv6VV15B06ZNDUcau1auXDksWbIEF110kes8Tvmj2IouQTaF74HifuGFF9CmTRvbazIRX1gHchPSZCL4ocisc+fOmDVrVql4KQBbunQpjjvuuEBrNzu7CQ7ZJ4grWi4FP2Hz5VrpDnfVVVel7dtM8uWUjLFjxxpCM6dG4Rbvcd4jflqcPpv8rEd9vAlI8OPNqJB6SPAT72yuAlDfXMKCBQvQrFmzeK9I0YuACIiACIiACGRFgJbOq1evto7RHICzP3JWs+liERABERABEbAloAIlbQwREAEREAEREAEREAEREAEREAERCE5Az9PBmekKERABEYgLgRsTYp8nHILl3/HuBPBGXBZTpHFK8JOjxG/YsMEo/N+xY0fajEGLnzmAWwF0pkX8UYxpLnb//v1o37694TJj14YPH45Bgwb5zoaTSKJly5ageKh8+fK+x3Lq2KNHD0yaNMn2x3ER/GTi7JO6YApG2rZtix9//NGRqV83Gw7gJaYKU3jA+fr3728IZ8yWqaNU6uLfeustwwVqz549jly89rWTcC2sGBmYW5yZnhXmgsMWMjoJc66//no89dRTGYufvNyqHn/8cfTu3dvXmZFLwU/YfOnuw3uZ7lapLQwRnDnmZ599ZtwbX3zxhS3Tww8/3BBwXXjhhb6Yx+mzydeC1MmTgAQ/nogKqoMEP/FO504Alc0l0L6xRo0a8V6RohcBERABERABEciKQJUqVVLtsmsC2JzVoLpYBERABERABIIRUIFSMF7qLQIiIAIiIAIiIAIiIAIiIAIiIAIkoOdp7QMREAERKFwCnwNItYxYDOAuAK8V7rILamUS/OQonQcOHDAcD8aPH19qRhY+0ymExdFBWhQF0BQuUDCzcuXKtFCyFQZwwG7duuHpp5+2XaaXMMJ60bZt29CoUSO8//77aWMFGceLt5tzTlwEP2HE6SYSMBkG2R9egp+gbk9uebRzEzr++OOxatUq1K5d22sLuP7cy3WEF1977bWYNm2ao1DFyQmFbkyMkW5d2bYozgozprAFKaniLHMenpu9evXKCsXBgwcNMeDdd9+NDz74wBjr9NNPN5ye6C7m10kpzoIfN6ejMO87ul7dcMMNmDx5smPO+Hn46KOP+sppXD6bfC1GnXwRkODHF6aC6STBT3xTSWUP7X6NRpvNnTup/1ETAREQAREQAREoVgIU/6bYS+8CUKVYeWjdIiACIiACZUZABUplhl4Ti4AIiIAIiIAIiIAIiIAIiIAIxJiAnqdjnDyFLgIiIAIuBP4DwFOWn68BcBuAdKWAMOYzAQl+cpgdCiceeughUEjC/12vXj2MGzcOdDQJ2qIo4o+6kN1NQMOiezpM+GkzZsxAp06d0rqG6YrCwSX4+QWxE3NrEihs6dy5s2cKvQQ/dBRq3bq15zh+OlBM17RpU1CAYLa6deti2bJlqFatmp8hHPtQeFa/fn18+umnjn3o6kVXq1/96ldpfXbv3o1mzZrh9ddfT/tZmE5VUZwVZsBhCn7sxFmcp1y5cliyZInhkJYPLepz0rrGMPnyHqDIhp85qa1ChQrGPXHuueeGhpj3cZs2bRzHC3IfRs08rM+m0OBpIDsBnjQhBbwvlNz4JrcZgAVm+PyliGplNREQAREQAREQgeIlQDvZ5s2bWwGsBtCgeIlo5SIgAiIgAmVEQAVKZQRe04qACIiACIiACIiACIiACIiACMSagJ6nY50+BS8CIiACtgQOSZh1fJYQ/NQEwErluwEsEqtYEpDgJ5ZpA6Io4i/Lomq/TjT79+9H+/btDRFFaqtatarhTlSnTp1QsirBzy8Y3VyVzF5+HTtyKfhxy2Eom8RjkJo1a2LNmjWoXr16Wk87MVJQln7WEMVZYc4bpiCF927jxo1BNzRro1hqxYoV+O1vf+tnuZH3ifqctC4gTL5OgirOF/bZyTEphGvQoAG2bt1qm5MgQq6omcflrI98c+fRBHL4yaNk5CAUCX5yADmiKQYAGGWO3aNHD0yYMCGiqTSsCIiACIiACIhAHAiMHj0aAwcOtIY6EUDPOMSuGEVABERABAqKgAqUCiqdWowIiIAIiIAIiIAIiIAIiIAIiECOCOh5OkegNY0IiIAI5JBAVwC3JIU+f8/hvJoqfAIS/ITPNNIR9+7di1mzZmH48OH44IMPbOc64ogjsHz5cpx99tmBYolDUbVbEbmbuCIQiGTnuBSB5yJOuoPccMMNmDx5siNKCrHoBMRCfreWK8EPhSMdO3bE7NmzM0l/KNe47ckhQ4bg/vvvt52H9/egQYNCiSEugp8nnngCvXv3Tltz2Pd1tlCjPiet8YUp+HESVHG+KBjv2bMHdKrivE5t5MiRqbVgtl2jZp6LMzTbfVds10vwU1wZl+AnvvmmuqeHGf6oUaMwYAA1QGoiIAIiIAIiIALFSqBnz56YOJEan5JG9c/oYuWhdYuACIiACJQZARUolRl6TSwCIiACIiACIiACIiACIiACIhBjAnqejnHyFLoIiIAIOBDga/bfEp2CICDBTwzSePDgQbz++usYNmwYFixYgB9//NE16kIW/Lzwwgto06aN7fovueQSzJs3D0ceeWQoWY1LEXiu4nzmmWfQpUsXR7Z++edK8OMkOKhWrRpatWqFww47LJR94jYInVMGDx6MypUrl+qWKwacNC6CHxoDTJo0KQ1nFGKUbBIftfjEGluYgh/WYd966622S4+KsVNOzSC6d++eWgtmG1/UzHN1hmaz74rtWgl+iivjEvzEN9+rEja/9c3w+ZDSrFmz+K5GkYuACIiACIiACGRNgDavq1evto7THMDCrAfWACIgAiIgAiIQjIAKlILxUm8REAEREAEREAEREAEREAEREAERIAE9T2sfiIAIiIAIiED+EpDgJ39zg2+//Rbjx4/HiBEj8PXXX5eK9Nhjj8X27dttxT+FLPhxc0XxKzjxm/K4FIHnKs5169aBjPft22eLsHbt2kZdx3HHHeeKOFdiFyehS9j7xO9+svZzc6piPwrbWrduncnQadfEQfBD5zIK+RYvXpwWf1RilEzhRi0+scYVluCHDl0U6/31r3+1XXZUjN1ERgzksssuw/PPP4+KFStmfGZk+nlnnTBXZ2ime64Yr5Pgp7iyLsFPfPO9E0CJpHnTpk2oUaNGfFejyEVABERABERABLImUKVKFezatcs6Tk0Am7MeWAOIgAiIgAiIQDACKlAKxku9RUAEREAEREAEREAEREAEREAERIAE9DytfSACIiACIiAC+UtAgp88zM0HH3yA+++/H9OmTSsl6DnkkEOMou1BgwahUqVKqF+/Plhbl9oyLYCOupA926Lq/fv3o3379pg/f75t1sIWcmQbb662Vq7idBOOcK1+RQO5Evy89dZbuPjii0GnH2urW7culi1bBjr9lFV75ZVX0LRpU1CIYdeKTfDjtif87qtc5TLqc9K6jrAEP173XFSM3eLnOv2e2VEzz9UZmqs9WgjzSPBTCFn0vwYJfvyzyqeeVPaUPIXQynDnTup/1ERABERABERABIqVAL+grFWrlnX5VP5UKVYeWrcIiIAIiECZElCBUpni1+QiIAIiIAIiIAIiIAIiIAIiIAIxJaDn6ZgmTmGLgAiIgAgUBQEJfvIkzSz8X7t2LW655RasWbOmVFTHHHMM6GzTo0ePEieEKFw78r2omnWEFEm88cYbtlnzWzzuN+VxKQLPVZwUzrRs2RIrV660RehXNOAlPghL7LJ+/Xo0bNgQ3333Xal4/cbpd59k0u+ZZ54xxHtOLSwGHD+Ks8KMOyxBiluMJ554onEmnnTSSZmgDv2aqM9Ja8Bh8d22bZshEKWzlF2L6p7wcgXzO2/UzHN1hoa+GQt4QAl+Cji5NkuT4Cee+W4GYIEZOj9kVq1aFc+VKGoREAEREAEREIFQCCxcuBDNmze3jrUaQINQBtcgIiACIiACIhCMgAqUgvFSbxEQAREQAREQAREQAREQAREQAREgAT1Pax+IgAiIgAiIQP4SkOCnjHNDoc8///lP9OrVK03oc8YZZ2D48OFo1aoVDj300FKRRlHEn+9F1V4OMxL8pG/m6667DlOmTAlll+/duxdt2rTB4sWLbccLo3ifA4cldnES/FStWtUQLdWpUycULpkM4iYwCJMBx4rirDDXHJYgJcoYM8mP2zVRn5PWuXPBl/P5vXeDsnS6B81x/M4bNXMJfoJmNvr+EvxEzzifZpDgJ5+y4T+WAQBGmd35VoIJEyb4v1o9RUAEREAEREAECo7A6NGjMXDgQOu6JgLoWXAL1YJEQAREQATiQEAFSnHIkmIUAREQAREQAREQAREQAREQARHINwJ6ns63jCgeERABERABEfiFgAQ/ZbgbtmzZgv79+2Pu3LmlojjqqKMwfvx4dOjQIU3oY3aMokA+34uqJfix36y5LFbv1q0bnn76adtAwije58BRC35YSL5o0SI0adKkzO5+CX5Ko/e6t+fPn48WLVqUWb6sE0d9TlrnypXg54gjjsDy5ctx9tlnh8p4w4YNuOiii7Bjxw7bcevWrYtly5ahWrVqrvNGzTyXZ2iogAt4MAl+Cji5NkuT4Cee+aa6p4cZ+qhRozBgADVAaiIgAiIgAiIgAsVKoGfPnpg4kRqfkkb1z+hi5aF1i4AIiIAIlCkBFSiVKX5NLgIiIAIiIAIiIAIiIAIiIAIiEFMCep6OaeIUtgiIgAiIQFEQkOCnDNJMV5+ZM2fixhtvxLffflsqAjqyjBkzBhT9uDUJftLp+C0e95vyuBSB5zJON8GPX4clt+J95iZqwQ/noKCOrlpl1bwEP2HGF8VZYXLLlSBl5MiRqS8KLqvUIWrxiXVhueJbrlw5LFmyxBDnhNm8hFxhnBlhiJVyeYaGybeQx5Lgp5Czm742CX7ime9VAOqboS9YsADNmjWL50oUtQiIgAiIgAiIQCgEGjRogNWrV1vHag5gYSiDaxAREAEREAERCEZABUrBeKm3CIiACIiACIiACIiACIiACIiACJCAnqe1D0RABERABEQgfwlI8JPj3Ozbtw9DhgzB6NGl33F5yCGH4JFHHkGfPn1gU+iaFmUURfxRF7JnW1TtVTx+4oknYs2aNTjppJNCyWq28YYShI9Bchmnm+CnZcuWmD17NsqXL+8adT4Ifq699lpMmzbN173mIwWBu3gJfoYNG4Y77rgj8Lh2F0RxVpjzhCVI2bNnD7h/Vq5cabvm9u3bY8aMGaAwpaxb1OekdX1h8d22bRvq16+PTz/91BEf79127dqFitfrzPZ7H0bNPJdnaKiAC3gwCX4KOLk2S5PgJ5753gmgshn6pk2bUKNGjXiuRFGLgAiIgAiIgAiEQqBKlSrYtWuXdayaADaHMrgGEQEREAEREIFgBFSgFIyXeouACIiACIiACIiACIiACIiACIgACeh5WvtABERABERABPKXgAQ/OczN3r170bt3b0NoYG0U+0yaNAkUU/gR+/DaKIr4872o2qt4vEKFCli2bBnOPffcULIalyLwXMbpJvjp3r07Jk6c6Mk+V4KfDRs2GI4lO3bsSIupVq1aWLVqFSgSK4vmJfjxK4TwE3sUZ4U5b1iCFK89Udb5snKO+py0zpUrvpwzTJGZuQavM5uiNs7r1aJmnssz1Gut+vnPBCT4Ka6dIMFP/PJNZc8mM+zKlStj507qf9REQAREQAREQASKlQDFv3xwtzQqf6oUKw+tWwREQAREoMwJqECpzFOgAERABERABERABERABERABERABGJIQM/TMUyaQhYBERABESgaAhL85CjVP/zwg+HeM2HChLQZe/bsiXHjxuGwww7zHU0URfz5XlS9fft2XHLJJXjvvfccOVFM1blzZ98c3TrGpQg8l3G6CX7Gjx+PXr16ebL3Ene88MILaN26tec4Xh28xAbTp09Hx44dvYbJ+OdPPfUUvvnmG9xyyy1p9/YTTzxhiP+c2jnnnINFixaBL8jNtkVxVpgxhSVI4Xhue4s/f/7553HllVdmi8P2+oULF4L797HHHkP16tVd54j6nLROnku+Ubgo0VGoQYMG2Lp1qy1TvzmNmnkuz9BINnABDirBTwEm1WVJEvzEL9/NACwww6aFHFXUaiIgAiIgAiIgAsVLgA/VzZs3twJYDaBB8RLRykVABERABMqYgAqUyjgBml4EREAEREAEREAEREAEREAERCCWBPQ8Hcu0KWgREAEREIEiISDBT44STSFK165d02arVq0ali5dinr16gWKJIoi/nwvqvYSihBgv3798OijjwZi6dQ5LkXguYqTDlVt2rTB4sWL05CVK1cOS5YsMRx1vJpXHsMS/HjN06xZM8ydOxd0hgq7mXNv3rwZq1evxnHHHVdqCjchBztWrVoVK1euRJ06dbIOLYqzwgwqTEHK/fffjyFDhjiul+KsqVOngnstzEYxJkWCa9eu9eX6FPU5aV1bmHxHjRqFW2+91RFd7dq1bfdqNqzXr1+Phg0b4rvvvksbJsgej5p5rs7QbFgW27US/BRXxiX4iV++BwAYZYbdo0cP2zcaxG9ZilgEREAEREAERCBTAqNHj8bAgQOtl9P/uWem4+k6ERABERABEciSgAqUsgSoy0VABERABERABERABERABERABIqSgJ6nizLtWrQIiIAIiEBMCEjwk4NEffXVV7j00kvx7rvvps2WqatCFEX8cSiqZk3hpEmTHLMWpjNKXIrAcxXnzp070bRpU7zxxhtp/GvVquVLLMELvYQ4YQl+OJfbfjnkkEOwYMECXH755aGfAhy3ZcuWaNGiBWbPno3y5cuXmuOtt97CxRdfjD179jjOHZZbVRRnhRl0mIKUl156yWDm1I444ggsX74cZ599dqj5WrFiBZo0aWLr1flYAAAgAElEQVS4Ss2YMcNTUBT1OWldXJh8KSBr3LgxDhw4YMsviGjPbwLWrVtnuLLt27cv7RLm2u7esBs7aua5OkP9clM/QIKf4toFEvzEL9/0K+1hhk1F6YAB1ACpiYAIiIAIiIAIFCsBWpdPnEiNT0mj+md0sfLQukVABERABMqcgAqUyjwFCkAEREAEREAEREAEREAEREAERCCGBPQ8HcOkKWQREAEREIGiISDBTw5SzSLyTp062c40cuTI1Jdg+oooiiL+OBRVP/HEE+jdu7cjIxYJz58/H82bN/fF0a1TXIrAcxXnli1bcMEFF+CLL75Iw3b99dfjqaeesivSTuubS8HPM888gy5dujim+dxzzwWFJkcffXTW+8UcgOKGDh06YN68eRg+fDgGDRqUNvb27dsNIcR7773nOG9YDkRRnBVm0GEKUjZs2GA4RO3YscORSffu3TF+/HhPUY7fZFpzxXF79erleWnU56Q1gDD5+tlzd9xxB4YNG+bJwG8Ht/jHjBmDvn37+hoqaua5OkN9LVadDAIS/BTXRpDgJ375XgWgvhk2Vc78pUVNBERABERABESgeAk0aNDAsIy1NH4rt7B4iWjlIiACIiACZUxABUplnABNLwIiIAIiIAIiIAIiIAIiIAIiEEsCep6OZdoUtAiIgAiIQJEQkOAnB4nu378/WNxs1zJ1M4miiD8ORdXr169Hw4YN8d133zlmrmPHjpg6dWrWooC4FIHnKk43h5Dnn38eV155pa+7KZeCHz8iEr6Idty4cTjssMN8xe/Vac6cObjqqquM8ZYuXYoLL7ww7ZKffvoJN9xwAyZPnuw43OGHH+54vVcM1p9HcVaY44cpSKH4pm3btli40LkkKGxXpmeffdYQY1aqVAl0+jnzzDM90UZ9TloDCJMvx73nnntw7733Oq4xTIc0TkLTh1tvvTVtvhNPPNHgfcopp3jyZoeomefqDPW1WHUyCEjwU1wbQYKf+OV7J4DKZtibNm1CjRo14rcKRSwCIiACIiACIhAagSpVqmDXrl3W8WoC2BzaBBpIBERABERABIIRUIFSMF7qLQIiIAIiIAIiIAIiIAIiIAIiIAIkoOdp7QMREAEREAERyF8CEvxEnJu9e/eiTZs2WLx4se1Ms2fPRrt27QJHEUURfxyKqr3EIgR5xBFHYPny5Tj77LMDc7VeEJcicLc4W7ZsCe6x8uXLZ8WCFzsV759xxhmGMOW4447zNYdXDjMVwdlN7kdEwuvI8LbbbvPlUOS2yI0bN+Lyyy/HRx99ZDj40OXnyCOPtL2E6+TZ4NbCcLSJ4qwwYw5bkDJ27Fj069fPlUm9evXw6quv4thjj/W135w6WXMVxE0p6nPSGm/YfN955x1cfPHFqXVYJVOG6ZDGQXv06IFJkyalpaBPnz6GCNZG1GGbrqiZx+Wsz2rDx+xiCX5ilrAsw5XgJ0uAOb6cyp5N5pyVK1fGzp3U/6iJgAiIgAiIgAgUKwGKf2vVqmVdPpU/VYqVh9YtAiIgAiKQFwRUoJQXaVAQIiACIiACIiACIiACIiACIiACMSOg5+mYJUzhioAIiIAIFBUBCX4iTreXuGHYsGG44447AkcRRRF/XIqq/YgCKLqg04qT2MIP8FwJafzE4tbHLU4v0Ynfuffv34/27dtj/vz5aZewcL9v375+h3J16+AgYQp+ON6MGTMMFxevRo50Izn00EO9utr+fPfu3QYjU9xHl6kuXbo4jrVt2zY0atQI77//vmMfOtrMnTvXt3uS3UBuZwWL6hctWoQmTZpktOawBSmfffaZIUj54osvXOPJ1pUpNVfTp08HncH8tKjPSWsMYfM9cOAAevfubSvCMedt1aoVZs6ciQoVKvjB4diH9d9NmzbFG2+8UapPJoLMqJlL8JNVqiO5WIKfSLDm7aAS/ORtamwDawZggfmT+vXrY9WqVfFagaIVAREQAREQAREIlcD/Z+/ew2S7yjrxvzImOJKBKmQEhO6DUe7qwAMkoUrhER2rAIOaiNwUUKq8EBC7CQkjjIwKaBKoksfAIN34AEIMAwQFxCpUFLCKhMvAICjXyFR7w0G6R4GRZCA/Vg+7f9Un53T3Pqcuu2p/9n+kd631rs9a3eesw/r2Stf0NpvN8TaHEVGfaCcaI0CAAAEC+QQcUMrn5W0CBAgQIECAAAECBAgQIJAE7KetAwIECBAgUFwBgZ8pz81hgZ88N0uMl/o3f/M3cd55553wYPypHKhObS/Koeqtra14yEMeEp/85CcPnL3TvbVlFkGaSSy/g+q8173uFe94xzvidre73Wl1dbKbQU7ltpXDvicmHfj5p3/6p3joQx8a733vew81ePzjH79788itb33rQ98df+Fzn/tcpBBKCpml5wEPeED84R/+YXzTN33ToWv0mc985oHv3PWud40/+qM/Ov4X5h65voMCP6mR0/GedCDlpptuil/6pV+K5z73uYeOL91+lOYqbzDl05/+dDzykY/cC6Kce+65kc4n3eY2tzm0z8N+Tp6u5/EFTNo3tf+BD3xg9+fnzk76ncs3f1LIrNfr7d5UdTrPu9/97t1A2w033LCvmVO5tWpR/mw6HS+f3S8g8FOuFSHws1jzvZZufcxKTle5bWxsLNYIVEuAAAECBAhMVKDb7cb6+vp4m5sR0Z5oJxojQIAAAQL5BBxQyuflbQIECBAgQIAAAQIECBAgkATsp60DAgQIECBQXAGBnynPzUE3o6SuzzzzzPjjP/7j3Vstjvp8/OMfj0c96lHxwQ9+8KQfSTexpJDD+JMO07/zne+M+9///nGrW93qZp/9l3/5l3jYwx4Wf/7nf36zr6VD9Sk4koIMp/pM8haFF77whXHxxRcfWEo6uH7VVVfFj/3Yj8UJDg8f+Nkbb7wxfvqnfzpe8YpXnPC9SQVpTtVy/HMHuZ5q+Ov4dXOiEEYyTTejpLWY55l14CfV9trXvnb3lp/0PXDYs7q6GldcccXubT2H3faT2vvTP/3T3bXyqU99arfpPC4puJeCFQfd8pPa/N7v/d54/etfH7e97W0PK/9mX7/uuut2Ax5f/OIXT/jZl770pfEzP/MzudtNH5hGICUF+R70oAdFCiod9qSfR+l7NH0/HvZ8+ctf3r25Jt1w88///M97c5VcL7jggsM+vvf1w9bvYZ6f/exnd3/G3v3ud4973vOeB/Y7Dd+0Zn/913/9wJvlTvdmsJMFt+54xzvu/hn07d/+7Uf2Ti8u0p9NuQbm5ZMKCPyUa3EI/CzWfKd0TysrudPpxNpaygB5CBAgQIAAgbIKpN9+srmZMj57T0r/dMvqYdwECBAgUAgBB5QKMQ2KIECAAAECBAgQIECAAIEFE7CfXrAJUy4BAgQIlEpA4GcG0/3zP//zuzdRnOz5vu/7vnjDG95w6A0T6cD6K1/5yt0D6ymQctCT2hs/xJ4OYKczeenWkd/7vd+Ls84662Yfn+ZNIKmzSQZ+/vf//t9x/vnnx7ve9a4DHVLo5+Uvf3k84QlPOHLo5wtf+MKu8atf/eqTtp2CWn/2Z38WD3zgA2ewgg7u4iDX9MlnP/vZ8Su/8itHHv/xvX3kIx/ZvakjBRXGnyc+8Ynxspe9LM4444xcBocFJlKY67hfDpur/RO9nL5fHve4x8XrXve6I7f17//9v4+f/Mmf3A3+3O1ud4tKpbL72dRWuiUm3bqTvqeyoE/WcLo95jWvec2RXY4aRkqhwBRYucMd7nDkMaQwYarnZLe5pIYe/ehHx+/8zu/E13/91x+53ezFdKNR8jnRk4KFb3vb26JareZuN33v/cRP/MSRP5feffrTn74b/Dl+PaYbnlJwJt0adPxcncoa/r//9//umqWfsSd6DvJMP4fTuej/+l//65F+fkzLN/38TPP2J3/yJyc1Pp0b0k4W2krr7Md//MePPK/Zi4v0Z1PuwfnACQUEfsq1MAR+Fmu+BxFRy0pOV8Kl60o9BAgQIECAQHkF6vV6DIfDcYBmRPTLK2LkBAgQIFAAAQeUCjAJSiBAgAABAgQIECBAgACBhROwn164KVMwAQIECJRIQOBnBpP9pje9KX7oh37owJ5+9Ed/dPcXYt7mNrc54Xt/+Zd/Gelw+nvf+97dr6ebW9LtQV/5yldO+P5FF120GzJKh2ZTQOF5z3te/PIv/3KkcNHv//7vn/CGn7/6q7+K7/7u747Pfe5zJ2zz+BBRXrpnPetZ8fznP/+EHzuorpP18573vGf3jOFBYYbssz/3cz+3e6vFrW996wPLTs4pGHLQ7UlZAylElA7up9uP0pMO86dwQQqGnEp4Iq9n9v5hgZ9UT7/fj3POOSd3FycLytz1rnfdDbwcO3Ysd5spOJRuEEnWJ3rSOv/t3/7tUw4onayg//k//+fubTqf+MQnctd81A+ciksyTt+vGxvpd+Yf/KysrOzeaJNu/Dno1qr/83/+T7zoRS+K9D13sp8RWU/pZ0kK5qQzOtmTQm8pYHjY98tBay/dlHTttddGutUl75PH5Pi2U1DrG77hG3b/8z/8wz+cNBx5KnOV9XVQiDN5vv3tb49zzz13X2np50MKbD7pSU/aDdscJRQ2Ld9U2GE/P1NYMgXMThboOtmcnux2tPRLn1/84hcfOQg33v6i/dmUd717/+YCAj/lWhUCP4s139sR8f8i0BExGo0i/eXEQ4AAAQIECJRXIP2Wj+P+YW41IrbKK2LkBAgQIFAAAQeUCjAJSiBAgAABAgQIECBAgACBhROwn164KVMwAQIECJRIQOBnBpP9mc98ZveGlI9+9KMH9vZt3/Ztcfnll8cP/MAP7N7Ak25CSTcwpLBOFvRJDTziEY+IX/3VX43HPOYxJw1NpPdardZuv+ngf/r8YcGPw4JJv/iLv7hby6k8KYDwIz/yI7vBkxM9KTgyGAziTne6U67mUwjpx37sxw4NNaRGU3ghBSBSUOf2t7/9Xj/pIH46UJ4CQekGivSkw+53vvOdd88xHvSkUMP3f//37wZ90m0qt7vd7U5pHLkGfdzLhwV+0uvptpU3vvGNu2M66pNcrrjiirj00kv3feSwdXRY+x/+8Icj3VZzsqBWWgPp5qZv/dZvPayp3F8/LOSQu8GxD5yOy1FuXBmvLQWXnvOc5+yGuMZvtElBnXSLUfpatnZT4CatzxtuuOHA4T384Q/f/b647rrrIt3qlL4fjp/78QYOu+kmhd7+9E//dDdEeCpPXpM8fZzOXKV+UljnoJtq0s+BFAZMQc/0sySF29JNW+lnbLodLP2sSN8DBz3T9k19/8Ef/MHuz88vfvGLJywlOaX1lH7GHeVJYZ//9J/+U6RbusafwwKth7W9iH82HTYmXz9YQOCnXCtE4Gdx5jsle/b+Zpz+kNjeTvkfDwECBAgQIFBWgfQPD8f9JpidiMh/z29ZAY2bAAECBKYl4IDStGS1S4AAAQIECBAgQIAAAQLLLGA/vcyza2wECBAgsOgCAj8zmsF0APriiy8+rd7SwfFf+7Vfi7W1tfjSl74UP/iDPxjveMc7jtTmYbc1nOwml/HGzz777N0A0l3ucpcj9Tn+UgpwpEPjB4UOUtjmoEP0J+p0/NaMw24yGf98Cknc4Q532A0K/f3f//2+wFCyevnLX757O0g6vH7UJ90s8p//83/eDVplt/4c9bOn895RAj+p/Xvc4x5xzTXXxD3vec9Duxu/FWr85XS2M4UEarXaoW2cbL7S+k0htIOe07kN5LDC3ve+98VDH/rQSDcNTeo57PvrKP2k9ZbCF+l7Jc+T3WiTAoLHn7tNoZLf+I3f2A3bHRZeG++z2Wzuhjbuda97nbSU97///fGgBz3opGGR9MF0W9PLXvayU7rVJX3+VE0O8ssbYjlRW3/913+9G9j527/92zxTtftuCv78yq/8yqE3WM3CN9VzWOgn/axMwb8nP/nJB85juhkufd+mnzHjT/qZ/tKXvvSEt8odBW9R/2w6yti8c3IBgZ9yrQ6Bn8WZ70ZE9LJy018GU1rfQ4AAAQIECJRXIP1Wn/QPCGPPMCL+//uDy0tj5AQIECAwXwEHlObrr3cCBAgQIECAAAECBAgQWEwB++nFnDdVEyBAgEA5BAR+ZjTPp3tbxcrKyu7tMw9+8IP3Kv75n//5+M3f/M1DR5AFWNLNNic4RBvp9p10m0c6hH7Ykw65X3XVVUe+KSYFctKNISnIsLW1dWDz3/iN3xivfvWrd28w+jf/5t8cVsre11Mfb37zm3dvPDrZTRVHbSzV8Lu/+7tx/vnn79629MxnPvPQj6azDSnoc+655+aq+9CGj/jCQYGfW93qVrshq3RoPj3p8H4KHFx00UXxTd/0TTfr4ctf/vLufP3CL/zCvlul0otpDaabNu5zn/scsbL9r6VbZpJTuvnkKE9aBymsMo2bftKNThdccMGht24dpc5kmm58SbeYnOj76yhtZO+cLDSRp43s3TS+jY2N3XDgeeedd2jgJwWHUijxSU960gnXxngNn/zkJ+OHf/iHd28COuz5pV/6pd3vo1MNwU3SJN2i9vrXv/6U13A21vQz5yjBteNt0s+Kq6++Om5zm9scyDZL31RIugHuwgsvPPBndLrNLN3ylm6CSrdGpZ/R//qv/xqp1hTqSqGe7OdManM8oDp+C9Vh62X864v+Z1OesXp3v4DAT7lWhMDP4sz32ldvzOxk5aaEe/qLhocAAQIECBAor0C324319fVxgM2IaJdXxMgJECBAoCACDigVZCKUQYAAAQIECBAgQIAAAQILJWA/vVDTpVgCBAgQKJmAwM8MJ/xUb6t45CMfuXuY+ra3ve2+anu9XjzsYQ+LdPj8ZM+JwgjpkHYKCn3iE5+I66+/Pt75znfuO6h9FJIUDki/2Pubv/mbd4MuKSSQnvG2//Ef/3G37eNvHTms/RRSSQGFdKPQeNuHfe7jH//47g1B6fD6qTwPfOADd8NM2Q1GBwVpUnghHX7/uZ/7uUPDEadSS57PHFTn4x//+HjKU55ywsP83/It3xLf/d3fvRc+OGgtnGwNHlTnzs7ObpAs3Yby53/+5/F3f/d3eYa19261Wt29SebYsWO7IYtTuWHqRB1/4Qtf2L3B6SihuZMVngIkKSD2gAc84JTGdqIPpdBECjo961nPyv19mdpL3/MveMELdkNdKZSRbrA6KPCTvpZu8zkosPbBD34wXvKSl0QKLp7KXKaa0m1B97vf/XZvmnrqU58a3/AN33Bks9M1SR2l74U017e+9a2P3O9BL+YNcaZA2Obm5gnDPvP2TeP853/+5901d+WVV562T/p+eMUrXnHgDVEn6mRZ/2w6bdASNiDwU65JF/hZnPlO6Z5WVm6n09n9i5mHAAECBAgQKK9AuuY1bXTHnpT+6ZZXxMgJECBAoCACDigVZCKUQYAAAQIECBAgQIAAAQILJWA/vVDTpVgCBAgQKJmAwM+MJzxPyCAdTE83J6TbcU50c0g6BJ8O9Z/sl2uf7ND15z//+fjBH/zBeMc73jGR0aeD9K985St325pm20cpNt1Q89/+23+Lpz3tafG//tf/OspHIt1cccUVV+yGYsZvFjpRkCaZpltq0k0dp3prxZGKyvHSYYGfNDenepg/jTO1/53f+Z25b685LGiSY4i7r6bbl1KALIVGJvl87GMf2w3+vPGNbzxys+l787nPfW6kX25/qjfXHNbZ3/zN3+z+otzXve51h7269/UnPvGJ8au/+qv7buA60TykmlNYLd3klG5uOuxJN2ilG5cm8aRbyt7ylrfEWWedlbu5ZPKc5zxnN0zyla985UifT4Gm3/qt3zqlNXxYB+n2oZ/92Z89cI6OD2CdqM2i+Kba0vfD85///N3b1o5qnI0p/bz4L//lv8Q555yT++fFtP/8mPefTYetJV/fLyDwU64VIfCzOPM9iIhaVm76zQONRmNxqlcpAQIECBAgMHGBer0ew+FwvN1mRPQn3pEGCRAgQIBAPgEHlPJ5eZsAAQIECBAgQIAAAQIECCQB+2nrgAABAgQIFFdA4GdOc7O1tbV7CP3qq6+OT33qU3tVpFtX/uN//I/x2Mc+Nr73e7/30FBJCv2kdn7t135t9waVW9ziFpFuqkkBhnT4ejzAMqehzqXbFPx53/vet3tjT7/f373JKFmlJx3AT7cHpTOKKbCRbh45kVMWpEmm6VD/M5/5zCOFI2Y94KMEfrKa0q0kb3vb2+K1r33t7pmMFAYZf+54xzvu3tz0wz/8w/HQhz507rcXzdIys/m93/u9XZvRaLQXeEhrIK2ZdKPWYx7zmN3Q0awCX//0T/8UqaZ0k9CHPvShfUG2dNPWd33Xd0UK+px//vknvD1mPPCTbtdJPyse/vCHz6z+acxhCk6+9a1vPeE6TjdC3e1ud4t0K1UKSx4l0HQ6NaYb1v7iL/5iNySTgkyptrRe7n3ve8cTnvCESL/weFK3Cp1OnXk/m27b+bM/+7PdIFwKh6awVRpb9qSb2O585ztHCnClAGm6hes2t7lN3m68T+CEAgI/5VoYAj+LM9/bEVHJyk1/UZr2H7KLQ6NSAgQIECBQToG0AU/XO489qxGxVU4NoyZAgACBAgk4oFSgyVAKAQIECBAgQIAAAQIECCyMgP30wkyVQgkQIECghAICPyWcdENeLoE8gZ/lGrnRECBAgMAyCgj8LOOsnnxMAj+LMd/pPsBRVmqlUont7ZT/8RAgQIAAAQJlFUjh32PHjo0PPyV/qmX1MG4CBAgQKJSAA0qFmg7FECBAgAABAgQIECBAgMCCCNhPL8hEKZMAAQIESikg8FPKaTfoZRIQ+Fmm2TQWAgQIEBD4KdcaEPhZjPluREQvKzVdBzkYDBajclUSIECAAAECUxFI12mnq8XHnmFE1KfSmUYJECBAgEA+AQeU8nl5mwABAgQIECBAgAABAgQIJAH7aeuAAAECBAgUV0Dgp7hzozICRxIQ+DkSk5cIECBAYEEEBH4WZKImVKbAz4Qgp9zMWkR0sj5arVZsbGxMuUvNEyBAgAABAkUW6Ha7sb6+Pl7iZkS0i1yz2ggQIECgNAIOKJVmqg2UAAECBAgQIECAAAECBCYoYD89QUxNESBAgACBCQsI/EwYVHMEZi0g8DNrcf0RIECAwDQFBH6mqVu8tgV+ijcnJ6oopXta2Rc6nU6sraUMkIcAAQIECBAoq0C73Y7NzZTx2XtS+qdbVg/jJkCAAIFCCTigVKjpUAwBAgQIECBAgAABAgQILIiA/fSCTJQyCRAgQKCUAgI/pZx2g14mAYGfZZpNYyFAgAABgZ9yrQGBn8WY70FE1LJSe71eNBqNxahclQQIECBAgMBUBOr1egyHw/G2mxHRn0pnGiVAgAABAvkEHFDK5+VtAgQIECBAgAABAgQIECCQBOynrQMCBAgQIFBcAYGf4s6NyggcSUDg50hMXiJAgACBBREQ+FmQiZpQmQI/E4KccjPbEVHJ+hiNRrGysjLlLjVPgAABAgQIFFmgWq3Gzs7OeImrEbFV5JrVRoAAAQKlEXBAqTRTbaAECBAgQIAAAQIECBAgMEEB++kJYmqKAAECBAhMWEDgZ8KgmiMwawGBn1mL648AAQIEpikg8DNN3eK1LfBTvDk5vqKU7Bll/7FSqcT2dsr/eAgQIECAAIGyCqTw77Fjx8aHn5I/1bJ6GDcBAgQIFE7AAaXCTYmCCBAgQIAAAQIECBAgQGABBOynF2CSlEiAAAECpRUQ+Cnt1Bv4sggI/CzLTBoHAQIECCQBgZ9yrQOBn+LPdyMielmZtVotBoNB8atWIQECBAgQIDA1gX6/H81mc7z9YUTUp9ahhgkQIECAQD4BB5TyeXmbAAECBAgQIECAAAECBAgkAftp64AAAQIECBRXQOCnuHOjMgJHEhD4ORKTlwgQIEBgQQQEfhZkoiZUpsDPhCCn2MxaRHSy9lutVmxsbEyxO00TIECAAAECRRfodruxvr4+XuZmRLSLXrf6CBAgQKA0Ag4olWaqDZQAAQIECBAgQIAAAQIEJihgPz1BTE0RIECAAIEJCwj8TBhUcwRmLSDwM2tx/REgQIDANAUEfqapW7y2BX6KNyfHV5TSPa3sP3Y6nVhbSxkgDwECBAgQIFBWgXa7HZubKeOz96T0T7esHsZNgAABAoUTcECpcFOiIAIECBAgQIAAAQIECBBYAAH76QWYJCUSIECAQGkFBH5KO/UGviwCAj/LMpPGQYAAAQJJQOCnXOtA4Kf48z2IiFpWZq/Xi0ajUfyqVUiAAAECBAhMTaBer8dwOBxvvxkR/al1qGECBAgQIJBPwAGlfF7eJkCAAAECBAgQIECAAAECScB+2jogQIAAAQLFFRD4Ke7cqIzAkQQOCvxceOGFcfXVV8fXf/3XH6ktLxEgQIAAgXkLCPzMewZm27/Az2y9T6W37YioZB8cjUaxsrJyKu34DAECBAgQILAkAtVqNXZ2dsZHsxoRW0syPMMgQIAAgcUXcEBp8efQCAgQIECAAAECBAgQIEBg9gL207M31yMBAgQIEDiqgMDPUaW8R6CgAk94whPiVa961Qmre/CDHxxvectb4qyzzipo9coiQIAAAQL7BQR+yrUiBH6KPd8p2TPKSqxUKrG9nfI/HgIECBAgQKCsAin8e+zYsfHhp+RPtawexk2AAAEChRRwQKmQ06IoAgQIECBAgAABAgQIECi4gP10wSdIeQQIECBQagGBn1JPv8EvusC//uu/RrrF561vfesJh3KnO90prr322rjzne+86ENVPwECBAiUREDgpyQT/bVhCvwUe74bEdHLSqzVajEYDIpdseoIECBAgACBqQr0+/1oNpvjfQwjoj7VTjVOgAABAgTyCTiglM/L2wQIECBAgAABAgQIECBAIAnYT1sHBAgQIECguAICP8WdG5UROFTgXe96V3z/9xUhAbAAACAASURBVH9/3HDDDSd997LLLotnPOMZcYID1Ie27wUCBAgQIDBrAYGfWYvPtz+Bn/n6H9b7WkR0spdarVZsbGwc9hlfJ0CAAAECBJZYoNvtxvr6+vgINyOivcRDNjQCBAgQWDwBB5QWb85UTIAAAQIECBAgQIAAAQLzF7Cfnv8cqIAAAQIECJxMQODH2iCwgAJf/vKX4y1veUs89alPja2trQNHcItb3CKe97znxdOe9rT4t//23y7gaJVMgAABAmUSEPgp02xHCPwUe75TuqeVldjpdGJtLWWAPAQIECBAgEBZBdrtdmxupozP3pPSP92yehg3AQIECBRSwAGlQk6LoggQIECAAAECBAgQIECg4AL20wWfIOURIECAQKkFBH5KPf0GvygCH/zgB+MlL3nJbrkf+tCH4r//9/8eN954Y67yU/Dn7LPPjlqtFre85S3jyU9+ctznPvfJ1YaXCRAgQIDAtAUEfqYtXKz2BX6KNR/HVzOIiFr2H3u9XjQajWJXrDoCBAgQIEBgqgL1ej2Gw+F4H82I6E+1U40TIECAAIF8Ag4o5fPyNgECBAgQIECAAAECBAgQSAL209YBAQIECBAoroDAT3HnRmUE9gTe/OY3xyMe8YiJirzpTW+K888/f6JtaowAAQIECJyugMDP6Qou1ucFfoo9X9sRUclKHI1GsbKyUuyKVUeAAAECBAhMVaBarcbOzs54H6sRcfDd01OtSOMECBAgQOBmAg4oWRQECBAgQIAAAQIECBAgQCC/gP10fjOfIECAAAECsxIQ+JmVtH4IECBAgAABAgQOFRD4OZRoqV4Q+CnudKZkzygrr1KpxPZ2yv94CBAgQIAAgbIKpPDvsWPHxoefkj/VsnoYNwECBAgUVsABpcJOjcIIECBAgAABAgQIECBAoMAC9tMFnhylESBAgEDpBQR+Sr8EABAgQIAAAQIEiiMg8FOcuZhFJQI/s1A+tT4aEdHLPlqr1WIwGJxaSz5FgAABAgQILIVAv9+PZrM5PpZhRNSXYnAGQYAAAQLLJOCA0jLNprEQIECAAAECBAgQIECAwKwE7KdnJa0fAgQIECCQX0DgJ7+ZTxAgQIAAAQIECExJQOBnSrAFbVbgp6ATExFrEdHJymu1WrGxsVHcalVGgAABAgQITF2g2+3G+vr6eD+bEdGeesc6IECAAAEC+QQcUMrn5W0CBAgQIECAAAECBAgQIJAE7KetAwIECBAgUFwBgZ/izo3KCBAgQIAAAQKlExD4KdeUC/wUd75TuqeVldfpdGJtLWWAPAQIECBAgEBZBdrtdmxupozP3pPSP92yehg3AQIECBRWwAGlwk6NwggQIECAAAECBAgQIECgwAL20wWeHKURIECAQOkFBH5KvwQAECBAgAABAgSKIyDwU5y5mEUlAj+zUD61PgYRUcs+2uv1otFonFpLPkWAAAECBAgshUC9Xo/hcDg+lmZE9JdicAZBgAABAssk4IDSMs2msRAgQIAAAQIECBAgQIDArATsp2clrR8CBAgQIJBfQOAnv5lPECBAgAABAgQITElA4GdKsAVtVuCnoBMTEdsRUcnKG41GsbKyUtxqVUaAAAECBAhMXaBarcbOzs54P6sRsTX1jnVAgAABAgTyCTiglM/L2wQIECBAgAABAgQIECBAIAnYT1sHBAgQIECguAICP8WdG5URIECAAAECBEonIPBTrikX+CnmfKdkzygrrVKpxPZ2yv94CBAgQIAAgbIKpPDvsWPHxoefkj/VsnoYNwECBAgUWsABpUJPj+IIECBAgAABAgQIECBAoKAC9tMFnRhlESBAgACB44O5N910/B/bjAgQIECAAAECBAjMTkDgZ3bWRehJ4KcIs3DzGhoR0cv+c61Wi8FgUMxKVUWAAAECBAjMRKDf70ez2RzvaxgR9Zl0rhMCBAgQIJBPwAGlfF7eJkCAAAECBAgQIECAAAECScB+2jogQIAAAQLFFXDDT3HnRmUECBAgQIAAgdIJCPyUa8oFfoo532sR0clKa7VasbGxUcxKVUWAAAECBAjMRKDb7cb6+vp4X5sR0Z5J5zohQIAAAQL5BBxQyuflbQIECBAgQIAAAQIECBAgkATsp60DAgQIECBQXAGBn+LOjcoIECBAgAABAqUTEPgp15QL/BRzvlO6p5WV1ul0Ym0tZYA8BAgQIECAQFkF2u12bG6mjM/ek9I/3bJ6GDcBAgQIFFrAAaVCT4/iCBAgQIAAAQIECBAgQKCgAvbTBZ0YZREgQIAAgeODuTfddPwf24wIECBAgAABAgQIzE5A4Gd21kXoSeCnCLNw8xoGEVHL/nOv14tGo1HMSlVFgAABAgQIzESgXq/HcDgc76sZEf2ZdK4TAgQIECCQT8ABpXxe3iZAgAABAgQIECBAgAABAknAfto6IECAAAECxRX4SkTsnbP7yle+Eic4ZFnc6lVGgAABAgQIECCwNAIpfH6LW9xifDzp35T2/YelGayB7AoI/BRzIWxHRCUrbTQaxcrKSjErVRUBAgQIECAwE4FqtRo7Ozvjfa1GxNZMOtcJAQIECBDIJ+CAUj4vbxMgQIAAAQIECBAgQIAAgSRgP20dECBAgACB4gp8KSLOzMr70pe+FGeeufc/i1u1yggQIECAAAECBJZO4IYbbohb3vKW4+O6ISL2/YelG3TJByTwU7wFkJI9o6ysSqUS29sp/+MhQIAAAQIEyiqQwr/Hjh0bH35K/lTL6mHcBAgQIFB4AQeUCj9FCiRAgAABAgQIECBAgACBAgrYTxdwUpREgAABAgS+JrDvlzd/7nOfi/QLGz0ECBAgQIAAAQIEZi2QcgW3ve1tx7t1lnDWkzDj/gR+Zgx+hO4aEdHL3qvVajEYDI7wMa8QIECAAAECyyrQ7/ej2WyOD28YEfVlHa9xESBAgMDCCzigtPBTaAAECBAgQIAAAQIECBAgMAcB++k5oOuSAAECBAgcUeCvI+Iu2buf+tSn4uyzzz7iR71GgAABAgQIECBAYHIC119/fXzbt33beIOfjohvnVwPWiqagMBP0WYkYi0iOllZrVYrNjY2ileliggQIECAAIGZCXS73VhfXx/vbzMi2jMrQEcECBAgQCCfgANK+by8TYAAAQIECBAgQIAAAQIEkoD9tHVAgAABAgSKK/DeiLh/Vt5wOIwHPvCBxa1WZQQIECBAgAABAksr8O53vzvShSJjz/si4gFLO2ADC4Gf4i2ClO5pZWV1Op1YW0sZIA8BAgQIECBQVoF2ux2bmynjs/ek9E+3rB7GTYAAAQKFF3BAqfBTpEACBAgQIECAAAECBAgQKKCA/XQBJ0VJBAgQIEDgawK/HxGPyDRe97rXxY/+6I/CIUCAAAECBAgQIDBzgde//vXxyEc+crzfN0XED828EB3OTEDgZ2bUR+5oEBF7sbterxeNRuPIH/YiAQIECBAgsHwC9Xo90m+JGnuaEdFfvpEaEQECBAgsiYADSksykYZBgAABAgQIECBAgAABAjMVsJ+eKbfOCBAgQIBALoHfjIinZJ+47LLL4pJLLsnVgJcJECBAgAABAgQITELg8ssvj0svvXS8qSsj4qmTaFsbxRQQ+CnevGxHRCUrazQaxcrKSvGqVBEBAgQIECAwM4FqtRo7Ozvj/a1GxNbMCtARAQIECBDIJ+CAUj4vbxMgQIAAAQIECBAgQIAAgSRgP20dECBAgACB4go87avnuX4jK++nfuqn4uUvf3lxq1UZAQIECBAgQIDA0go86UlPit/+7d8eH98vRMSLlnbABhYCP8VaBCnZM8pKqlQqsb2d8j8eAgQIECBAoKwCKfx77Nix8eGn5E+1rB7GTYAAAQILIeCA0kJMkyIJECBAgAABAgQIECBAoGAC9tMFmxDlECBAgACBMYEfiIh+9r/POeecuO666wARIECAAAECBAgQmLnAueeeG+95z3vG+21ExNtmXogOZyYg8DMz6iN1lL7hetmbtVotBoPBkT7oJQIECBAgQGA5Bfr9fjSbzfHBDSOivpyjNSoCBAgQWBIBB5SWZCINgwABAgQIECBAgAABAgRmKmA/PVNunREgQIAAgVwCd4yIv8s+ccYZZ8SXvvSl+Lqvc/Qul6KXCRAgQIAAAQIETkvgpptuilve8pZx4403jrfzLRHx96fVsA8XWsCuo1jTsxYRnaykVqsVGxsbxapQNQQIECBAgMBMBbrdbqyvr4/3uRkR7ZkWoTMCBAgQIJBPwAGlfF7eJkCAAAECBAgQIECAAAECScB+2jogQIAAAQLFFvjriLhLVuJwOIwHPvCBxa5YdQQIECBAgAABAksl8O53vzvShSJjz6cj4luXapAGczMBgZ9iLYqU7mllJXU6nVhbSxkgDwECBAgQIFBWgXa7HZubKeOz96T0T7esHsZNgAABAgsh4IDSQkyTIgkQIECAAAECBAgQIECgYAL20wWbEOUQIECAAIHjBH43Ih6d/bfLLrssLrnkEkgECBAgQIAAAQIEZiZw+eWXx6WXXjre39UR8ZiZFaCjuQgI/MyF/aSdDiJiL3bX6/Wi0WgUq0LVECBAgAABAjMVqNfrkX471NjTjIj+TIvQGQECBAgQyCfggFI+L28TIECAAAECBAgQIECAAIEkYD9tHRAgQIAAgWILPDkiXpyVmM50pbNdHgIECBAgQIAAAQKzEmg2m9Hv7zs6eFFEvGRW/etnPgICP/NxP1mv2xFRyb44Go1iZWWlWBWqhgABAgQIEJipQLVajZ2dnfE+VyNia6ZF6IwAAQIECOQTcEApn5e3CRAgQIAAAQIECBAgQIBAErCftg4IECBAgECxBe4REX81XuK//Mu/xFlnnVXsqlVHgAABAgQIECCwFAKf//zn49/9u393/Fju+dVbKD+6FAM0iJMKCPwUZ3GkZM8oK6dSqcT2dsr/eAgQIECAAIGyCqTw77Fjx8aHn5I/1bJ6GDcBAgQILIyAA0oLM1UKJUCAAAECBAgQIECAAIECCdhPF2gylEKAAAECBE4i8JGIuFf2tde85jXx2Mc+FhYBAgQIECBAgACBqQtcddVV8bjHPW68n7+MiHtPvWMdzF1A4GfuU7BXQCMi9u55rdVqMRgMilOdSggQIECAAIGZC6TrN9M1nGPPMCLqMy9EhwQIECBAIJ+AA0r5vLxNgAABAgQIECBAgAABAgSSgP20dUCAAAECBIov8OsRcWlW5gUXXBBveMMbil+1CgkQIECAAAECBBZe4MILL4xrrrlmfByXRcQzF35gBnCogMDPoUQze2EtIjpZb61WKzY2NmbWuY4IECBAgACB4gl0u91YX18fL2wzItrFq1RFBAgQIEBgn4ADShYEAQIECBAgQIAAAQIECBDIL2A/nd/MJwgQIECAwKwFzo2Ia8c7/Yd/+Ie4/e1vP+s69EeAAAECBAgQIFAigc985jNxhzvc4fgRnxcR15WIobRDFfgpztSndE8rK6fT6cTaWsoAeQgQIECAAIGyCrTb7djcTBmfvSelf7pl9TBuAgQIEFgYAQeUFmaqFEqAAAECBAgQIECAAAECBRKwny7QZCiFAAECBAgcIPDBiPgP2dcvu+yyuOSSS4ARIECAAAECBAgQmJrA5ZdfHpdeunfRZOrnf0TEfabWoYYLJSDwU5zpGERELSun1+tFo9EoTnUqIUCAAAECBGYuUK/XYzgcjvfbjIj+zAvRIQECBAgQyCfggFI+L28TIECAAAECBAgQIECAAIEkYD9tHRAgQIAAgcUQuDgirshKvdvd7hYf+9jHFqNyVRIgQIAAAQIECCykwN3vfvf4+Mc/Pl77MyLiBQs5GEXnFhD4yU02tQ9sR0Qla300GsXKysrUOtMwAQIECBAgUHyBarUaOzs744WuRsRW8StXIQECBAiUXMABpZIvAMMnQIAAAQIECBAgQIAAgVMSsJ8+JTYfIkCAAAECMxe4XUT8Y0Tsnbt7zWteE4997GNnXogOCRAgQIAAAQIEll/gqquuisc97nHjA03/hvTNEfHZ5R+9ESYBgZ9irIOU7BllpVQqldjeTvkfDwECBAgQIFBWgRT+PXbs2PjwU/KnWlYP4yZAgACBhRJwQGmhpkuxBAgQIECAAAECBAgQIFAQAfvpgkyEMggQIECAwBEEXhoRP5O9d84558R11113hI95hQABAgQIECBAgEA+gXPPPTfe8573jH/otyLiZ/O14u1FFhD4KcbsNSKil5VSq9ViMBgUozJVECBAgAABAnMR6Pf70Ww2x/seRkR9LsXolAABAgQI5BNwQCmfl7cJECBAgAABAgQIECBAgEASsJ+2DggQIECAwOIIfGdEfGi8XLf8LM7kqZQAAQIECBAgsCgCJ7jdJ5X+XRHxF4syBnWevoDAz+kbTqKFtYjoZA21Wq3Y2NiYRLvaIECAAAECBBZUoNvtxvr6+nj1mxHRXtDhKJsAAQIEyiXggFK55ttoCRAgQIAAAQIECBAgQGAyAvbTk3HUCgECBAgQmJXAqyLiJ7LO7n3ve8eHP/zhWfWtHwIECBAgQIAAgRIIfMd3fEd85CMfGR/p70TE40swdEMcExD4KcZySOmeVlZKp9OJtbWUAfIQIECAAAECZRVot9uxuZkyPntPSv90y+ph3AQIECCwUAIOKC3UdCmWAAECBAgQIECAAAECBAoiYD9dkIlQBgECBAgQOKLAzW75ueyyy+KSSy454se9RoAAAQIECBAgQODkApdffnlceumlx7/gdp8SLhqBn2JM+iAialkpvV4vGo1GMSpTBQECBAgQIDAXgXq9HsPhcLzvZkT051KMTgkQIECAQD4BB5TyeXmbAAECBAgQIECAAAECBAgkAftp64AAAQIECCyewG9GxFOyss8444z46Ec/GmefffbijUTFBAgQIECAAAEChRG4/vrr4x73uEfceOON4zVdGRFPLUyRCpmZgMDPzKgP7Gg7IirZG6PRKFZWVopRmSoIECBAgACBuQhUq9XY2dkZ73s1IrbmUoxOCRAgQIBAPgEHlPJ5eZsAAQIECBAgQIAAAQIECCQB+2nrgAABAgQILJ7A7SLiE+Pnvi644IJ4wxvesHgjUTEBAgQIECBAgEBhBC688MK45pprxutJBwnv+tWw+WcLU6RCZiYg8DMz6pN2lJI9o+yrlUoltrdT/sdDgAABAgQIlFUghX+PHTt2/F/Yq2X1MG4CBAgQWDgBB5QWbsoUTIAAAQIECBAgQIAAAQIFELCfLsAkKIEAAQIECJyCwJMj4sXjn7vyyivjoosuOoWmfIQAAQIECBAgQKDsAi9+8YvjKU/Zu0Qy40h/uXxJ2W3KOn6Bn/nPfCMielkZtVotBoPB/KtSAQECBAgQIDA3gX6/H81mc7z/YUTU51aQjgkQIECAQD4BB5TyeXmbAAECBAgQIECAAAECBAgkAftp64AAAQIECCyuwFsj4qHj5b/vfe+L+93vfos7IpUTIECAAAECBAjMXOD9739/3P/+9z++3z+MiIfNvBgdFkZA4Gf+U7EWEZ2sjFarFRsbG/OvSgUECBAgQIDA3AS63W6sr6+P978ZEe25FaRjAgQIECCQT8ABpXxe3iZAgAABAgQIECBAgAABAknAfto6IECAAAECiytwj4j4HxFxZjaE+973vnHttdfGmWfu/afFHZ3KCRAgQIAAAQIEpi5www03xHnnnRcf+MAHxvu6ISL+Q0R8dOoF6KCwAgI/85+alO5pZWV0Op1YW0sZIA8BAgQIECBQVoF2ux2bmynjs/ek9E+3rB7GTYAAAQILJ+CA0sJNmYIJECBAgAABAgQIECBAoAAC9tMFmAQlECBAgACB0xBIv8DxZeOff9SjHhVXX331aTTpowQIECBAgAABAmURePSjHx2vfe1rjx/uT0eEm0TKsghOMk6Bn/kvgEFE1LIyer1eNBqN+VelAgIECBAgQGBuAvV6PYbD4Xj/zYjoz60gHRMgQIAAgXwCDijl8/I2AQIECBAgQIAAAQIECBBIAvbT1gEBAgQIEFh8gZdGxM+MD+PpT396vOAFL1j8kRkBAQIECBAgQIDA1AQuvvjieOELX3h8+78VET87tU41vDACAj/zn6rtiKhkZYxGo1hZWZl/VSogQIAAAQIE5iZQrVZjZ2dnvP/ViNiaW0E6JkCAAAEC+QQcUMrn5W0CBAgQIECAAAECBAgQIJAE7KetAwIECBAgsBwC74iIB40P5bnPfW4861nPWo7RGQUBAgQIECBAgMBEBZ73vOfFs5/97OPbfGdEPHiiHWlsYQUEfuY7dSnZM8pKqFQqsb2d8j8eAgQIECBAoKwCKfx77Nix8eGn5E+1rB7GTYAAAQILKeCA0kJOm6IJECBAgAABAgQIECBAYM4C9tNzngDdEyBAgACBCQmkX+aYQj93GW/vsssui0suuWRCXWiGAAECBAgQIEBgGQQuv/zyuPTSS48fyqe/FvbZyxgsw1iN4dQFBH5O3W4Sn2xERC9rqFarxWAwmES72iBAgAABAgQWVKDf70ez2RyvfhgR9QUdjrIJECBAoJwCDiiVc96NmgABAgQIECBAgAABAgROT8B++vT8fJoAAQIECBRJ4NyI+JOIuNV4UW76KdIUqYUAAQIECBAgMF+Bk9zs84WI+L6IuG6+1em9SAICP/OdjbWI6GQltFqt2NjYmG9FeidAgAABAgTmKtDtdmN9fX28hs2IaM+1KJ0TIECAAIF8Ag4o5fPyNgECBAgQIECAAAECBAgQSAL209YBAQIECBBYLoEf+Novgt53Pu/pT396vOAFL1iukRoNAQIECBAgQIBALoGLL744XvjCFx7/mfRvQ+k3hb8tV2NeXnoBgZ/5TnFK97SyEjqdTqytpQyQhwABAgQIECirQLvdjs3NlPHZe1L6p1tWD+MmQIAAgYUUcEBpIadN0QQIECBAgAABAgQIECAwZwH76TlPgO4JECBAgMAUBB4eEW+OiH1n9B71qEfFq171qjjzzDOn0KUmCRAgQIAAAQIEiipwww03xOMf//h47Wtfe3yJ6d+Fzo+IPyhq7eqan4DAz/zsU8+Dr6bwalkJvV4vGo3GfCvSOwECBAgQIDBXgXq9HsPhcLyGlNrvz7UonRMgQIAAgXwCDijl8/I2AQIECBAgQIAAAQIECBBIAvbT1gEBAgQIEFhOgXTTzzURcavx4d33vveNjY2NuN/97recozYqAgQIECBAgACBfQLvf//7I/0y8A984APHy3whIi5ws48FczIBgZ/5ro3tiKhkJYxGo1hZWZlvRXonQIAAAQIE5ipQrVZjZ2dnvIbViNiaa1E6J0CAAAEC+QQcUMrn5W0CBAgQIECAAAECBAgQIJAE7KetAwIECBAgsLwC50bE1RFxl+OHeOWVV8ZFF120vCM3MgIECBAgQIAAgXjxi18cT3nKU04k8emIeHREXIeJwMkEBH7mtzZSsmeUdV+pVGJ7O+V/PAQIECBAgEBZBVL499ixY+PDT8mfalk9jJsAAQIEFlbAAaWFnTqFEyBAgAABAgQIECBAgMAcBeyn54ivawIECBAgMAOB9IsefyciHnR8XxdccEFcccUVcfbZZ8+gDF0QIECAAAECBAjMSuD666+PZzzjGXHNNenCx5s974yInxjPE8yqLv0sloDAz/zmqxERvaz7Wq0Wg8FgftXomQABAgQIEJi7QL/fj2azOV7HMCLqcy9MAQQIECBAIJ+AA0r5vLxNgAABAgQIECBAgAABAgSSgP20dUCAAAECBMoh8NKI+Jnjh3rGGWfEc5/73LjkkkvKoWCUBAgQIECAAIElF7j88svj2c9+dtx4440nGulvRcTPLjmB4U1IQOBnQpCn0MxaRHSyz7VardjY2DiFZnyEAAECBAgQWBaBbrcb6+vr48PZjIj2sozPOAgQIECgNAIOKJVmqg2UAAECBAgQIECAAAECBCYoYD89QUxNESBAgACBgguk/w/4yog48/g6733ve8cv/uIvxmMf+9iCD0F5BAgQIECAAAECJxK46qqr4vnPf3585CMfOdGXb4iIp0SE0IDlc2QBgZ8jU038xfSN2spa7XQ6sbaWMkAeAgQIECBAoKwC7XY7NjdTxmfvSemfblk9jJsAAQIEFlbAAaWFnTqFEyBAgAABAgQIECBAgMAcBeyn54ivawIECBAgMAeBe3ztl0U/9ER9n3POOfG0pz1N8GcOE6NLAgQIECBAgMCpCKSgz4te9KJ4z3vec7KP/2FEpPOAHz2V9n2mvAICP/Ob+0FE1LLue71eNBqN+VWjZwIECBAgQGDuAvV6PYbD4XgdzYjoz70wBRAgQIAAgXwCDijl8/I2AQIECBAgQIAAAQIECBBIAvbT1gEBAgQIECinwJMj4nkRUTnR8O92t7vFk570pHjCE54Qt7/97cspZNQECBAgQIAAgYIKfOYzn4lXvvKV8fKXvzw+/vGPn6zKnYh4VkS8pKDDUFbBBQR+5jdB2+MbtdFoFCsrK/OrRs8ECBAgQIDA3AWq1Wrs7KS/3+89qxGxNffCFECAAAECBPIJOKCUz8vbBAgQIECAAAECBAgQIEAgCdhPWwcECBAgQKC8Arf76t8FnhMRTzmI4IILLogLL7wwHvGIR8RZZ51VXi0jJ0CAAAECBAjMUeDzn/98vOlNb4o3vOENcc011xxWyZUR8ctf/XveZw970dcJnExA4Gc+ayMle0ZZ15VKJba3U/7HQ4AAAQIECJRVYGtrK1ZXU75n70nJn2pZPYybAAECBBZawAGlhZ4+xRMgQIAAAQIECBAgQIDAnATsp+cEr1sCBAgQIFAgge+MiGdExE8cVlOj0YiHPOQh8T3f8z1x3nnnxdd9nWOAh5n5OgECBAgQIEDgVARuuummuPbaa+Nd73pXvP3tb49+v3+UZn4nIq6IiL84ysveIXCQgL/pz2d96JTJ9wAAIABJREFUNCKil3Vdq9ViMBjMpxK9EiBAgAABAoUQSBuBZrM5XsswIuqFKE4RBAgQIEAgn4ADSvm8vE2AAAECBAgQIECAAAECBJKA/bR1QIAAAQIECGQCKfhzUUT89Fd/I/yh5/vOOOOMuO997xvf8R3fEXe/+93j7LPPjjvd6U5x+9vfPqrVatzqVreK9I5QkAVGgAABAgQIENgvkMI8N954Y3zhC1/YvbzjM5/5TPzt3/5tXH/99fGxj30sPvzhD8cHPvCB3XeO8KR/23lZRLxY0OcIWl45ssChG4Ijt+TFPAJrEdHJPtBqtWJjYyPP571LgAABAgQILJlAt9uN9fX18VFtRkR7yYZpOAQIECBQDgEHlMoxz0ZJgAABAgQIECBAgAABApMVsJ+erKfWCBAgQIDAMgjcLiKeGBE/HhH/YRkGZAwECBAgQIAAgSUU+B8R8eqIeEVEfHYJx2dIcxYQ+JnPBKR0TyvrutPpxNpaygB5CBAgQIAAgbIKtNvt2NxMGZ+9J6V/umX1MG4CBAgQWGgBB5QWevoUT4AAAQIECBAgQIAAAQJzErCfnhO8bgkQIECAwIIInBsRPxIR50fEvRakZmUSIECAAAECBJZV4C8j4s1fDWW/MSKuW9ZBGlcxBAR+5jMPg4ioZV33er1oNBrzqUSvBAgQIECAQCEE6vV6DIfD8VqaEdEvRHGKIECAAAEC+QQcUMrn5W0CBAgQIECAAAECBAgQIJAE7KetAwIECBAgQOCoAveIiIdExPdExHlf/W3ydznqB71HgAABAgQIECBwSgKfjohrI+JdEfH2iPjoKbXiQwROQUDg5xTQJvCR7YioZO2MRqNYWVmZQLOaIECAAAECBBZVoFqtxs7Oznj5qxGxtajjUTcBAgQIlFrAAaVST7/BEyBAgAABAgQIECBAgMApCthPnyKcjxEgQIAAAQJxx4j4zoi4Z0R8e0Sk/6/5WyLidl87o/aNEXFGRDgraLEQIECAAAECBPYLpH+PuTEivhgR6fDeZyPi7yJiFBGfjIi/ioi/iIi/B0dgXgL+Ej97+ZTsST8Edp9KpRLb2yn/4yFAgAABAgTKKrC1tRWrq+nfXPeetHmoltXDuAkQIEBg4QUcUFr4KTQAAgQIECBAgAABAgQIEJiDgP30HNB1SYAAAQIECBAgQIAAAQIECBAgQKDIAgI/s5+dxlevUu1l3dZqtRgMBrOvQo8ECBAgQIBAYQT6/X40m83xeoYRUS9MgQohQIAAAQL5BBxQyuflbQIECBAgQIAAAQIECBAgkATsp60DAgQIECBAgAABAgQIECBAgAABAgT2CQj8zH5BrEVEJ+u21WrFxsbG7KvQIwECBAgQIFAYgW63G+vr6+P1bEZEuzAFKoQAAQIECOQTcEApn5e3CRAgQIAAAQIECBAgQIBAErCftg4IECBAgAABAgQIECBAgAABAgQIENgnIPAz+wWR0j2trNtOpxNraykD5CFAgAABAgTKKtBut2NzM2V89p6U/umW1cO4CRAgQGDhBRxQWvgpNAACBAgQIECAAAECBAgQmIOA/fQc0HVJgAABAgQIECBAgAABAgQIECBAoMgCAj+zn51BRNSybnu9XjQajdlXoUcCBAgQIECgMAL1ej2Gw+F4Pc2I6BemQIUQIECAAIF8Ag4o5fPyNgECBAgQIECAAAECBAgQSAL209YBAQIECBAgQIAAAQIECBAgQIAAAQL7BAR+Zr8gtiOiknU7Go1iZWVl9lXokQABAgQIECiMQLVajZ2dnfF6ViNiqzAFKoQAAQIECOQTcEApn5e3CRAgQIAAAQIECBAgQIBAErCftg4IECBAgAABAgQIECBAgAABAgQIENgnIPAz2wWRkj2jrMtKpRLb2yn/4yFAgAABAgTKKrC1tRWrqynfs/ek5E+1rB7GTYAAAQJLIeCA0lJMo0EQIECAAAECBAgQIECAwIwF7KdnDK47AgQIECBAgAABAgQIECBAgAABAkUXEPiZ7Qw1IqKXdVmr1WIwGMy2Ar0RIECAAAEChRLo9/vRbDbHaxpGRL1QRSqGAAECBAjkE3BAKZ+XtwkQIECAAAECBAgQIECAQBKwn7YOCBAgQIAAAQIECBAgQIAAAQIECBDYJyDwM9sFsRYRnazLVqsVGxsbs61AbwQIECBAgEChBLrdbqyvr4/XtBkR7UIVqRgCBAgQIJBPwAGlfF7eJkCAAAECBAgQIECAAAECScB+2jogQIAAAQIECBAgQIAAAQIECBAgQGCfgMDPbBdESve0si47nU6sraUMkIcAAQIECBAoq0C73Y7NzZTx2XtS+qdbVg/jJkCAAIGlEHBAaSmm0SAIECBAgAABAgQIECBAYMYC9tMzBtcdAQIECBAgQIAAAQIECBAgQIAAgaILCPzMdoYGEVHLuuz1etFoNGZbgd4IECBAgACBQgnU6/UYDofjNTUjol+oIhVDgAABAgTyCTiglM/L2wQIECBAgAABAgQIECBAIAnYT1sHBAgQIECAAAECBAgQIECAAAECBAjsExD4me2C2I6IStblaDSKlZWV2VagNwIECBAgQKBQAtVqNXZ2dsZrWo2IrUIVqRgCBAgQIJBPwAGlfF7eJkCAAAECBAgQIECAAAECScB+2jogQIAAAQIECBAgQIAAAQIECBAgQGCfgMDP7BZESvaMsu4qlUpsb6f8j4cAAQIECBAoq8DW1lasrqZ8z96Tkj/VsnoYNwECBAgsjYADSkszlQZCgAABAgQIECBAgAABAjMUsJ+eIbauCBAgQIAAAQIECBAgQIAAAQIECCyCgMDP7GapERG9rLtarRaDwWB2veuJAAECBAgQKJxAv9+PZrM5XtcwIuqFK1RBBAgQIEAgn4ADSvm8vE2AAAECBAgQIECAAAECBJKA/bR1QIAAAQIECBAgQIAAAQIECBAgQIDAPgGBn9ktiLWI6GTdtVqt2NjYmF3veiJAgAABAgQKJ9DtdmN9fX28rs2IaBeuUAURIECAAIF8Ag4o5fPyNgECBAgQIECAAAECBAgQSAL209YBAQIECBAgQIAAAQIECBAgQIAAAQL7BAR+ZrcgUrqnlXXX6XRibS1lgDwECBAgQIBAWQXa7XZsbqaMz96T0j/dsnoYNwECBAgsjYADSkszlQZCgAABAgQIECBAgAABAjMUsJ+eIbauCBAgQIAAAQIECBAgQIAAAQIECCyCgMDP7GZpEBG1rLterxeNRmN2veuJAAECBAgQKJxAvV6P4XA4XlczIvqFK1RBBAgQIEAgn4ADSvm8vE2AAAECBAgQIECAAAECBJKA/bR1QIAAAQIECBAgQIAAAQIECBAgQIDAPgGBn9ktiO2IqGTdjUajWFlZmV3veiJAgAABAgQKJ1CtVmNnZ2e8rtWI2CpcoQoiQIAAAQL5BBxQyuflbQIECBAgQIAAAQIECBAgkATsp60DAgQIECBAgAABAgQIECBAgAABAgT2CQj8zGZBpGTPKOuqUqnE9nbK/3gIECBAgACBsgpsbW3F6mrK9+w9KflTLauHcRMgQIDAUgk4oLRU02kwBAgQIECAAAECBAgQIDAjAfvpGUHrhgABAgQIECBAgAABAgQIECBAgMCiCAj8zGamGhHRy7qq1WoxGAxm07NeCBAgQIAAgUIK9Pv9aDab47UNI6JeyGIVRYAAAQIE8gk4oJTPy9sECBAgQIAAAQIECBAgQCAJ2E9bBwQIECBAgAABAgQIECBAgAABAgQI7BMQ+JnNgliLiE7WVavVio2Njdn0rBcCBAgQIECgkALdbjfW19fHa9uMiHYhi1UUAQIECBDIJ+CAUj4vbxMgQIAAAQIECBAgQIAAgSRgP20dECBAgAABAgQIECBAgAABAgQIECCwT0DgZzYLIqV7WllXnU4n1tZSBshDgAABAgQIlFWg3W7H5mbK+Ow9Kf3TLauHcRMgQIDAUgk4oLRU02kwBAgQIECAAAECBAgQIDAjAfvpGUHrhgABAgQIECBAgAABAgQIECBAgMCiCAj8zGamBhFRy7rq9XrRaDRm07NeCBAgQIAAgUIK1Ov1GA6H47U1I6JfyGIVRYAAAQIE8gk4oJTPy9sECBAgQIAAAQIECBAgQCAJ2E9bBwQIECBAgAABAgQIECBAgAABAgQI7BMQ+JnNgtiOiErW1Wg0ipWVldn0rBcCBAgQIECgkALVajV2dnbGa1uNiK1CFqsoAgQIECCQT8ABpXxe3iZAgAABAgQIECBAgAABAknAfto6IECAAAECBAgQIECAAAECBAgQIEBgn4DAz/QXREr2jLJuKpVKbG+n/I+HAAECBAgQKKvA1tZWrK6mfM/ek5I/1bJ6GDcBAgQILJ2AA0pLN6UGRIAAAQIECBAgQIAAAQIzELCfngGyLggQIECAAAECBAgQIECAAAECBAgskoDAz/RnqxERvaybWq0Wg8Fg+r3qgQABAgQIECisQL/fj2azOV7fMCLqhS1YYQQIECBAIJ+AA0r5vLxNgAABAgQIECBAgAABAgSSgP20dUCAAAECBAgQIECAAAECBAgQIECAwD4BgZ/pL4i1iOhk3bRardjY2Jh+r3ogQIAAAQIECivQ7XZjfX19vL7NiGgXtmCFESBAgACBfAIOKOXz8jYBAgQIECBAgAABAgQIEEgC9tPWAQECBAgQIECAAAECBAgQIECAAAEC+wQEfqa/IFK6p5V10+l0Ym0tZYA8BAgQIECAQFkF2u12bG6mjM/ek9I/3bJ6GDcBAgQILJ2AA0pLN6UGRIAAAQIECBAgQIAAAQIzELCfngGyLggQIECAAAECBAgQIECAAAECBAgskoDAz/RnaxARtaybXq8XjUZj+r3qgQABAgQIECisQL1ej+FwOF5fMyL6hS1YYQQIECBAIJ+AA0r5vLxNgAABAgQIECBAgAABAgSSgP20dUCAAAECBAgQIECAAAECBAgQIECAwD4BgZ/pL4jtiKhk3YxGo1hZWZl+r3ogQIAAAQIECitQrVZjZ2dnvL7ViNgqbMEKI0CAAAEC+QQcUMrn5W0CBAgQIECAAAECBAgQIJAE7KetAwIECBAgQIAAAQIECBAgQIAAAQIE9gkI/Ex3QaRkzyjrolKpxPZ2yv94CBAgQIAAgbIKbG1txepqyvfsPSn5Uy2rh3ETIECAwFIKOKC0lNNqUAQIECBAgAABAgQIECAwZQH76SkDa54AAQIECBAgQIAAAQIECBAgQIDAogkI/Ex3xhoR0cu6qNVqMRgMptuj1gkQIECAAIFCC/T7/Wg2m+M1DiOiXuiiFUeAAAECBPIJOKCUz8vbBAgQIECAAAECBAgQIEAgCdhPWwcECBAgQIAAAQIECBAgQIAAAQIECOwTEPiZ7oJYi4hO1kWr1YqNjY3p9qh1AgQIECBAoNAC3W431tfXx2vcjIh2oYtWHAECBAgQyCfggFI+L28TIECAAAECBAgQIECAAIEkYD9tHRAgQIAAAQIECBAgQIAAAQIECBAgsE9A4Ge6CyKle1pZF51OJ9bWUgbIQ4AAAQIECJRVoN1ux+ZmyvjsPSn90y2rh3ETIECAwFIKOKC0lNNqUAQIECBAgAABAgQIECAwZQH76SkDa54AAQIECBAgQIAAAQIECBAgQIDAogkI/Ex3xgYRUcu66PV60Wg0ptuj1gkQIECAAIFCC9Tr9RgOh+M1NiOiX+iiFUeAAAECBPIJOKCUz8vbBAgQIECAAAECBAgQIEAgCdhPWwcECBAgQIAAAQIECBAgQIAAAQIECOwTEPiZ7oLYjohK1sVoNIqVlZXp9qh1AgQIECBAoNAC1Wo1dnZ2xmtcjYitQhetOAIECBAgkE/AAaV8Xt4mQIAAAQIECBAgQIAAAQJJwH7aOiBAgAABAgQIECBAgAABAgQIECBAYJ+AwM/0FkRK9oyy5iuVSmxvp/yPhwABAgQIECirwNbWVqyupnzP3pOSP9Wyehg3AQIECCytgANKSzu1BkaAAAECBAgQIECAAAECUxSwn54irqYJECBAgAABAgQIECBAgAABAgQILKKAwM/0Zq0REb2s+VqtFoPBYHq9aZkAAQIECBAovEC/349mszle5zAi6oUvXIEECBAgQCCfgANK+by8TYAAAQIECBAgQIAAAQIEkoD9tHVAgAABAgQIECBAgAABAgQIECBAgMA+AYGf6S2ItYjoZM23Wq3Y2NiYXm9aJkCAAAECBAov0O12Y319fbzOzYhoF75wBRIgQIAAgXwCDijl8/I2AQIECBAgQIAAAQIECBBIAvbT1gEBAgQIECBAgAABAgQIECBAgAABAvsEBH6mtyBSuqeVNd/pdGJtLWWAPAQIECBAgEBZBdrtdmxupozP3pPSP92yehg3AQIECCytgANKSzu1BkaAAAECBAgQIECAAAECUxSwn54irqYJECBAgAABAgQIECBAgAABAgQILKKAwM/0Zm0QEbWs+V6vF41GY3q9aZkAAQIECBAovEC9Xo/hcDheZzMi+oUvXIEECBAgQCCfgANK+by8TYAAAQIECBAgQIAAAQIEkoD9tHVAgAABAgQIECBAgAABAgQIECBAgMA+AYGf6S2I7YioZM2PRqNYWVmZXm9aJkCAAAECBAovUK1WY2dnZ7zO1YjYKnzhCiRAgAABAvkEHFDK5+VtAgQIECBAgAABAgQIECCQBOynrQMCBAgQIECAAAECBAgQIECAAAECBPYJCPxMZ0GkZM8oa7pSqcT2dsr/eAgQIECAAIGyCmxtbcXqasr37D0p+VMtq4dxEyBAgMBSCzigtNTTa3AECBAgQIAAAQIECBAgMCUB++kpwWqWAAECBAgQIECAAAECBAgQIECAwKIKCPxMZ+YaEdHLmq7VajEYDKbTk1YJECBAgACBhRDo9/vRbDbHax1GRH0hilckAQIECBDIJ+CAUj4vbxMgQIAAAQIECBAgQIAAgSRgP20dECBAgAABAgQIECBAgAABAgQIECCwT0DgZzoLYi0iOlnTrVYrNjY2ptOTVgkQIECAAIGFEOh2u7G+vj5e62ZEtBeieEUSIECAAIF8Ag4o5fPyNgECBAgQIECAAAECBAgQSAL209YBAQIECBAgQIAAAQIECBAgQIAAAQL7BAR+prMgUrqnlTXd6XRibS1lgDwECBAgQIBAWQXa7XZsbqaMz96T0j/dsnoYNwECBAgstYADSks9vQZHgAABAgQIECBAgAABAlMSsJ+eEqxmCRAgQIAAAQIECBAgQIAAAQIECCyqgMDPdGZuEBG1rOlerxeNRmM6PWmVAAECBAgQWAiBer0ew+FwvNZmRPQXonhFEiBAgACBfAIOKOXz8jYBAgQIECBAgAABAgQIEEgC9tPWAQECBAgQIECAAAECBAgQIECAAAEC+wQEfqazILYjopI1PRqNYmVlZTo9aZUAAQIECBBYCIFqtRo7Ozvjta5GxNZCFK9IAgQIECCQT8ABpXxe3iZAgAABAgQIECBAgAABAknAfto6IECAAAECBAgQIECAAAECBAgQIEBgn4DAz+QXREr2jLJmK5VKbG+n/I+HAAECBAgQKKvA1tZWrK6mfM/ek5I/1bJ6GDcBAgQILL2AA0pLP8UGSIAAAQIECBAgQIAAAQJTELCfngKqJgkQIECAAAECBAgQIECAAAECBAgssoDAz+RnrxERvazZWq0Wg8Fg8r1okQABAgQIEFgYgX6/H81mc7zeYUTUF2YACiVAgAABAvkEHFDK5+VtAgQIECBAgAABAgQIECCQBOynrQMCBAgQIECAAAECBAgQIECAAAECBPYJCPxMfkGsRUQna7bVasXGxsbke9EiAQIECBAgsDAC3W431tfXx+vdjIj2wgxAoQQIECBAIJ+AA0r5vLxNgAABAgQIECBAgAABAgSSgP20dUCAAAECBAgQIECAAAECBAgQIECAwD4BgZ/JL4iU7mllzXY6nVhbSxkgDwECBAgQIFBWgXa7HZubKeOz96T0T7esHsZNgAABAksv4IDS0k+xARIgQIAAAQIECBAgQIDAFATsp6eAqkkCBAgQIECAAAECBAgQIECAAAECiywg8DP52RtERC1rttfrRaPRmHwvWiRAgAABAgQWRqBer8dwOByvtxkR/YUZgEIJECBAgEA+AQeU8nl5mwABAgQIECBAgAABAgQIJAH7aeuAAAECBAgQIECAAAECBAgQIECAAIF9AgI/k18Q2xFRyZodjUaxsrIy+V60SIAAAQIECCyMQLVajZ2dnfF6VyNia2EGoFACBAgQIJBPwAGlfF7eJkCAAAECBAgQIECAAAECScB+2jogQIAAAQIECBAgQIAAAQIECBAgQGCfgMDPZBdESvaMsiYrlUpsb6f8j4cAAQIECBAoq8DW1lasrqZ8z96Tkj/VsnoYNwECBAiUQsABpVJMs0ESIECAAAECBAgQIECAwIQF7KcnDKo5AgQIECBAgAABAgQIECBAgAABAosuIPAz2RlsREQva7JWq8VgMJhsD1ojQIAAAQIEFkqg3+9Hs9kcr3kYEfWFGoRiCRAgQIBAPgEHlPJ5eZsAAQIECBAgQIAAAQIECCQB+2nrgAABAgQIECBAgAABAgQIECBAgACBfQICP5NdEGsR0cmabLVasbGxMdketEaAAAECBAgslEC324319fXxmjcjor1Qg1AsAQIECBDIJ+CAUj4vbxMgQIAAAQIECBAgQIAAgSRgP20dECBAgAABAgQIECBAgAABAgQIECCwT0DgZ7ILIqV7WlmTnU4n1tZSBshDgAABAgQIlFWg3W7H5mbK+Ow9Kf3TLauHcRMgQIBAKQQcUCrFNBskAQIECBAgQIAAAQIECExYwH56wqCaI0CAAAECBAgQIECAAAECBAgQILDoAgI/k53BQUTUsiZ7vV40Go3J9qA1AgQIECBAYKEE6vV6DIfD8ZqbEdFfqEEolgABAgQI5BNwQCmfl7cJECBAgAABAgQIECBAgEASsJ+2DggQIECAAAECBAgQIECAAAECBAgQ2Ccg8DPZBbEdEZWsydFoFCsrK5PtQWsECBAgQIDAQglUq9XY2dkZr3k1IrYWahCKJUCAAAEC+QQcUMrn5W0CBAgQIECAAAECBAgQIJAE7KetAwIECBAgQIAAAQIECBAgQIAAAQIE9gkI/ExuQaRkzyhrrlKpxPZ2yv94CBAgQIAAgbIKbG1txepqyvfsPSn5Uy2rh3ETIECAQGkEHFAqzVQbKAECBAgQIECAAAECBAhMUMB+eoKYmiJAgAABAgQIECBAgAABAgQIECCwDAICP5ObxUZE9LLmarVaDAaDybWuJQIECBAgQGDhBPr9fjSbzfG6hxFRX7iBKJgAAQIECOQTcEApn5e3CRAgQIAAAQIECBAgQIBAErCftg4IECBAgAABAgQIECBAgAABAgQIENgnIPAzuQWxFhGdrLlWqxUbGxuTa11LBAgQIECAwMIJdLvdWF9fH697MyLaCzcQBRMgQIAAgXwCDijl8/I2AQIECBAgQIAAAQIECBBIAvbT1gEBAgQIECBAgAABAgQIECBAgAABAvsEBH4mtyBSuqeVNdfpdGJtLWWAPAQIECBAgEBZBdrtdmxupozP3pPSP92yehg3AQIECJRGwAGl0ky1gRIgQIAAAQIECBAgQIDABAXspyeIqSkCBAgQIECAAAECBAgQIECAAAECyyAg8DO5WRxERC1rrtfrRaPRmFzrWiJAgAABAgQWTqBer8dwOByvuxkR/YUbiIIJECBAgEA+AQeU8nl5mwABAgQIECBAgAABAgQIJAH7aeuAAAECBAgQIECAAAECBAgQIECAAIF9AgI/k1sQ2xFRyZobjUaxsrIyuda1RIAAAQIECCycQLVajZ2dnfG6VyNia+EGomACBAgQIJBPwAGlfF7eJkCAAAECBAgQIECAAAECScB+2jogQIAAAQIECBAgQIAAAQIECBAgQGCfgMDPZBZESvaMsqYqlUpsb6f8j4cAAQIECBAoq8DW1lasrqZ8z96Tkj/VsnoYNwECBAiUSsABpVJNt8ESIECAAAECBAgQIECAwIQE7KcnBKkZAgQIECBAgAABAgQIECBAgAABAssiIPAzmZlsREQva6pWq8VgMJhMy1ohQIAAAQIEFlKg3+9Hs9kcr30YEfWFHIyiCRAgQIBAPgEHlPJ5eZsAAQIECBAgQIAAAQIECCQB+2nrgAABAgQIECBAgAABAgQIECBAgACBfQICP5NZEGsR0cmaarVasbGxMZmWtUKAAAECBAgspEC324319fXx2jcjor2Qg1E0AQIECBDIJ+CAUj4vbxMgQIAAAQIECBAgQIAAgSRgP20dECBAgAABAgQIECBAgAABAgQIECCwT0DgZzILIqV7WllTnU4n1tZSBshDgAABAgQIlFWg3W7H5mbK+Ow9Kf3TLauHcRMgQIBAqQQcUCrVdBssAQIECBAgQIAAAQIECExIwH56QpCaIUCAAAECBAgQIECAAAECBAgQILAsAgI/k5nJQUTUsqZ6vV40Go3JtKwVAgQIECBAYCEF6vV6DIfD8dqbEdFfyMEomgABAgQI5BNwQCmfl7cJECBAgAABAgQIECBAgEASsJ+2DggQIECAAAECBAgQIECAAAECBAgQ2Ccg8DOZBbEdEZWsqdFoFCsrK5NpWSsECBAgQIDAQgpUq9XY+f/at4Mj0aobAcM3BJwAgeAAhkAgAAgEArDzmCEAnMcMAUAIU2+B69k7VatUvv/7et1H5+rT2ahb+uOPz7/96+d5fntlMj6aAAECBAjMBAwozbz8NgECBAgQIECAAAECBAgQ+CSgn/YOCBAgQIAAAQIECBAgQIAAAQIECBD4FwELPx9/EJ82e/7vzzBfffXV8/vvn/Z//BAgQIAAAQJfqsBvv/32fP31p/2ef/582vz5y5fqIW8CBAgQ+OLpLhoeAAAgAElEQVQEDCh9cSWXMAECBAgQIECAAAECBAgsCOinFxCFIECAAAECBAgQIECAAAECBAgQIFASsPDz8Wr+1/M8//NnmG+++eb59ddfPx5VBAIECBAgQOC1Ar/88svz7bfffv79/3ie56+vTciHEyBAgACBmYABpZmX3yZAgAABAgQIECBAgAABAp8E9NPeAQECBAgQIECAAAECBAgQIECAAAEC/yJg4efjD+KH53l++jPMd9999/ztb3/7eFQRCBAgQIAAgdcK/Pzzz8+PP/74+ff//Xme71+bkA8nQIAAAQIzAQNKMy+/TYAAAQIECBAgQIAAAQIEPgnop70DAgQIECBAgAABAgQIECBAgAABAgT+RcDCz8cfxKftnu/+DPPTTz89P/zwaQfIDwECBAgQIPClCnz//ffP3//+acfnnz+ftn9+/lI95E2AAAECX5yAAaUvruQSJkCAAAECBAgQIECAAIEFAf30AqIQBAgQIECAAAECBAgQIECAAAECBEoCFn4+Xs1fn+f55uNhRCBAgAABAgTCAt8+z/NLOD+pESBAgACBzwUMKHkPBAgQIECAAAECBAgQIEBgLqCfnps5QYAAAQIECBAgQIAAAQIECBAgQCAtYOHn4+X9/Xmerz4eRgQCBAgQIEAgLPD18zy/hfOTGgECBAgQ+FzAgJL3QIAAAQIECBAgQIAAAQIE5gL66bmZEwQIECBAgAABAgQIECBAgAABAgTSAhZ+PlbeT8O7//uxEE4TIECAAAECcYE/nuf5SzxH6REgQIAAgc8FDCh5DwQIECBAgAABAgQIECBAYC6gn56bOUGAAAECBAgQIECAAAECBAgQIEAgLWDh52Pl/fZ5nv/+WAinCRAgQIAAgbjAP57n+Ws8R+kRIECAAIHPBQwoeQ8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MMqGzwAACAASURBV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AgNI5uQsJECBAgAABAgQIECBAICCgnw4UUQoECBAgQIAAAQIECBAgQIAAAQIENgUs/GxqikWAAAECBAgQIECAAAECBAgYUPIGCBAgQIAAAQIECBAgQIDAXEA/PTdzggABAgQIECBAgAABAgQIECBAgEBawMJPurySI0CAAAECBAgQIECAAAEC5wIGlM7JXUiAAAECBAgQIECAAAECAQH9dKCIUiBAgAABAgQIECBAgAABAgQIECCwKWDhZ1NTLAIECBAgQIAAAQIECBAgQMCAkjdAgAABAgQIECBAgAABAgTmAvrpuZkTBAgQIECAAAECBAgQIECAAAECBNICFn7S5ZUcAQIECBAgQIAAAQIECBA4FzCgdE7uQgIECBAgQIAAAQIECBAICOinA0WUAgECBAgQIECAAAECBAgQIECAAIFNAQs/m5piESBAgAABAgQIECBAgAABAgaUvAECBAgQIECAAAECBAgQIDAX0E/PzZwgQIAAAQIECBAgQIAAAQIECBAgkBaw8JMur+QIECBAgAABAgQIECBAgMC5gAGlc3IXEiBAgAABAgQIECBAgEBAQD8dKKIUCBAgQIAAAQIECBAgQIAAAQIECGwKWPjZ1BSLAAECBAgQIECAAAECBAgQMKDkDRAgQIAAAQIECBAgQIAAgbmAfnpu5gQBAgQIECBAgAABAgQIECBAgACBtICFn3R5JUeAAAECBAgQIECAAAECBM4FDCidk7uQAAECBAgQIECAAAECBAIC+ulAEaVAgAABAgQIECBAgAABAgQIECBAYFPAws+mplgECBAgQIAAAQIECBAgQICAASVvgAABAgQIECBAgAABAgQIzAX003MzJwgQIECAAAECBAgQIECAAAECBAikBSz8pMsrOQIECBAgQIAAAQIECBAgcC5gQOmc3IUECBAgQIAAAQIECBAgEBDQTweKKAUCBAgQIECAAAECBAgQIECAAAECmwIWfjY1xSJAgAABAgQIECBAgAABAgQMKHkDBAgQIECAAAECBAgQIEBgLqCfnps5QYAAAQIECBAgQIAAAQIECBAgQCAtYOEnXV7JESBAgAABAgQIECBAgACBcwEDSufkLiRAgAABAgQIECBAgACBgIB+OlBEKRAgQIAAAQIECBAgQIAAAQIECBDYFLDws6kpFgECBAgQIECAAAECBAgQIGBAyRsgQIAAAQIECBAgQIAAAQJzAf303MwJAgQIECBAgAABAgQIECBAgAABAmkBCz/p8kqOAAECBAgQIECAAAECBAicCxhQOid3IQECBAgQIECAAAECBAgEBPTTgSJKgQABAgQIECBAgAABAgQIECBAgMCmgIWfTU2xCBAgQIAAAQIECBAgQIAAAQNK3gABAgQIECBAgAABAgQIEJgL6KfnZk4QIECAAAECBAgQIECAAAECBAgQSAtY+EmXV3IECBAgQIAAAQIECBAgQOBcwIDSObkLCRAgQIAAAQIECBAgQCAgoJ8OFFEKBAgQIECAAAECBAgQIECAAAECBDYFLPxsaopFgAABAgQIECBAgAABAgQIGFDyBggQIECAAAECBAgQIECAwFxAPz03c4IAAQIECBAgQIAAAQIECBAgQIBAWsDCT7q8kiNAgAABAgQIECBAgAABAucCBpTOyV1IgAABAgQIECBAgAABAgEB/XSgiFIgQIAAAQIECBAgQIAAAQIECBAgsClg4WdTUywCBAgQIECAAAECBAgQIEDAgJI3QIAAAQIECBAgQIAAAQIE5gL66bmZEwQIECBAgAABAgQIECBAgAABAgTSAhZ+0uWVHAECBAgQIECAAAECBAgQOBcwoHRO7kICBAgQIECAAAECBAgQCAjopwNFlAIBAgQIECBAgAABAgQIECBAgACBTQELP5uaYhEgQIAAAQIECBAgQIAAAQIGlLwBAgQIECBAgAABAgQIECAwF9BPz82cIECAAAECBAgQIECAAAECBAgQIJAWsPCTLq/kCBAgQIAAAQIECBAgQIDAuYABpXNyFxIgQIAAAQIECBAgQIBAQEA/HSiiFAgQIECAAAECBAgQIECAAAECBAhsClj42dQUiwABAgQIECBAgAABAgQIEDCg5A0QIECAAAECBAgQIECAAIG5gH56buYEAQIECBAgQIAAAQIECBAgQIAAgbSAhZ90eSVHgAABAgQIECBAgAABAgTOBQwonZO7kAABAgQIECBAgAABAgQCAvrpQBGlQIAAAQIECBAgQIAAAQIECBAgQGBTwMLPpqZYBAgQIECAAAECBAgQIECAgAElb4AAAQIECBAgQIAAAQIECMwF9NNzMycIECBAgAABAgQIECBAgAABAgQIpAUs/KTLKzkCBAgQIECAAAECBAgQIHAuYEDpnNyFBAgQIECAAAECBAgQIBAQ0E8HiigFAgQIECBAgAABAgQIECBAgAABApsCFn42NcUiQIAAAQIECBAgQIAAAQIEDCh5AwQIECBAgAABAgQIECBAYC6gn56bOUGAAAECBAgQIECAAAECBAgQIEAgLWDhJ11eyREgQIAAAQIECBAgQIAAgXMBA0rn5C4kQIAAAQIECBAgQIAAgYCAfjpQRCkQIECAAAECBAgQIECAAAECBAgQ2BSw8LOpKRYBAgQIECBAgAABAgQIECBgQMkbIECAAAECBAgQIECAAAECcwH99NzMCQIECBAgQIAAAQIECBAgQIAAAQJpAQs/6fJKjgABAgQIECBAgAABAgQInAsYUDondyEBAgQIECBAgAABAgQIBAT004EiSoEAAQIECBAgQIAAAQIECBAgQIDApoCFn01NsQgQIECAAAECBAgQIECAAAEDSt4AAQIECBAgQIAAAQIECBCYC+in52ZOECBAgAABAgQIECBAgAABAgQIEEgLWPhJl1dyBAgQIECAAAECBAgQIEDgXMCA0jm5CwkQIECAAAECBAgQIEAgIKCfDhRRCgQIECBAgAABAgQIECBAgAABAgQ2BSz8bGqKRYAAAQIECBAgQIAAAQIECBhQ8gYIECBAgAABAgQIECBAgMBcQD89N3OCAAECBAgQIECAAAECBAgQIECAQFrAwk+6vJIjQIAAAQIECBAgQIAAAQLnAgaUzsldSIAAAQIECBAgQIAAAQIBAf10oIhSIECAAAECBAgQIECAAAECBAgQILApYOFnU1MsAgQIECBAgAABAgQIECBAwICSN0CAAAECBAgQIECAAAECBOYC+um5mRMECBAgQIAAAQIECBAgQIAAAQIE0gIWftLllRwBAgQIECBAgAABAgQIEDgXMKB0Tu5CAgQIECBAgAABAgQIEAgI6KcDRZQCAQIECBAgQIAAAQIECBAgQIAAgU0BCz+bmmIRIECAAAECBAgQIECAAAECBpS8AQIECBAgQIAAAQIECBAgMBfQT8/NnCBAgAABAgQIECBAgAABAgQIECCQFrDwky6v5AgQIECAAAECBAgQIECAwLmAAaVzchcSIECAAAECBAgQIECAQEBAPx0oohQIECBAgAABAgQIECBAgAABAgQIbApY+NnUFIsAAQIECBAgQIAAAQIECBAwoOQNECBAgAABAgQIECBAgACBuYB+em7mBAECBAgQIECAAAECBAgQIECAAIG0gIWfdHklR4AAAQIECBAgQIAAAQIEzgUMKJ2Tu5AAAQIECBAgQIAAAQIEAgL66UARpUCAAAECBAgQIECAAAECBAgQIEBgU8DCz6amWAQIECBAgAABAgQIECBAgIABJW+AAAECBAgQIECAAAECBAjMBfTTczMnCBAgQIAAAQIECBAgQIAAAQIECKQFLPykyys5AgQIECBAgAABAgQIECBwLmBA6ZzchQQIECBAgAABAgQIECAQENBPB4ooBQIECBAgQIAAAQIECBAgQIAAAQKbAhZ+NjXFIkCAAAECBAgQIECAAAECBAwoeQMECBAgQIAAAQIECBAgQGAuoJ+emzlBgAABAgQIECBAgAABAgQIECBAIC1g4SddXskRIECAAAECBAgQIECAAIFzAQNK5+QuJECAAAECBAgQIECAAIGAgH46UEQpECBAgAABAgQIECBAgAABAgQIENgUsPCzqSkWAQIECBAgQIAAAQIECBAgYEDJGyBAgAABAgQIECBAgAABAnMB/fTczAkCBAgQIECAAAECBAgQIECAAAECaQELP+nySo4AAQIECBAgQIAAAQIECJwLGFA6J3chAQIECBAgQIAAAQIECAQE9NOBIkqBAAECBAgQIECAAAECBAgQIECAwKaAhZ9NTbEIECBAgAABAgQIECBAgAABA0reAAECBAgQIECAAAECBAgQmAvop+dmThAgQIAAAQIECBAgQIAAAQIECBBIC1j4SZdXcgQIECBAgAABAgQIECBA4Fzg3weUzj/AhQQIECBAgAABAgQIECBAICDgf/mBIkqBAAECBAgQIECAAAECBAgQIECAwEcE/JHwI3rOEiBAgAABAgQIECBAgAABAv8uYOHHmyBAgAABAgQIECBAgAABAh8X8L/8jxuKQIAAAQIECBAgQIAAAQIECBAgQODVAv5I+Ory+XgCBAgQIECAAAECBAgQIPAfJ2Dh5z+uJD6IAAECBAgQIECAAAECBF4o4H/5LyyaTyZAgAABAgQIECBAgAABAgQIECCwKeCPhJuaYhEgQIAAAQIECBAgQIAAAQIWfrwBAgQIECBAgAABAgQIECDwcQH/y/+4oQgECBAgQIAAAQIECBAgQIAAAQIEXi3gj4S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d9mjmgAAAklJREFU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oBCz+vLp+PJ0CAAAECBAgQIECAAAECBAgQIECAAAECBAgQIECAAAECBAgQIECAAAECBAgQIECAAAECBAgQqAlY+KlVVD4ECBAgQIAAAQIECBAgQIAAAQIECBAgQIAAAQIECBAgQIAAAQIECBAgQIAAAQIECBAgQIAAAQKvFrDw8+ry+XgCBAgQIECAAAECBAgQIECAAAECBAgQIECAAAECBAgQIECAAAECBAgQIECAAAECBAgQIECAAIGagIWfWkXlQ4AAAQIECBAgQIAAAQIECBAgQIAAAQIECBAgQIAAAQIECBAgQIAAAQIECBAgQIAAAQIECBAg8GqB/wemPmS32dVDZgAAAABJRU5ErkJggg=="/>
          <p:cNvSpPr>
            <a:spLocks noChangeAspect="1" noChangeArrowheads="1"/>
          </p:cNvSpPr>
          <p:nvPr/>
        </p:nvSpPr>
        <p:spPr bwMode="auto">
          <a:xfrm>
            <a:off x="63500" y="-136525"/>
            <a:ext cx="7915275" cy="5295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Rectangle 6"/>
          <p:cNvSpPr/>
          <p:nvPr/>
        </p:nvSpPr>
        <p:spPr>
          <a:xfrm>
            <a:off x="11532394" y="1719535"/>
            <a:ext cx="3233853" cy="10171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Performance analysis</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3" name="Flowchart: Magnetic Disk 12"/>
          <p:cNvSpPr/>
          <p:nvPr/>
        </p:nvSpPr>
        <p:spPr>
          <a:xfrm>
            <a:off x="2991991" y="1521977"/>
            <a:ext cx="2363091" cy="141801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Preprocess data</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4" name="Flowchart: Process 13"/>
          <p:cNvSpPr/>
          <p:nvPr/>
        </p:nvSpPr>
        <p:spPr>
          <a:xfrm>
            <a:off x="7971348" y="1535120"/>
            <a:ext cx="1790372" cy="1385993"/>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Machine learning</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5" name="Flowchart: Data 14"/>
          <p:cNvSpPr/>
          <p:nvPr/>
        </p:nvSpPr>
        <p:spPr>
          <a:xfrm>
            <a:off x="2366210" y="5685037"/>
            <a:ext cx="2527126" cy="1628258"/>
          </a:xfrm>
          <a:prstGeom prst="flowChartInputOutp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Original data</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6" name="Flowchart: Process 15"/>
          <p:cNvSpPr/>
          <p:nvPr/>
        </p:nvSpPr>
        <p:spPr>
          <a:xfrm>
            <a:off x="7188977" y="5566811"/>
            <a:ext cx="3003237" cy="182489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Web application </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7" name="Rounded Rectangle 16"/>
          <p:cNvSpPr/>
          <p:nvPr/>
        </p:nvSpPr>
        <p:spPr>
          <a:xfrm>
            <a:off x="11203986" y="6115671"/>
            <a:ext cx="3118995" cy="71587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Human interaction</a:t>
            </a:r>
            <a:endParaRPr lang="en-US" sz="2400" dirty="0" smtClean="0">
              <a:solidFill>
                <a:schemeClr val="tx1"/>
              </a:solidFill>
              <a:latin typeface="Times New Roman" panose="02020603050405020304" pitchFamily="18" charset="0"/>
              <a:cs typeface="Times New Roman" panose="02020603050405020304" pitchFamily="18" charset="0"/>
            </a:endParaRPr>
          </a:p>
          <a:p>
            <a:pPr algn="ctr"/>
            <a:r>
              <a:rPr lang="en-US" sz="2400" dirty="0" smtClean="0">
                <a:solidFill>
                  <a:schemeClr val="tx1"/>
                </a:solidFill>
                <a:latin typeface="Times New Roman" panose="02020603050405020304" pitchFamily="18" charset="0"/>
                <a:cs typeface="Times New Roman" panose="02020603050405020304" pitchFamily="18" charset="0"/>
              </a:rPr>
              <a:t>And prediction</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11436705" y="4334341"/>
            <a:ext cx="3135492" cy="8250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Fill the best model using flask</a:t>
            </a:r>
            <a:endParaRPr lang="en-IN" sz="2400" dirty="0">
              <a:solidFill>
                <a:schemeClr val="tx1"/>
              </a:solidFill>
              <a:latin typeface="Times New Roman" panose="02020603050405020304" pitchFamily="18" charset="0"/>
              <a:cs typeface="Times New Roman" panose="02020603050405020304" pitchFamily="18" charset="0"/>
            </a:endParaRPr>
          </a:p>
        </p:txBody>
      </p:sp>
      <p:cxnSp>
        <p:nvCxnSpPr>
          <p:cNvPr id="20" name="Straight Arrow Connector 19"/>
          <p:cNvCxnSpPr>
            <a:stCxn id="15" idx="1"/>
            <a:endCxn id="13" idx="3"/>
          </p:cNvCxnSpPr>
          <p:nvPr/>
        </p:nvCxnSpPr>
        <p:spPr>
          <a:xfrm flipV="1">
            <a:off x="3629773" y="2939987"/>
            <a:ext cx="543764" cy="27450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a:stCxn id="13" idx="4"/>
            <a:endCxn id="14" idx="1"/>
          </p:cNvCxnSpPr>
          <p:nvPr/>
        </p:nvCxnSpPr>
        <p:spPr>
          <a:xfrm flipV="1">
            <a:off x="5355082" y="2228117"/>
            <a:ext cx="2616266" cy="286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14" idx="3"/>
            <a:endCxn id="7" idx="1"/>
          </p:cNvCxnSpPr>
          <p:nvPr/>
        </p:nvCxnSpPr>
        <p:spPr>
          <a:xfrm flipV="1">
            <a:off x="9761720" y="2228116"/>
            <a:ext cx="177067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stCxn id="7" idx="2"/>
            <a:endCxn id="18" idx="0"/>
          </p:cNvCxnSpPr>
          <p:nvPr/>
        </p:nvCxnSpPr>
        <p:spPr>
          <a:xfrm flipH="1">
            <a:off x="13004451" y="2736697"/>
            <a:ext cx="144870" cy="1597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Down Arrow 37"/>
          <p:cNvSpPr/>
          <p:nvPr/>
        </p:nvSpPr>
        <p:spPr>
          <a:xfrm>
            <a:off x="8630546" y="2961226"/>
            <a:ext cx="256835" cy="2555885"/>
          </a:xfrm>
          <a:prstGeom prst="downArrow">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0" name="Straight Arrow Connector 49"/>
          <p:cNvCxnSpPr>
            <a:stCxn id="15" idx="5"/>
            <a:endCxn id="16" idx="1"/>
          </p:cNvCxnSpPr>
          <p:nvPr/>
        </p:nvCxnSpPr>
        <p:spPr>
          <a:xfrm flipV="1">
            <a:off x="4640623" y="6479256"/>
            <a:ext cx="2548354" cy="19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p:cNvCxnSpPr>
            <a:stCxn id="16" idx="3"/>
            <a:endCxn id="17" idx="1"/>
          </p:cNvCxnSpPr>
          <p:nvPr/>
        </p:nvCxnSpPr>
        <p:spPr>
          <a:xfrm flipV="1">
            <a:off x="10192214" y="6473611"/>
            <a:ext cx="1011772" cy="564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06CF58-BE30-43D3-A239-BFA8D070E114}"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1645921" y="280506"/>
            <a:ext cx="17014857" cy="646331"/>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endParaRPr lang="en-US" sz="3600" b="1" dirty="0">
              <a:latin typeface="Times New Roman" panose="02020603050405020304" pitchFamily="18" charset="0"/>
              <a:cs typeface="Times New Roman" panose="02020603050405020304" pitchFamily="18" charset="0"/>
            </a:endParaRPr>
          </a:p>
        </p:txBody>
      </p:sp>
      <p:sp>
        <p:nvSpPr>
          <p:cNvPr id="7" name="Flowchart: Process 6"/>
          <p:cNvSpPr/>
          <p:nvPr/>
        </p:nvSpPr>
        <p:spPr>
          <a:xfrm>
            <a:off x="5574397" y="2237066"/>
            <a:ext cx="1968817" cy="348029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Dataset division (train and test dataset</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8993622" y="3635018"/>
            <a:ext cx="2319454" cy="151656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Proposed algorithm</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0" name="Oval 9"/>
          <p:cNvSpPr/>
          <p:nvPr/>
        </p:nvSpPr>
        <p:spPr>
          <a:xfrm>
            <a:off x="12295144" y="6822535"/>
            <a:ext cx="3389971" cy="176085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Prediction accuracy</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1" name="Flowchart: Process 10"/>
          <p:cNvSpPr/>
          <p:nvPr/>
        </p:nvSpPr>
        <p:spPr>
          <a:xfrm>
            <a:off x="12763484" y="2235957"/>
            <a:ext cx="2453293" cy="3480290"/>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Classification of diabetic and non diabetic patients </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2" name="Flowchart: Magnetic Disk 11"/>
          <p:cNvSpPr/>
          <p:nvPr/>
        </p:nvSpPr>
        <p:spPr>
          <a:xfrm>
            <a:off x="2137712" y="3262878"/>
            <a:ext cx="1986277" cy="2095875"/>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Load data set</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13" name="Down Arrow 12"/>
          <p:cNvSpPr/>
          <p:nvPr/>
        </p:nvSpPr>
        <p:spPr>
          <a:xfrm>
            <a:off x="13681145" y="5716247"/>
            <a:ext cx="617968" cy="1106288"/>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13"/>
          <p:cNvSpPr/>
          <p:nvPr/>
        </p:nvSpPr>
        <p:spPr>
          <a:xfrm>
            <a:off x="11313076" y="4258652"/>
            <a:ext cx="1450408" cy="40255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7543214" y="4258652"/>
            <a:ext cx="1450408" cy="40255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ight Arrow 15"/>
          <p:cNvSpPr/>
          <p:nvPr/>
        </p:nvSpPr>
        <p:spPr>
          <a:xfrm>
            <a:off x="4123989" y="4258652"/>
            <a:ext cx="1450408" cy="402558"/>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117D0C-0A94-4123-98B7-1BCD710D0171}"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776812" y="145248"/>
            <a:ext cx="9144000" cy="646331"/>
          </a:xfrm>
          <a:prstGeom prst="rect">
            <a:avLst/>
          </a:prstGeom>
        </p:spPr>
        <p:txBody>
          <a:bodyPr>
            <a:spAutoFit/>
          </a:bodyPr>
          <a:lstStyle/>
          <a:p>
            <a:pPr algn="ctr"/>
            <a:r>
              <a:rPr lang="en-US" sz="3600" b="1" dirty="0">
                <a:latin typeface="Times New Roman" panose="02020603050405020304" pitchFamily="18" charset="0"/>
                <a:cs typeface="Times New Roman" panose="02020603050405020304" pitchFamily="18" charset="0"/>
              </a:rPr>
              <a:t>Use Case Diagram</a:t>
            </a:r>
            <a:endParaRPr lang="en-US" sz="36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08663" y="1538287"/>
            <a:ext cx="13292254" cy="665797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C9F087-3348-4E87-931A-812F5D4B95E5}"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122285" y="171286"/>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Class Diagram</a:t>
            </a:r>
            <a:endParaRPr lang="en-US" sz="3600" b="1" dirty="0">
              <a:latin typeface="Times New Roman" panose="02020603050405020304" pitchFamily="18" charset="0"/>
              <a:cs typeface="Times New Roman" panose="02020603050405020304" pitchFamily="18" charset="0"/>
            </a:endParaRPr>
          </a:p>
        </p:txBody>
      </p:sp>
      <p:pic>
        <p:nvPicPr>
          <p:cNvPr id="13" name="Content Placeholder 12" descr="class"/>
          <p:cNvPicPr>
            <a:picLocks noGrp="1" noChangeAspect="1"/>
          </p:cNvPicPr>
          <p:nvPr>
            <p:ph idx="1"/>
          </p:nvPr>
        </p:nvPicPr>
        <p:blipFill>
          <a:blip r:embed="rId1"/>
          <a:stretch>
            <a:fillRect/>
          </a:stretch>
        </p:blipFill>
        <p:spPr>
          <a:xfrm>
            <a:off x="1467485" y="1284605"/>
            <a:ext cx="15798800" cy="761492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06761D-24CD-4063-9B71-27C9F6B0A5E1}"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10490" y="1003866"/>
            <a:ext cx="16521545" cy="8335936"/>
          </a:xfrm>
          <a:prstGeom prst="rect">
            <a:avLst/>
          </a:prstGeom>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OVERVIEW </a:t>
            </a:r>
            <a:endParaRPr lang="en-IN" sz="2400" b="1"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ABSTRACT</a:t>
            </a:r>
            <a:endParaRPr lang="en-IN" sz="24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OBJECTIVES</a:t>
            </a:r>
            <a:endParaRPr lang="en-IN" sz="24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TIMELINE OF THE PROJECT</a:t>
            </a:r>
            <a:endParaRPr lang="en-IN" sz="24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INTRODUCTION</a:t>
            </a:r>
            <a:endParaRPr lang="en-IN" sz="24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LITERATURE REVIEW</a:t>
            </a:r>
            <a:endParaRPr lang="en-IN" sz="24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DESIGN AND METHODOLOGIES</a:t>
            </a:r>
            <a:endParaRPr lang="en-IN" sz="24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IMPLEMENTATION</a:t>
            </a:r>
            <a:endParaRPr lang="en-IN" sz="2400" dirty="0" smtClean="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altLang="en-US" sz="2400" dirty="0">
                <a:latin typeface="Times New Roman" panose="02020603050405020304" pitchFamily="18" charset="0"/>
                <a:cs typeface="Times New Roman" panose="02020603050405020304" pitchFamily="18" charset="0"/>
              </a:rPr>
              <a:t>TESTING</a:t>
            </a:r>
            <a:endParaRPr lang="en-IN" altLang="en-US" sz="24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altLang="en-US" sz="2400" dirty="0">
                <a:latin typeface="Times New Roman" panose="02020603050405020304" pitchFamily="18" charset="0"/>
                <a:cs typeface="Times New Roman" panose="02020603050405020304" pitchFamily="18" charset="0"/>
              </a:rPr>
              <a:t>INPUT AND </a:t>
            </a:r>
            <a:r>
              <a:rPr lang="en-IN" altLang="en-US" sz="2400" dirty="0" smtClean="0">
                <a:latin typeface="Times New Roman" panose="02020603050405020304" pitchFamily="18" charset="0"/>
                <a:cs typeface="Times New Roman" panose="02020603050405020304" pitchFamily="18" charset="0"/>
              </a:rPr>
              <a:t>OUTPUT</a:t>
            </a:r>
            <a:endParaRPr lang="en-IN" sz="2400" dirty="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CONCLUSION</a:t>
            </a:r>
            <a:endParaRPr lang="en-IN" sz="2400" dirty="0" smtClean="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FUTURE </a:t>
            </a:r>
            <a:r>
              <a:rPr lang="en-IN" sz="2400" dirty="0" smtClean="0">
                <a:latin typeface="Times New Roman" panose="02020603050405020304" pitchFamily="18" charset="0"/>
                <a:cs typeface="Times New Roman" panose="02020603050405020304" pitchFamily="18" charset="0"/>
              </a:rPr>
              <a:t>ENHANCEMENTS</a:t>
            </a:r>
            <a:endParaRPr lang="en-IN" sz="2400" dirty="0" smtClean="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altLang="en-US" sz="2400" dirty="0">
                <a:latin typeface="Times New Roman" panose="02020603050405020304" pitchFamily="18" charset="0"/>
                <a:cs typeface="Times New Roman" panose="02020603050405020304" pitchFamily="18" charset="0"/>
              </a:rPr>
              <a:t>SOCIETAL IMPACT OF PROJECT </a:t>
            </a:r>
            <a:endParaRPr lang="en-IN" altLang="en-US" sz="2400" dirty="0" smtClean="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altLang="en-US" sz="2400" dirty="0">
                <a:latin typeface="Times New Roman" panose="02020603050405020304" pitchFamily="18" charset="0"/>
                <a:cs typeface="Times New Roman" panose="02020603050405020304" pitchFamily="18" charset="0"/>
              </a:rPr>
              <a:t>PLAGIARISM REPORT </a:t>
            </a:r>
            <a:endParaRPr lang="en-IN" sz="2400" dirty="0" smtClean="0">
              <a:latin typeface="Times New Roman" panose="02020603050405020304" pitchFamily="18" charset="0"/>
              <a:cs typeface="Times New Roman" panose="02020603050405020304" pitchFamily="18" charset="0"/>
            </a:endParaRPr>
          </a:p>
          <a:p>
            <a:pPr lvl="1" algn="just">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442E9E-16CE-4A0D-A1EA-AA06581FB959}"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3619500" y="106680"/>
            <a:ext cx="9144000" cy="646430"/>
          </a:xfrm>
          <a:prstGeom prst="rect">
            <a:avLst/>
          </a:prstGeom>
        </p:spPr>
        <p:txBody>
          <a:bodyPr>
            <a:noAutofit/>
          </a:bodyPr>
          <a:lstStyle/>
          <a:p>
            <a:pPr algn="ctr"/>
            <a:r>
              <a:rPr lang="en-US" sz="3600" b="1" dirty="0">
                <a:latin typeface="Times New Roman" panose="02020603050405020304" pitchFamily="18" charset="0"/>
                <a:cs typeface="Times New Roman" panose="02020603050405020304" pitchFamily="18" charset="0"/>
              </a:rPr>
              <a:t>           Activity Diagram</a:t>
            </a:r>
            <a:endParaRPr lang="en-US" sz="36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20950" y="1197610"/>
            <a:ext cx="12859385" cy="767207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AD912-1459-4CFB-8051-C851AB84CFE4}"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448290" y="79702"/>
            <a:ext cx="9144000" cy="646331"/>
          </a:xfrm>
          <a:prstGeom prst="rect">
            <a:avLst/>
          </a:prstGeom>
        </p:spPr>
        <p:txBody>
          <a:bodyPr>
            <a:spAutoFit/>
          </a:bodyPr>
          <a:lstStyle/>
          <a:p>
            <a:pPr algn="ctr"/>
            <a:r>
              <a:rPr lang="en-US" sz="3600" b="1" dirty="0">
                <a:latin typeface="Times New Roman" panose="02020603050405020304" pitchFamily="18" charset="0"/>
                <a:cs typeface="Times New Roman" panose="02020603050405020304" pitchFamily="18" charset="0"/>
              </a:rPr>
              <a:t>Sequence Diagram</a:t>
            </a:r>
            <a:endParaRPr lang="en-US" sz="3600" b="1" dirty="0">
              <a:latin typeface="Times New Roman" panose="02020603050405020304" pitchFamily="18" charset="0"/>
              <a:cs typeface="Times New Roman" panose="02020603050405020304" pitchFamily="18" charset="0"/>
            </a:endParaRPr>
          </a:p>
        </p:txBody>
      </p:sp>
      <p:pic>
        <p:nvPicPr>
          <p:cNvPr id="8" name="Content Placeholder 7" descr="squenece"/>
          <p:cNvPicPr>
            <a:picLocks noGrp="1" noChangeAspect="1"/>
          </p:cNvPicPr>
          <p:nvPr>
            <p:ph idx="1"/>
          </p:nvPr>
        </p:nvPicPr>
        <p:blipFill>
          <a:blip r:embed="rId1"/>
          <a:stretch>
            <a:fillRect/>
          </a:stretch>
        </p:blipFill>
        <p:spPr>
          <a:xfrm>
            <a:off x="1560353" y="1401665"/>
            <a:ext cx="15172055" cy="761238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7AD912-1459-4CFB-8051-C851AB84CFE4}"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448290" y="79702"/>
            <a:ext cx="9144000" cy="646331"/>
          </a:xfrm>
          <a:prstGeom prst="rect">
            <a:avLst/>
          </a:prstGeom>
        </p:spPr>
        <p:txBody>
          <a:bodyPr>
            <a:spAutoFit/>
          </a:bodyPr>
          <a:lstStyle/>
          <a:p>
            <a:pPr algn="ctr"/>
            <a:r>
              <a:rPr lang="en-US" sz="3600" b="1" dirty="0">
                <a:latin typeface="Times New Roman" panose="02020603050405020304" pitchFamily="18" charset="0"/>
                <a:cs typeface="Times New Roman" panose="02020603050405020304" pitchFamily="18" charset="0"/>
              </a:rPr>
              <a:t>E-R Diagram</a:t>
            </a:r>
            <a:endParaRPr lang="en-US" sz="3600"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166948" y="1530436"/>
            <a:ext cx="12177132" cy="6636826"/>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F60DE1-F7B6-4587-8144-DEA12DA72EA8}"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93617" y="2793699"/>
            <a:ext cx="17394383" cy="3416320"/>
          </a:xfrm>
          <a:prstGeom prst="rect">
            <a:avLst/>
          </a:prstGeom>
        </p:spPr>
        <p:txBody>
          <a:bodyPr wrap="square">
            <a:spAutoFit/>
          </a:bodyPr>
          <a:lstStyle/>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UNIT </a:t>
            </a:r>
            <a:r>
              <a:rPr lang="en-US" sz="2400" dirty="0" smtClean="0">
                <a:latin typeface="Times New Roman" panose="02020603050405020304" pitchFamily="18" charset="0"/>
                <a:cs typeface="Times New Roman" panose="02020603050405020304" pitchFamily="18" charset="0"/>
              </a:rPr>
              <a:t>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IN" sz="2400" i="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INTEGRATION </a:t>
            </a:r>
            <a:r>
              <a:rPr lang="en-US" sz="2400" dirty="0" smtClean="0">
                <a:latin typeface="Times New Roman" panose="02020603050405020304" pitchFamily="18" charset="0"/>
                <a:cs typeface="Times New Roman" panose="02020603050405020304" pitchFamily="18" charset="0"/>
              </a:rPr>
              <a:t>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FUNCTIONAL </a:t>
            </a:r>
            <a:r>
              <a:rPr lang="en-US" sz="2400" dirty="0" smtClean="0">
                <a:latin typeface="Times New Roman" panose="02020603050405020304" pitchFamily="18" charset="0"/>
                <a:cs typeface="Times New Roman" panose="02020603050405020304" pitchFamily="18" charset="0"/>
              </a:rPr>
              <a:t>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WHITE BOX </a:t>
            </a:r>
            <a:r>
              <a:rPr lang="en-US" sz="2400" dirty="0" smtClean="0">
                <a:latin typeface="Times New Roman" panose="02020603050405020304" pitchFamily="18" charset="0"/>
                <a:cs typeface="Times New Roman" panose="02020603050405020304" pitchFamily="18" charset="0"/>
              </a:rPr>
              <a:t>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BLACK BOX TESTING</a:t>
            </a: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8472553" y="407538"/>
            <a:ext cx="2236510"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TESTING</a:t>
            </a:r>
            <a:endParaRPr lang="en-IN" sz="3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AA9D7-A25A-426A-B1E4-D2363C1D98A9}"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170838" y="130924"/>
            <a:ext cx="3951082"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UNIT TESTING</a:t>
            </a:r>
            <a:endParaRPr lang="en-IN" sz="3600" b="1" i="1" dirty="0">
              <a:latin typeface="Times New Roman" panose="02020603050405020304" pitchFamily="18" charset="0"/>
              <a:cs typeface="Times New Roman" panose="02020603050405020304" pitchFamily="18" charset="0"/>
            </a:endParaRPr>
          </a:p>
        </p:txBody>
      </p:sp>
      <p:sp>
        <p:nvSpPr>
          <p:cNvPr id="6" name="Rectangle 5"/>
          <p:cNvSpPr/>
          <p:nvPr/>
        </p:nvSpPr>
        <p:spPr>
          <a:xfrm>
            <a:off x="0" y="1158270"/>
            <a:ext cx="17560637" cy="461665"/>
          </a:xfrm>
          <a:prstGeom prst="rect">
            <a:avLst/>
          </a:prstGeom>
        </p:spPr>
        <p:txBody>
          <a:bodyPr wrap="square">
            <a:spAutoFit/>
          </a:bodyPr>
          <a:lstStyle/>
          <a:p>
            <a:r>
              <a:rPr lang="en-IN" sz="2400" dirty="0" smtClean="0"/>
              <a:t>.</a:t>
            </a:r>
            <a:endParaRPr lang="en-IN" sz="2400" dirty="0">
              <a:latin typeface="Times New Roman" panose="02020603050405020304" pitchFamily="18" charset="0"/>
              <a:cs typeface="Times New Roman" panose="02020603050405020304" pitchFamily="18" charset="0"/>
            </a:endParaRPr>
          </a:p>
        </p:txBody>
      </p:sp>
      <p:sp>
        <p:nvSpPr>
          <p:cNvPr id="7" name="Rectangle 6"/>
          <p:cNvSpPr/>
          <p:nvPr/>
        </p:nvSpPr>
        <p:spPr>
          <a:xfrm>
            <a:off x="6093748" y="4784881"/>
            <a:ext cx="6105261"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INTEGRATION TESTING</a:t>
            </a:r>
            <a:endParaRPr lang="en-US" sz="3600" b="1" dirty="0">
              <a:latin typeface="Times New Roman" panose="02020603050405020304" pitchFamily="18" charset="0"/>
              <a:cs typeface="Times New Roman" panose="02020603050405020304" pitchFamily="18" charset="0"/>
            </a:endParaRPr>
          </a:p>
        </p:txBody>
      </p:sp>
      <p:sp>
        <p:nvSpPr>
          <p:cNvPr id="9" name="Rectangle 1"/>
          <p:cNvSpPr>
            <a:spLocks noChangeArrowheads="1"/>
          </p:cNvSpPr>
          <p:nvPr/>
        </p:nvSpPr>
        <p:spPr bwMode="auto">
          <a:xfrm>
            <a:off x="334680" y="699165"/>
            <a:ext cx="17623395"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just" defTabSz="914400" eaLnBrk="0" fontAlgn="base" hangingPunct="0">
              <a:spcBef>
                <a:spcPct val="0"/>
              </a:spcBef>
              <a:spcAft>
                <a:spcPct val="0"/>
              </a:spcAft>
            </a:pPr>
            <a:r>
              <a:rPr lang="en-US" sz="2800" b="1" dirty="0" smtClean="0">
                <a:latin typeface="Times New Roman" panose="02020603050405020304" pitchFamily="18" charset="0"/>
                <a:cs typeface="Times New Roman" panose="02020603050405020304" pitchFamily="18" charset="0"/>
              </a:rPr>
              <a:t>Data </a:t>
            </a:r>
            <a:r>
              <a:rPr lang="en-US" sz="2800" b="1" dirty="0">
                <a:latin typeface="Times New Roman" panose="02020603050405020304" pitchFamily="18" charset="0"/>
                <a:cs typeface="Times New Roman" panose="02020603050405020304" pitchFamily="18" charset="0"/>
              </a:rPr>
              <a:t>Input Validation</a:t>
            </a:r>
            <a:r>
              <a:rPr lang="en-US" sz="2800" dirty="0">
                <a:latin typeface="Times New Roman" panose="02020603050405020304" pitchFamily="18" charset="0"/>
                <a:cs typeface="Times New Roman" panose="02020603050405020304" pitchFamily="18" charset="0"/>
              </a:rPr>
              <a:t>: Unit tests should verify that the data input modules correctly handle valid and invalid inputs. For instance, tests could ensure that out-of-range values or incorrect data formats are flagged appropriately.</a:t>
            </a:r>
            <a:endParaRPr lang="en-US" sz="28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Preprocessing Accuracy</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Testing preprocessing algorithms is crucial to ensure that data transformations (like normalization or encoding) are applied correctly. Unit tests can check that data is cleaned and formatted as expected.</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Model Accuracy</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For prediction models, unit tests can evaluate whether the model produces consistent results given the same input. Tests should also verify that the model adheres to expected performance metrics and handles edge cases effectively.</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Output Verification</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Output interfaces need to be tested to ensure they correctly translate prediction results into user-friendly formats. Unit tests can check for accurate representation of results and proper handling of different output scenarios</a:t>
            </a:r>
            <a:r>
              <a:rPr kumimoji="0" lang="en-US" sz="1800" b="0" i="0" u="none" strike="noStrike" cap="none" normalizeH="0" baseline="0" dirty="0" smtClean="0">
                <a:ln>
                  <a:noFill/>
                </a:ln>
                <a:solidFill>
                  <a:schemeClr val="tx1"/>
                </a:solidFill>
                <a:effectLst/>
                <a:latin typeface="Arial" panose="020B0604020202020204" pitchFamily="34" charset="0"/>
              </a:rPr>
              <a:t>.</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pPr>
            <a:endParaRPr lang="en-US" dirty="0">
              <a:latin typeface="Arial" panose="020B0604020202020204" pitchFamily="34" charset="0"/>
            </a:endParaRPr>
          </a:p>
        </p:txBody>
      </p:sp>
      <p:sp>
        <p:nvSpPr>
          <p:cNvPr id="10" name="Rectangle 2"/>
          <p:cNvSpPr>
            <a:spLocks noChangeArrowheads="1"/>
          </p:cNvSpPr>
          <p:nvPr/>
        </p:nvSpPr>
        <p:spPr bwMode="auto">
          <a:xfrm>
            <a:off x="334680" y="5491366"/>
            <a:ext cx="1722595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Verify Data Flow</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Ensure that data flows correctly between the collection, processing, and prediction components. For instance, integration tests can confirm that data collected from the user interface reaches the predictive algorithms accurately and in the expected format.</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Test Interaction Between Modules</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Assess how well different modules interact. This might involve testing scenarios where data is processed by multiple components, ensuring that each module correctly handles the data it receives .</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Check Error Handling</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Validate that the system handles errors gracefully when one component fails or produces unexpected output.</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Assess Performance</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Evaluate the performance of the system under integrated conditions. This includes ensuring that the system maintains acceptable response times and accuracy when all components are functioning together</a:t>
            </a:r>
            <a:r>
              <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2FD40D-1593-47B9-BA77-40A765D372F0}"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835394" y="211145"/>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a:latin typeface="Times New Roman" panose="02020603050405020304"/>
                <a:cs typeface="Times New Roman" panose="02020603050405020304"/>
              </a:rPr>
              <a:t>SYSTEM</a:t>
            </a:r>
            <a:r>
              <a:rPr lang="en-IN" sz="3600" b="1" spc="10" dirty="0">
                <a:latin typeface="Times New Roman" panose="02020603050405020304"/>
                <a:cs typeface="Times New Roman" panose="02020603050405020304"/>
              </a:rPr>
              <a:t> </a:t>
            </a:r>
            <a:r>
              <a:rPr lang="en-IN" sz="3600" b="1" spc="-25" dirty="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7" name="Rectangle 6"/>
          <p:cNvSpPr/>
          <p:nvPr/>
        </p:nvSpPr>
        <p:spPr>
          <a:xfrm>
            <a:off x="6446827" y="4806408"/>
            <a:ext cx="5399107"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a:latin typeface="Times New Roman" panose="02020603050405020304"/>
                <a:cs typeface="Times New Roman" panose="02020603050405020304"/>
              </a:rPr>
              <a:t>FUNCTIONAL</a:t>
            </a:r>
            <a:r>
              <a:rPr lang="en-IN" sz="3600" b="1" spc="90" dirty="0">
                <a:latin typeface="Times New Roman" panose="02020603050405020304"/>
                <a:cs typeface="Times New Roman" panose="02020603050405020304"/>
              </a:rPr>
              <a:t> </a:t>
            </a:r>
            <a:r>
              <a:rPr lang="en-IN" sz="3600" b="1" spc="-30" dirty="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sp>
        <p:nvSpPr>
          <p:cNvPr id="9" name="Rectangle 1"/>
          <p:cNvSpPr>
            <a:spLocks noChangeArrowheads="1"/>
          </p:cNvSpPr>
          <p:nvPr/>
        </p:nvSpPr>
        <p:spPr bwMode="auto">
          <a:xfrm>
            <a:off x="356011" y="1079806"/>
            <a:ext cx="177104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Verify System Functionality</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Ensure that the diabetes predictor performs all intended functions correctly, including data input, processing, risk prediction, and output presentation.</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Assess Performance</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Evaluate the system's performance under various conditions, including normal load, peak load, and stress scenarios, to ensure it operates efficiently and reliably.</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Check Usability</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Confirm that the system is user-friendly and intuitive. This involves testing the user interface and overall user experience to ensure that users can interact with the system effectively and understand the results.</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Validate Security</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Ensure that the system protects sensitive patient data and adheres to privacy and security standards. This includes testing for vulnerabilities and verifying that appropriate security measures are in place.</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2"/>
          <p:cNvSpPr>
            <a:spLocks noChangeArrowheads="1"/>
          </p:cNvSpPr>
          <p:nvPr/>
        </p:nvSpPr>
        <p:spPr bwMode="auto">
          <a:xfrm>
            <a:off x="356011" y="5639911"/>
            <a:ext cx="17710484"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Verify Core Functions</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Ensure that all core functionalities of the diabetes predictor are working correctly. This includes data input, risk calculation, and result output.</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Validate Business Logic</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Confirm that the business rules and algorithms used in the predictor align with medical guidelines and accurately assess diabetes risk.</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Check User Interactions</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Assess how well the system handles user interactions, such as data entry, result display, and user feedback mechanisms.</a:t>
            </a:r>
            <a:endPar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pPr>
            <a:r>
              <a:rPr kumimoji="0" lang="en-US" sz="2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Ensure Data Accuracy</a:t>
            </a:r>
            <a:r>
              <a:rPr kumimoji="0" 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Verify that the system correctly processes and interprets input data to generate accurate risk predictions</a:t>
            </a:r>
            <a:r>
              <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802DB4-6018-48DD-9A9B-8844875DBC65}"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sp>
        <p:nvSpPr>
          <p:cNvPr id="6" name="Rectangle 5"/>
          <p:cNvSpPr/>
          <p:nvPr/>
        </p:nvSpPr>
        <p:spPr>
          <a:xfrm>
            <a:off x="1121335" y="1179993"/>
            <a:ext cx="3353301" cy="584775"/>
          </a:xfrm>
          <a:prstGeom prst="rect">
            <a:avLst/>
          </a:prstGeom>
        </p:spPr>
        <p:txBody>
          <a:bodyPr wrap="square">
            <a:spAutoFit/>
          </a:bodyPr>
          <a:lstStyle/>
          <a:p>
            <a:pPr marL="12700">
              <a:lnSpc>
                <a:spcPct val="100000"/>
              </a:lnSpc>
              <a:spcBef>
                <a:spcPts val="125"/>
              </a:spcBef>
            </a:pPr>
            <a:r>
              <a:rPr lang="en-IN" sz="3200" spc="-5" dirty="0" smtClean="0">
                <a:latin typeface="Times New Roman" panose="02020603050405020304"/>
                <a:cs typeface="Times New Roman" panose="02020603050405020304"/>
              </a:rPr>
              <a:t> Diabetes Dataset</a:t>
            </a:r>
            <a:endParaRPr lang="en-IN" sz="3200" dirty="0">
              <a:latin typeface="Times New Roman" panose="02020603050405020304"/>
              <a:cs typeface="Times New Roman" panose="02020603050405020304"/>
            </a:endParaRPr>
          </a:p>
        </p:txBody>
      </p:sp>
      <p:pic>
        <p:nvPicPr>
          <p:cNvPr id="7" name="object 4"/>
          <p:cNvPicPr/>
          <p:nvPr/>
        </p:nvPicPr>
        <p:blipFill>
          <a:blip r:embed="rId1">
            <a:extLst>
              <a:ext uri="{28A0092B-C50C-407E-A947-70E740481C1C}">
                <a14:useLocalDpi xmlns:a14="http://schemas.microsoft.com/office/drawing/2010/main" val="0"/>
              </a:ext>
            </a:extLst>
          </a:blip>
          <a:stretch>
            <a:fillRect/>
          </a:stretch>
        </p:blipFill>
        <p:spPr>
          <a:xfrm>
            <a:off x="1121335" y="1764768"/>
            <a:ext cx="15622329" cy="713096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410721-EB52-4EED-8AC0-69E034607530}"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pic>
        <p:nvPicPr>
          <p:cNvPr id="6" name="object 3"/>
          <p:cNvPicPr/>
          <p:nvPr/>
        </p:nvPicPr>
        <p:blipFill>
          <a:blip r:embed="rId1">
            <a:extLst>
              <a:ext uri="{28A0092B-C50C-407E-A947-70E740481C1C}">
                <a14:useLocalDpi xmlns:a14="http://schemas.microsoft.com/office/drawing/2010/main" val="0"/>
              </a:ext>
            </a:extLst>
          </a:blip>
          <a:stretch>
            <a:fillRect/>
          </a:stretch>
        </p:blipFill>
        <p:spPr>
          <a:xfrm>
            <a:off x="1645921" y="1315844"/>
            <a:ext cx="15014001" cy="684606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AE5271-2F86-43EB-A219-F32626F59A88}"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5" name="object 3"/>
          <p:cNvPicPr/>
          <p:nvPr/>
        </p:nvPicPr>
        <p:blipFill>
          <a:blip r:embed="rId1">
            <a:extLst>
              <a:ext uri="{28A0092B-C50C-407E-A947-70E740481C1C}">
                <a14:useLocalDpi xmlns:a14="http://schemas.microsoft.com/office/drawing/2010/main" val="0"/>
              </a:ext>
            </a:extLst>
          </a:blip>
          <a:stretch>
            <a:fillRect/>
          </a:stretch>
        </p:blipFill>
        <p:spPr>
          <a:xfrm>
            <a:off x="1645921" y="1870364"/>
            <a:ext cx="13965786" cy="6983704"/>
          </a:xfrm>
          <a:prstGeom prst="rect">
            <a:avLst/>
          </a:prstGeom>
        </p:spPr>
      </p:pic>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OUTPUT</a:t>
            </a:r>
            <a:endParaRPr lang="en-IN" sz="3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645922" y="1103531"/>
            <a:ext cx="2966030" cy="584775"/>
          </a:xfrm>
          <a:prstGeom prst="rect">
            <a:avLst/>
          </a:prstGeom>
          <a:noFill/>
        </p:spPr>
        <p:txBody>
          <a:bodyPr wrap="square" rtlCol="0">
            <a:spAutoFit/>
          </a:bodyPr>
          <a:lstStyle/>
          <a:p>
            <a:r>
              <a:rPr lang="en-IN" sz="3200" dirty="0" smtClean="0">
                <a:latin typeface="Times New Roman" panose="02020603050405020304" pitchFamily="18" charset="0"/>
                <a:cs typeface="Times New Roman" panose="02020603050405020304" pitchFamily="18" charset="0"/>
              </a:rPr>
              <a:t>Web Application</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1803A1-FF5D-4F84-B664-CA51CAF79A60}"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901590" y="29767"/>
            <a:ext cx="3288080" cy="646331"/>
          </a:xfrm>
          <a:prstGeom prst="rect">
            <a:avLst/>
          </a:prstGeom>
        </p:spPr>
        <p:txBody>
          <a:bodyPr wrap="none">
            <a:spAutoFit/>
          </a:bodyPr>
          <a:lstStyle/>
          <a:p>
            <a:r>
              <a:rPr lang="en-IN" sz="3600" b="1" spc="-20" dirty="0">
                <a:latin typeface="Times New Roman" panose="02020603050405020304"/>
                <a:cs typeface="Times New Roman" panose="02020603050405020304"/>
              </a:rPr>
              <a:t>CONCLUSION</a:t>
            </a:r>
            <a:endParaRPr lang="en-IN" sz="3600" b="1" dirty="0"/>
          </a:p>
        </p:txBody>
      </p:sp>
      <p:sp>
        <p:nvSpPr>
          <p:cNvPr id="6" name="TextBox 5"/>
          <p:cNvSpPr txBox="1"/>
          <p:nvPr/>
        </p:nvSpPr>
        <p:spPr>
          <a:xfrm>
            <a:off x="423486" y="921083"/>
            <a:ext cx="17445789" cy="8679299"/>
          </a:xfrm>
          <a:prstGeom prst="rect">
            <a:avLst/>
          </a:prstGeom>
          <a:noFill/>
        </p:spPr>
        <p:txBody>
          <a:bodyPr wrap="square" rtlCol="0">
            <a:spAutoFit/>
          </a:bodyPr>
          <a:lstStyle/>
          <a:p>
            <a:pPr marL="457200" indent="-457200" algn="just">
              <a:buFont typeface="Wingdings" panose="05000000000000000000" pitchFamily="2" charset="2"/>
              <a:buChar char="Ø"/>
            </a:pPr>
            <a:r>
              <a:rPr lang="en-US" sz="3200" b="1" u="sng" dirty="0">
                <a:latin typeface="Times New Roman" panose="02020603050405020304" pitchFamily="18" charset="0"/>
                <a:cs typeface="Times New Roman" panose="02020603050405020304" pitchFamily="18" charset="0"/>
              </a:rPr>
              <a:t>Aim</a:t>
            </a:r>
            <a:r>
              <a:rPr lang="en-US" sz="3200" u="sng"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validate the functionality of a diabetes predictor system, ensuring it accurately processes data, applies predictive algorithms, and delivers reliable risk assessments</a:t>
            </a:r>
            <a:r>
              <a:rPr lang="en-US" sz="2800" dirty="0" smtClean="0">
                <a:latin typeface="Times New Roman" panose="02020603050405020304" pitchFamily="18" charset="0"/>
                <a:cs typeface="Times New Roman" panose="02020603050405020304" pitchFamily="18" charset="0"/>
              </a:rPr>
              <a:t>.</a:t>
            </a:r>
            <a:endParaRPr lang="en-US" sz="2800" dirty="0" smtClean="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3200" b="1" u="sng" dirty="0">
                <a:latin typeface="Times New Roman" panose="02020603050405020304" pitchFamily="18" charset="0"/>
                <a:cs typeface="Times New Roman" panose="02020603050405020304" pitchFamily="18" charset="0"/>
              </a:rPr>
              <a:t>Problem Statement</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The </a:t>
            </a:r>
            <a:r>
              <a:rPr lang="en-US" sz="2800" dirty="0">
                <a:latin typeface="Times New Roman" panose="02020603050405020304" pitchFamily="18" charset="0"/>
                <a:cs typeface="Times New Roman" panose="02020603050405020304" pitchFamily="18" charset="0"/>
              </a:rPr>
              <a:t>challenge is to ensure that the diabetes predictor system performs its core functions correctly, handles user inputs and errors effectively, and provides accurate predictions and a user-friendly interface.</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Verification of Core Functions</a:t>
            </a:r>
            <a:r>
              <a:rPr lang="en-US" sz="2800" dirty="0">
                <a:latin typeface="Times New Roman" panose="02020603050405020304" pitchFamily="18" charset="0"/>
                <a:cs typeface="Times New Roman" panose="02020603050405020304" pitchFamily="18" charset="0"/>
              </a:rPr>
              <a:t>: Functional testing confirms that each part of the system, including data input, risk calculation, and result output, operates as intended.</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Accuracy of Predictive Algorithms</a:t>
            </a:r>
            <a:r>
              <a:rPr lang="en-US" sz="2800" dirty="0">
                <a:latin typeface="Times New Roman" panose="02020603050405020304" pitchFamily="18" charset="0"/>
                <a:cs typeface="Times New Roman" panose="02020603050405020304" pitchFamily="18" charset="0"/>
              </a:rPr>
              <a:t>: Ensures that the algorithms used for risk assessment are correctly implemented and produce reliable results based on diverse input scenarios.</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User Interface and Experience</a:t>
            </a:r>
            <a:r>
              <a:rPr lang="en-US" sz="2800" dirty="0">
                <a:latin typeface="Times New Roman" panose="02020603050405020304" pitchFamily="18" charset="0"/>
                <a:cs typeface="Times New Roman" panose="02020603050405020304" pitchFamily="18" charset="0"/>
              </a:rPr>
              <a:t>: Validates that the user interface is intuitive and all interactive elements function properly, providing a positive user experience.</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Error Handling</a:t>
            </a:r>
            <a:r>
              <a:rPr lang="en-US" sz="2800" dirty="0">
                <a:latin typeface="Times New Roman" panose="02020603050405020304" pitchFamily="18" charset="0"/>
                <a:cs typeface="Times New Roman" panose="02020603050405020304" pitchFamily="18" charset="0"/>
              </a:rPr>
              <a:t>: Assesses the system's ability to manage erroneous or incomplete data gracefully, ensuring meaningful error messages and robust failure handling.</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Improvement of Reliability</a:t>
            </a:r>
            <a:r>
              <a:rPr lang="en-US" sz="2800" dirty="0">
                <a:latin typeface="Times New Roman" panose="02020603050405020304" pitchFamily="18" charset="0"/>
                <a:cs typeface="Times New Roman" panose="02020603050405020304" pitchFamily="18" charset="0"/>
              </a:rPr>
              <a:t>: Identifies and fixes defects related to system functions, enhancing overall stability and performance.</a:t>
            </a: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In </a:t>
            </a:r>
            <a:r>
              <a:rPr lang="en-US" sz="3200" dirty="0" smtClean="0">
                <a:latin typeface="Times New Roman" panose="02020603050405020304" pitchFamily="18" charset="0"/>
                <a:cs typeface="Times New Roman" panose="02020603050405020304" pitchFamily="18" charset="0"/>
              </a:rPr>
              <a:t>C</a:t>
            </a:r>
            <a:r>
              <a:rPr lang="en-US" sz="2800" dirty="0" smtClean="0">
                <a:latin typeface="Times New Roman" panose="02020603050405020304" pitchFamily="18" charset="0"/>
                <a:cs typeface="Times New Roman" panose="02020603050405020304" pitchFamily="18" charset="0"/>
              </a:rPr>
              <a:t>onclusion</a:t>
            </a:r>
            <a:r>
              <a:rPr lang="en-US" sz="2800" dirty="0">
                <a:latin typeface="Times New Roman" panose="02020603050405020304" pitchFamily="18" charset="0"/>
                <a:cs typeface="Times New Roman" panose="02020603050405020304" pitchFamily="18" charset="0"/>
              </a:rPr>
              <a:t>, functional testing is essential for ensuring that a diabetes predictor system meets its design goals, delivers accurate assessments, and provides a reliable and user-friendly experience. By addressing the core functionalities and potential issues, functional testing helps in creating a robust tool for early diabetes risk </a:t>
            </a:r>
            <a:r>
              <a:rPr lang="en-US" sz="2800" dirty="0" smtClean="0">
                <a:latin typeface="Times New Roman" panose="02020603050405020304" pitchFamily="18" charset="0"/>
                <a:cs typeface="Times New Roman" panose="02020603050405020304" pitchFamily="18" charset="0"/>
              </a:rPr>
              <a:t>detection.</a:t>
            </a:r>
            <a:endParaRPr lang="en-US" sz="2800" dirty="0">
              <a:latin typeface="Times New Roman" panose="02020603050405020304" pitchFamily="18" charset="0"/>
              <a:cs typeface="Times New Roman" panose="02020603050405020304" pitchFamily="18" charset="0"/>
            </a:endParaRPr>
          </a:p>
          <a:p>
            <a:pPr algn="just"/>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AC0984-1A61-4E18-ABB5-F4CDC483E340}"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85559" y="-50"/>
            <a:ext cx="15469732" cy="9970770"/>
          </a:xfrm>
          <a:prstGeom prst="rect">
            <a:avLst/>
          </a:prstGeom>
        </p:spPr>
        <p:txBody>
          <a:bodyPr wrap="square">
            <a:spAutoFit/>
          </a:bodyPr>
          <a:lstStyle/>
          <a:p>
            <a:pPr lvl="1" algn="ctr">
              <a:lnSpc>
                <a:spcPct val="150000"/>
              </a:lnSpc>
            </a:pPr>
            <a:r>
              <a:rPr lang="en-IN" sz="3200" b="1" dirty="0" smtClean="0">
                <a:latin typeface="Times New Roman" panose="02020603050405020304" pitchFamily="18" charset="0"/>
                <a:cs typeface="Times New Roman" panose="02020603050405020304" pitchFamily="18" charset="0"/>
              </a:rPr>
              <a:t>ABSTRACT</a:t>
            </a:r>
            <a:endParaRPr lang="en-IN" sz="3200" b="1" dirty="0" smtClean="0">
              <a:latin typeface="Times New Roman" panose="02020603050405020304" pitchFamily="18" charset="0"/>
              <a:cs typeface="Times New Roman" panose="02020603050405020304" pitchFamily="18" charset="0"/>
            </a:endParaRPr>
          </a:p>
          <a:p>
            <a:pPr lvl="1" algn="ctr">
              <a:lnSpc>
                <a:spcPct val="150000"/>
              </a:lnSpc>
            </a:pPr>
            <a:endParaRPr lang="en-IN" sz="3200" b="1"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rising worldwide incidence of diabetes underscores the critical need for innovative tools that facilitate early detection and management.</a:t>
            </a:r>
            <a:endParaRPr lang="en-IN" sz="28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This project introduces a web application designed to predict the likelihood of diabetes onset, leveraging advanced machine learning algorithms</a:t>
            </a:r>
            <a:r>
              <a:rPr lang="en-IN" sz="2800" i="1"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primary objective is to empower users with a user-friendly platform for personalized risk assessment. </a:t>
            </a:r>
            <a:endParaRPr lang="en-IN" sz="28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This project employed a comprehensive approach involving the analysis of a diverse dataset, considering key health indicators and lifestyle factors</a:t>
            </a:r>
            <a:r>
              <a:rPr lang="en-IN" sz="2800" i="1"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machine learning model, especially  designed for diabetes prediction, demonstrates promising accuracy and reliability.</a:t>
            </a:r>
            <a:endParaRPr lang="en-IN" sz="28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The development of the user-centric web application prioritizes simplicity and accessibility.</a:t>
            </a:r>
            <a:endParaRPr lang="en-IN" sz="28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project can serve as a valuable resource for healthcare providers by offering insights into patients' risk </a:t>
            </a:r>
            <a:r>
              <a:rPr lang="en-IN" sz="2800" dirty="0" smtClean="0">
                <a:latin typeface="Times New Roman" panose="02020603050405020304" pitchFamily="18" charset="0"/>
                <a:cs typeface="Times New Roman" panose="02020603050405020304" pitchFamily="18" charset="0"/>
              </a:rPr>
              <a:t>profiles </a:t>
            </a:r>
            <a:r>
              <a:rPr lang="en-IN" sz="2800" dirty="0">
                <a:latin typeface="Times New Roman" panose="02020603050405020304" pitchFamily="18" charset="0"/>
                <a:cs typeface="Times New Roman" panose="02020603050405020304" pitchFamily="18" charset="0"/>
              </a:rPr>
              <a:t>and able to identification of risk factors in early stage which </a:t>
            </a:r>
            <a:r>
              <a:rPr lang="en-IN" sz="2800" dirty="0" err="1">
                <a:latin typeface="Times New Roman" panose="02020603050405020304" pitchFamily="18" charset="0"/>
                <a:cs typeface="Times New Roman" panose="02020603050405020304" pitchFamily="18" charset="0"/>
              </a:rPr>
              <a:t>facilate</a:t>
            </a:r>
            <a:r>
              <a:rPr lang="en-IN" sz="2800" dirty="0">
                <a:latin typeface="Times New Roman" panose="02020603050405020304" pitchFamily="18" charset="0"/>
                <a:cs typeface="Times New Roman" panose="02020603050405020304" pitchFamily="18" charset="0"/>
              </a:rPr>
              <a:t> the early treatment for the individuals.</a:t>
            </a:r>
            <a:endParaRPr lang="en-IN" sz="28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Easy design elements facilitate easy data input, ensuring a problem less experience for users from different backgrounds.</a:t>
            </a:r>
            <a:endParaRPr lang="en-IN" sz="28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This project represents a significant advancement in diabetes management and easy accessibility of the early diabetes prediction to all people in a easier way</a:t>
            </a:r>
            <a:r>
              <a:rPr lang="en-IN" sz="2800" dirty="0" smtClean="0">
                <a:latin typeface="Times New Roman" panose="02020603050405020304" pitchFamily="18" charset="0"/>
                <a:cs typeface="Times New Roman" panose="02020603050405020304" pitchFamily="18" charset="0"/>
              </a:rPr>
              <a:t>.</a:t>
            </a:r>
            <a:endParaRPr lang="en-IN" sz="2800" b="1" dirty="0">
              <a:latin typeface="Times New Roman" panose="02020603050405020304" pitchFamily="18" charset="0"/>
              <a:cs typeface="Times New Roman" panose="02020603050405020304" pitchFamily="18" charset="0"/>
            </a:endParaRPr>
          </a:p>
          <a:p>
            <a:pPr lvl="1">
              <a:lnSpc>
                <a:spcPct val="150000"/>
              </a:lnSpc>
            </a:pPr>
            <a:endParaRPr lang="en-IN" sz="2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ADE802-31BB-4C4B-99D7-A27BA1C36EF5}" type="datetime4">
              <a:rPr lang="en-US" smtClean="0"/>
            </a:fld>
            <a:endParaRPr lang="en-US"/>
          </a:p>
        </p:txBody>
      </p:sp>
      <p:sp>
        <p:nvSpPr>
          <p:cNvPr id="3" name="Footer Placeholder 2"/>
          <p:cNvSpPr>
            <a:spLocks noGrp="1"/>
          </p:cNvSpPr>
          <p:nvPr>
            <p:ph type="ftr" sz="quarter" idx="11"/>
          </p:nvPr>
        </p:nvSpPr>
        <p:spPr/>
        <p:txBody>
          <a:bodyPr/>
          <a:lstStyle/>
          <a:p>
            <a:r>
              <a:rPr lang="en-US" dirty="0" smtClean="0"/>
              <a:t>DEPARTMENT OF ARTIFICIAL INTELLIGENCE &amp; DATA SCIENCE  / </a:t>
            </a:r>
            <a:r>
              <a:rPr lang="en-IN" dirty="0" smtClean="0">
                <a:latin typeface="Times New Roman" panose="02020603050405020304" pitchFamily="18" charset="0"/>
                <a:cs typeface="Times New Roman" panose="02020603050405020304" pitchFamily="18" charset="0"/>
                <a:sym typeface="+mn-ea"/>
              </a:rPr>
              <a:t>EARLY </a:t>
            </a:r>
            <a:r>
              <a:rPr lang="en-IN" dirty="0">
                <a:latin typeface="Times New Roman" panose="02020603050405020304" pitchFamily="18" charset="0"/>
                <a:cs typeface="Times New Roman" panose="02020603050405020304" pitchFamily="18" charset="0"/>
                <a:sym typeface="+mn-ea"/>
              </a:rPr>
              <a:t>DIABETES PREDICTOR</a:t>
            </a:r>
            <a:endParaRPr lang="en-IN" dirty="0"/>
          </a:p>
          <a:p>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782966" y="735980"/>
            <a:ext cx="16726829" cy="1077218"/>
          </a:xfrm>
          <a:prstGeom prst="rect">
            <a:avLst/>
          </a:prstGeom>
          <a:noFill/>
        </p:spPr>
        <p:txBody>
          <a:bodyPr wrap="square" rtlCol="0">
            <a:spAutoFit/>
          </a:bodyPr>
          <a:lstStyle/>
          <a:p>
            <a:pPr algn="ctr"/>
            <a:r>
              <a:rPr lang="en-IN" altLang="en-US" sz="3600" b="1" dirty="0">
                <a:latin typeface="Times New Roman" panose="02020603050405020304" pitchFamily="18" charset="0"/>
                <a:cs typeface="Times New Roman" panose="02020603050405020304" pitchFamily="18" charset="0"/>
              </a:rPr>
              <a:t>FUTURE ENHANCEMENTS</a:t>
            </a:r>
            <a:endParaRPr lang="en-IN" altLang="en-US" sz="3600" b="1" dirty="0">
              <a:latin typeface="Times New Roman" panose="02020603050405020304" pitchFamily="18" charset="0"/>
              <a:cs typeface="Times New Roman" panose="02020603050405020304" pitchFamily="18" charset="0"/>
            </a:endParaRPr>
          </a:p>
          <a:p>
            <a:pPr algn="ctr"/>
            <a:endParaRPr lang="en-IN" sz="28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2966" y="1690087"/>
            <a:ext cx="16902868" cy="7478970"/>
          </a:xfrm>
          <a:prstGeom prst="rect">
            <a:avLst/>
          </a:prstGeom>
          <a:noFill/>
        </p:spPr>
        <p:txBody>
          <a:bodyPr wrap="square" rtlCol="0">
            <a:spAutoFit/>
          </a:bodyPr>
          <a:lstStyle/>
          <a:p>
            <a:pPr marL="285750" indent="-285750">
              <a:buFont typeface="Arial" panose="020B0604020202020204" pitchFamily="34" charset="0"/>
              <a:buChar char="•"/>
            </a:pPr>
            <a:r>
              <a:rPr lang="en-IN" sz="3200" b="1" dirty="0">
                <a:latin typeface="Times New Roman" panose="02020603050405020304" pitchFamily="18" charset="0"/>
                <a:cs typeface="Times New Roman" panose="02020603050405020304" pitchFamily="18" charset="0"/>
              </a:rPr>
              <a:t>Personalized Dietary </a:t>
            </a:r>
            <a:r>
              <a:rPr lang="en-IN" sz="3200" b="1" dirty="0" smtClean="0">
                <a:latin typeface="Times New Roman" panose="02020603050405020304" pitchFamily="18" charset="0"/>
                <a:cs typeface="Times New Roman" panose="02020603050405020304" pitchFamily="18" charset="0"/>
              </a:rPr>
              <a:t>Recommendations: </a:t>
            </a:r>
            <a:r>
              <a:rPr lang="en-US" sz="3200" dirty="0" smtClean="0">
                <a:latin typeface="Times New Roman" panose="02020603050405020304" pitchFamily="18" charset="0"/>
                <a:cs typeface="Times New Roman" panose="02020603050405020304" pitchFamily="18" charset="0"/>
              </a:rPr>
              <a:t>Based </a:t>
            </a:r>
            <a:r>
              <a:rPr lang="en-US" sz="3200" dirty="0">
                <a:latin typeface="Times New Roman" panose="02020603050405020304" pitchFamily="18" charset="0"/>
                <a:cs typeface="Times New Roman" panose="02020603050405020304" pitchFamily="18" charset="0"/>
              </a:rPr>
              <a:t>on the risk level, the system could suggest tailored food habits that may help in managing or reducing the risk of diabetes. For instance, users with a high prediction percentage could receive advice on reducing sugar and carbohydrate intake while incorporating more fiber-rich foods.</a:t>
            </a:r>
            <a:r>
              <a:rPr lang="en-IN" sz="3200" dirty="0" smtClean="0">
                <a:latin typeface="Times New Roman" panose="02020603050405020304" pitchFamily="18" charset="0"/>
                <a:cs typeface="Times New Roman" panose="02020603050405020304" pitchFamily="18" charset="0"/>
              </a:rPr>
              <a:t> </a:t>
            </a:r>
            <a:endParaRPr lang="en-IN"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200" b="1" dirty="0">
                <a:latin typeface="Times New Roman" panose="02020603050405020304" pitchFamily="18" charset="0"/>
                <a:cs typeface="Times New Roman" panose="02020603050405020304" pitchFamily="18" charset="0"/>
              </a:rPr>
              <a:t>Exercise and Lifestyle </a:t>
            </a:r>
            <a:r>
              <a:rPr lang="en-IN" sz="3200" b="1" dirty="0" smtClean="0">
                <a:latin typeface="Times New Roman" panose="02020603050405020304" pitchFamily="18" charset="0"/>
                <a:cs typeface="Times New Roman" panose="02020603050405020304" pitchFamily="18" charset="0"/>
              </a:rPr>
              <a:t>Guidance:</a:t>
            </a:r>
            <a:r>
              <a:rPr lang="en-I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Provide </a:t>
            </a:r>
            <a:r>
              <a:rPr lang="en-US" sz="3200" dirty="0">
                <a:latin typeface="Times New Roman" panose="02020603050405020304" pitchFamily="18" charset="0"/>
                <a:cs typeface="Times New Roman" panose="02020603050405020304" pitchFamily="18" charset="0"/>
              </a:rPr>
              <a:t>users with lifestyle recommendations, such as specific exercise routines or daily steps goals, that align with their diabetes risk levels to support overall health improvement</a:t>
            </a:r>
            <a:r>
              <a:rPr lang="en-US"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a:t>Integration with Wearable Health Devices</a:t>
            </a:r>
            <a:r>
              <a:rPr lang="en-US" sz="3200" dirty="0">
                <a:latin typeface="Times New Roman" panose="02020603050405020304" pitchFamily="18" charset="0"/>
                <a:cs typeface="Times New Roman" panose="02020603050405020304" pitchFamily="18" charset="0"/>
              </a:rPr>
              <a:t>: Enable the application to connect with wearable devices (e.g., fitness trackers) to collect real-time health data like glucose levels, heart rate, and physical activity. This data can refine predictions and offer ongoing health monitoring.</a:t>
            </a:r>
            <a:r>
              <a:rPr lang="en-IN" sz="3200" dirty="0" smtClean="0">
                <a:latin typeface="Times New Roman" panose="02020603050405020304" pitchFamily="18" charset="0"/>
                <a:cs typeface="Times New Roman" panose="02020603050405020304" pitchFamily="18" charset="0"/>
              </a:rPr>
              <a:t> </a:t>
            </a:r>
            <a:endParaRPr lang="en-IN"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3200" b="1" dirty="0">
                <a:latin typeface="Times New Roman" panose="02020603050405020304" pitchFamily="18" charset="0"/>
                <a:cs typeface="Times New Roman" panose="02020603050405020304" pitchFamily="18" charset="0"/>
              </a:rPr>
              <a:t>Risk Monitoring and Alerts</a:t>
            </a:r>
            <a:r>
              <a:rPr lang="en-IN" sz="3200" dirty="0" smtClean="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For users at higher risk, implement a system of periodic check-ins and alert notifications to encourage regular health checks or medical consultations</a:t>
            </a:r>
            <a:r>
              <a:rPr lang="en-US"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Health Progress Tracking and Reports</a:t>
            </a:r>
            <a:r>
              <a:rPr lang="en-US" sz="3200" b="1"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Allow </a:t>
            </a:r>
            <a:r>
              <a:rPr lang="en-US" sz="3200" dirty="0">
                <a:latin typeface="Times New Roman" panose="02020603050405020304" pitchFamily="18" charset="0"/>
                <a:cs typeface="Times New Roman" panose="02020603050405020304" pitchFamily="18" charset="0"/>
              </a:rPr>
              <a:t>users to track changes in their health over time with visual progress reports, so they can monitor the impact of lifestyle changes and understand their risk trajectory. </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ADE802-31BB-4C4B-99D7-A27BA1C36EF5}" type="datetime4">
              <a:rPr lang="en-US" smtClean="0"/>
            </a:fld>
            <a:endParaRPr lang="en-US"/>
          </a:p>
        </p:txBody>
      </p:sp>
      <p:sp>
        <p:nvSpPr>
          <p:cNvPr id="3" name="Footer Placeholder 2"/>
          <p:cNvSpPr>
            <a:spLocks noGrp="1"/>
          </p:cNvSpPr>
          <p:nvPr>
            <p:ph type="ftr" sz="quarter" idx="11"/>
          </p:nvPr>
        </p:nvSpPr>
        <p:spPr/>
        <p:txBody>
          <a:bodyPr/>
          <a:lstStyle/>
          <a:p>
            <a:r>
              <a:rPr lang="en-US" dirty="0" smtClean="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870985" y="630857"/>
            <a:ext cx="16726829" cy="646331"/>
          </a:xfrm>
          <a:prstGeom prst="rect">
            <a:avLst/>
          </a:prstGeom>
          <a:noFill/>
        </p:spPr>
        <p:txBody>
          <a:bodyPr wrap="square" rtlCol="0">
            <a:spAutoFit/>
          </a:bodyPr>
          <a:lstStyle/>
          <a:p>
            <a:pPr algn="ctr"/>
            <a:r>
              <a:rPr lang="en-IN" altLang="en-US" sz="3600" b="1" dirty="0">
                <a:latin typeface="Times New Roman" panose="02020603050405020304" pitchFamily="18" charset="0"/>
                <a:cs typeface="Times New Roman" panose="02020603050405020304" pitchFamily="18" charset="0"/>
              </a:rPr>
              <a:t>SOCIETAL IMPACT OF PROJECT </a:t>
            </a:r>
            <a:endParaRPr lang="en-IN" altLang="en-US" sz="3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82966" y="1690087"/>
            <a:ext cx="16902868" cy="6986528"/>
          </a:xfrm>
          <a:prstGeom prst="rect">
            <a:avLst/>
          </a:prstGeom>
          <a:noFill/>
        </p:spPr>
        <p:txBody>
          <a:bodyPr wrap="square" rtlCol="0">
            <a:spAutoFit/>
          </a:bodyPr>
          <a:lstStyle/>
          <a:p>
            <a:pPr marL="285750" indent="-285750">
              <a:buFont typeface="Arial" panose="020B0604020202020204" pitchFamily="34" charset="0"/>
              <a:buChar char="•"/>
            </a:pPr>
            <a:r>
              <a:rPr lang="en-US" sz="3200" b="1" dirty="0">
                <a:latin typeface="Times New Roman" panose="02020603050405020304" pitchFamily="18" charset="0"/>
                <a:cs typeface="Times New Roman" panose="02020603050405020304" pitchFamily="18" charset="0"/>
              </a:rPr>
              <a:t>Improved Public Health: </a:t>
            </a:r>
            <a:r>
              <a:rPr lang="en-US" sz="3200" dirty="0">
                <a:latin typeface="Times New Roman" panose="02020603050405020304" pitchFamily="18" charset="0"/>
                <a:cs typeface="Times New Roman" panose="02020603050405020304" pitchFamily="18" charset="0"/>
              </a:rPr>
              <a:t>Reduces complications by enabling early diabetes detection and intervention</a:t>
            </a:r>
            <a:r>
              <a:rPr lang="en-US"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Cost </a:t>
            </a:r>
            <a:r>
              <a:rPr lang="en-US" sz="3200" b="1" dirty="0">
                <a:latin typeface="Times New Roman" panose="02020603050405020304" pitchFamily="18" charset="0"/>
                <a:cs typeface="Times New Roman" panose="02020603050405020304" pitchFamily="18" charset="0"/>
              </a:rPr>
              <a:t>Savings: </a:t>
            </a:r>
            <a:r>
              <a:rPr lang="en-US" sz="3200" dirty="0">
                <a:latin typeface="Times New Roman" panose="02020603050405020304" pitchFamily="18" charset="0"/>
                <a:cs typeface="Times New Roman" panose="02020603050405020304" pitchFamily="18" charset="0"/>
              </a:rPr>
              <a:t>Lowers healthcare expenses by promoting prevention over treatment</a:t>
            </a:r>
            <a:r>
              <a:rPr lang="en-US"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Increased </a:t>
            </a:r>
            <a:r>
              <a:rPr lang="en-US" sz="3200" b="1" dirty="0">
                <a:latin typeface="Times New Roman" panose="02020603050405020304" pitchFamily="18" charset="0"/>
                <a:cs typeface="Times New Roman" panose="02020603050405020304" pitchFamily="18" charset="0"/>
              </a:rPr>
              <a:t>Accessibility: </a:t>
            </a:r>
            <a:r>
              <a:rPr lang="en-US" sz="3200" dirty="0">
                <a:latin typeface="Times New Roman" panose="02020603050405020304" pitchFamily="18" charset="0"/>
                <a:cs typeface="Times New Roman" panose="02020603050405020304" pitchFamily="18" charset="0"/>
              </a:rPr>
              <a:t>Provides at-risk individuals with a tool for early diagnosis, especially in underserved areas</a:t>
            </a:r>
            <a:r>
              <a:rPr lang="en-US"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Patient </a:t>
            </a:r>
            <a:r>
              <a:rPr lang="en-US" sz="3200" b="1" dirty="0">
                <a:latin typeface="Times New Roman" panose="02020603050405020304" pitchFamily="18" charset="0"/>
                <a:cs typeface="Times New Roman" panose="02020603050405020304" pitchFamily="18" charset="0"/>
              </a:rPr>
              <a:t>Empowerment: </a:t>
            </a:r>
            <a:r>
              <a:rPr lang="en-US" sz="3200" dirty="0">
                <a:latin typeface="Times New Roman" panose="02020603050405020304" pitchFamily="18" charset="0"/>
                <a:cs typeface="Times New Roman" panose="02020603050405020304" pitchFamily="18" charset="0"/>
              </a:rPr>
              <a:t>Offers personalized health insights and lifestyle recommendations, encouraging proactive health management</a:t>
            </a:r>
            <a:r>
              <a:rPr lang="en-US"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Advancement </a:t>
            </a:r>
            <a:r>
              <a:rPr lang="en-US" sz="3200" b="1" dirty="0">
                <a:latin typeface="Times New Roman" panose="02020603050405020304" pitchFamily="18" charset="0"/>
                <a:cs typeface="Times New Roman" panose="02020603050405020304" pitchFamily="18" charset="0"/>
              </a:rPr>
              <a:t>in Digital Health: </a:t>
            </a:r>
            <a:r>
              <a:rPr lang="en-US" sz="3200" dirty="0">
                <a:latin typeface="Times New Roman" panose="02020603050405020304" pitchFamily="18" charset="0"/>
                <a:cs typeface="Times New Roman" panose="02020603050405020304" pitchFamily="18" charset="0"/>
              </a:rPr>
              <a:t>Contributes to AI-driven healthcare innovation for public health </a:t>
            </a:r>
            <a:r>
              <a:rPr lang="en-US" sz="3200" dirty="0" smtClean="0">
                <a:latin typeface="Times New Roman" panose="02020603050405020304" pitchFamily="18" charset="0"/>
                <a:cs typeface="Times New Roman" panose="02020603050405020304" pitchFamily="18" charset="0"/>
              </a:rPr>
              <a:t>improvement.</a:t>
            </a:r>
            <a:endParaRPr lang="en-US"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a:t>
            </a:r>
            <a:r>
              <a:rPr lang="en-US" sz="3200" b="1" dirty="0">
                <a:latin typeface="Times New Roman" panose="02020603050405020304" pitchFamily="18" charset="0"/>
                <a:cs typeface="Times New Roman" panose="02020603050405020304" pitchFamily="18" charset="0"/>
              </a:rPr>
              <a:t>Support for Healthcare Providers</a:t>
            </a:r>
            <a:r>
              <a:rPr lang="en-US" sz="3200" dirty="0">
                <a:latin typeface="Times New Roman" panose="02020603050405020304" pitchFamily="18" charset="0"/>
                <a:cs typeface="Times New Roman" panose="02020603050405020304" pitchFamily="18" charset="0"/>
              </a:rPr>
              <a:t>: Assists clinicians with early risk identification and informed patient guidance</a:t>
            </a:r>
            <a:r>
              <a:rPr lang="en-US"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Promotion </a:t>
            </a:r>
            <a:r>
              <a:rPr lang="en-US" sz="3200" b="1" dirty="0">
                <a:latin typeface="Times New Roman" panose="02020603050405020304" pitchFamily="18" charset="0"/>
                <a:cs typeface="Times New Roman" panose="02020603050405020304" pitchFamily="18" charset="0"/>
              </a:rPr>
              <a:t>of Preventative Health: </a:t>
            </a:r>
            <a:r>
              <a:rPr lang="en-US" sz="3200" dirty="0">
                <a:latin typeface="Times New Roman" panose="02020603050405020304" pitchFamily="18" charset="0"/>
                <a:cs typeface="Times New Roman" panose="02020603050405020304" pitchFamily="18" charset="0"/>
              </a:rPr>
              <a:t>Inspires a preventative approach to health in the community</a:t>
            </a:r>
            <a:r>
              <a:rPr lang="en-US" sz="3200" dirty="0" smtClean="0">
                <a:latin typeface="Times New Roman" panose="02020603050405020304" pitchFamily="18" charset="0"/>
                <a:cs typeface="Times New Roman" panose="02020603050405020304" pitchFamily="18" charset="0"/>
              </a:rPr>
              <a:t>.</a:t>
            </a:r>
            <a:endParaRPr lang="en-US" sz="32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3200" b="1" dirty="0" smtClean="0">
                <a:latin typeface="Times New Roman" panose="02020603050405020304" pitchFamily="18" charset="0"/>
                <a:cs typeface="Times New Roman" panose="02020603050405020304" pitchFamily="18" charset="0"/>
              </a:rPr>
              <a:t>Data-Driven </a:t>
            </a:r>
            <a:r>
              <a:rPr lang="en-US" sz="3200" b="1" dirty="0">
                <a:latin typeface="Times New Roman" panose="02020603050405020304" pitchFamily="18" charset="0"/>
                <a:cs typeface="Times New Roman" panose="02020603050405020304" pitchFamily="18" charset="0"/>
              </a:rPr>
              <a:t>Awareness: </a:t>
            </a:r>
            <a:r>
              <a:rPr lang="en-US" sz="3200" dirty="0">
                <a:latin typeface="Times New Roman" panose="02020603050405020304" pitchFamily="18" charset="0"/>
                <a:cs typeface="Times New Roman" panose="02020603050405020304" pitchFamily="18" charset="0"/>
              </a:rPr>
              <a:t>Gathers insights that support public health campaigns and education on diabetes prevention.</a:t>
            </a:r>
            <a:r>
              <a:rPr lang="en-IN" sz="3200" dirty="0" smtClean="0">
                <a:latin typeface="Times New Roman" panose="02020603050405020304" pitchFamily="18" charset="0"/>
                <a:cs typeface="Times New Roman" panose="02020603050405020304" pitchFamily="18" charset="0"/>
              </a:rPr>
              <a:t> </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7BE56B-B925-4ABE-AC58-A2557603A8D3}"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a:latin typeface="Times New Roman" panose="02020603050405020304" pitchFamily="18" charset="0"/>
                <a:cs typeface="Times New Roman" panose="02020603050405020304" pitchFamily="18" charset="0"/>
              </a:rPr>
              <a:t>Plagiarism</a:t>
            </a:r>
            <a:r>
              <a:rPr lang="en-IN" sz="3600" b="1" spc="-21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Report</a:t>
            </a:r>
            <a:r>
              <a:rPr lang="en-IN" sz="3600" b="1" spc="-35" dirty="0">
                <a:latin typeface="Times New Roman" panose="02020603050405020304" pitchFamily="18" charset="0"/>
                <a:cs typeface="Times New Roman" panose="02020603050405020304" pitchFamily="18" charset="0"/>
              </a:rPr>
              <a:t> </a:t>
            </a:r>
            <a:r>
              <a:rPr lang="en-IN" sz="3600" b="1" spc="10" dirty="0">
                <a:latin typeface="Times New Roman" panose="02020603050405020304" pitchFamily="18" charset="0"/>
                <a:cs typeface="Times New Roman" panose="02020603050405020304" pitchFamily="18" charset="0"/>
              </a:rPr>
              <a:t>of</a:t>
            </a:r>
            <a:r>
              <a:rPr lang="en-IN" sz="3600" b="1" spc="-55" dirty="0">
                <a:latin typeface="Times New Roman" panose="02020603050405020304" pitchFamily="18" charset="0"/>
                <a:cs typeface="Times New Roman" panose="02020603050405020304" pitchFamily="18" charset="0"/>
              </a:rPr>
              <a:t> </a:t>
            </a:r>
            <a:r>
              <a:rPr lang="en-IN" sz="3600" b="1" spc="-15" dirty="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0" y="1157304"/>
            <a:ext cx="2676293" cy="707886"/>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15913" t="23810" r="17155" b="6385"/>
          <a:stretch>
            <a:fillRect/>
          </a:stretch>
        </p:blipFill>
        <p:spPr>
          <a:xfrm>
            <a:off x="2676293" y="970819"/>
            <a:ext cx="12493825" cy="773219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ADE802-31BB-4C4B-99D7-A27BA1C36EF5}" type="datetime4">
              <a:rPr lang="en-US" smtClean="0"/>
            </a:fld>
            <a:endParaRPr lang="en-US"/>
          </a:p>
        </p:txBody>
      </p:sp>
      <p:sp>
        <p:nvSpPr>
          <p:cNvPr id="3" name="Footer Placeholder 2"/>
          <p:cNvSpPr>
            <a:spLocks noGrp="1"/>
          </p:cNvSpPr>
          <p:nvPr>
            <p:ph type="ftr" sz="quarter" idx="11"/>
          </p:nvPr>
        </p:nvSpPr>
        <p:spPr/>
        <p:txBody>
          <a:bodyPr/>
          <a:lstStyle/>
          <a:p>
            <a:r>
              <a:rPr lang="en-US" dirty="0" smtClean="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TextBox 5"/>
          <p:cNvSpPr txBox="1"/>
          <p:nvPr/>
        </p:nvSpPr>
        <p:spPr>
          <a:xfrm>
            <a:off x="847122" y="156117"/>
            <a:ext cx="16593014" cy="583565"/>
          </a:xfrm>
          <a:prstGeom prst="rect">
            <a:avLst/>
          </a:prstGeom>
          <a:noFill/>
        </p:spPr>
        <p:txBody>
          <a:bodyPr wrap="square" rtlCol="0">
            <a:spAutoFit/>
          </a:bodyPr>
          <a:lstStyle/>
          <a:p>
            <a:pPr algn="ctr"/>
            <a:r>
              <a:rPr lang="en-IN" sz="3200" b="1" dirty="0" smtClean="0">
                <a:latin typeface="Times New Roman" panose="02020603050405020304" pitchFamily="18" charset="0"/>
                <a:cs typeface="Times New Roman" panose="02020603050405020304" pitchFamily="18" charset="0"/>
              </a:rPr>
              <a:t>POSTER PRESENTATION</a:t>
            </a:r>
            <a:endParaRPr lang="en-IN" dirty="0"/>
          </a:p>
        </p:txBody>
      </p:sp>
      <p:pic>
        <p:nvPicPr>
          <p:cNvPr id="7" name="Picture 6" descr="PAPER_presentation_BATCH6"/>
          <p:cNvPicPr>
            <a:picLocks noChangeAspect="1"/>
          </p:cNvPicPr>
          <p:nvPr/>
        </p:nvPicPr>
        <p:blipFill>
          <a:blip r:embed="rId1"/>
          <a:stretch>
            <a:fillRect/>
          </a:stretch>
        </p:blipFill>
        <p:spPr>
          <a:xfrm>
            <a:off x="635" y="739140"/>
            <a:ext cx="18287365" cy="89763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99C67D-EA64-4247-A9B7-5C7290710F5E}" type="datetime4">
              <a:rPr lang="en-US" smtClean="0"/>
            </a:fld>
            <a:endParaRPr lang="en-US"/>
          </a:p>
        </p:txBody>
      </p:sp>
      <p:sp>
        <p:nvSpPr>
          <p:cNvPr id="3" name="Footer Placeholder 2"/>
          <p:cNvSpPr>
            <a:spLocks noGrp="1"/>
          </p:cNvSpPr>
          <p:nvPr>
            <p:ph type="ftr" sz="quarter" idx="11"/>
          </p:nvPr>
        </p:nvSpPr>
        <p:spPr/>
        <p:txBody>
          <a:bodyPr/>
          <a:lstStyle/>
          <a:p>
            <a:r>
              <a:rPr lang="en-US" dirty="0"/>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236507" y="511524"/>
            <a:ext cx="5453096" cy="646331"/>
          </a:xfrm>
          <a:prstGeom prst="rect">
            <a:avLst/>
          </a:prstGeom>
        </p:spPr>
        <p:txBody>
          <a:bodyPr wrap="none">
            <a:spAutoFit/>
          </a:bodyPr>
          <a:lstStyle/>
          <a:p>
            <a:r>
              <a:rPr lang="en-IN" sz="3600" b="1" spc="-5" dirty="0">
                <a:latin typeface="Times New Roman" panose="02020603050405020304" pitchFamily="18" charset="0"/>
                <a:cs typeface="Times New Roman" panose="02020603050405020304" pitchFamily="18" charset="0"/>
              </a:rPr>
              <a:t>Web</a:t>
            </a:r>
            <a:r>
              <a:rPr lang="en-IN" sz="3600" b="1" spc="-40" dirty="0">
                <a:latin typeface="Times New Roman" panose="02020603050405020304" pitchFamily="18" charset="0"/>
                <a:cs typeface="Times New Roman" panose="02020603050405020304" pitchFamily="18" charset="0"/>
              </a:rPr>
              <a:t> </a:t>
            </a:r>
            <a:r>
              <a:rPr lang="en-IN" sz="3600" b="1" spc="5" dirty="0">
                <a:latin typeface="Times New Roman" panose="02020603050405020304" pitchFamily="18" charset="0"/>
                <a:cs typeface="Times New Roman" panose="02020603050405020304" pitchFamily="18" charset="0"/>
              </a:rPr>
              <a:t>references/video</a:t>
            </a:r>
            <a:r>
              <a:rPr lang="en-IN" sz="3600" b="1" spc="-114" dirty="0">
                <a:latin typeface="Times New Roman" panose="02020603050405020304" pitchFamily="18" charset="0"/>
                <a:cs typeface="Times New Roman" panose="02020603050405020304" pitchFamily="18" charset="0"/>
              </a:rPr>
              <a:t> </a:t>
            </a:r>
            <a:r>
              <a:rPr lang="en-IN" sz="3600" b="1" spc="20" dirty="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14801" y="1807392"/>
            <a:ext cx="15696507" cy="7232749"/>
          </a:xfrm>
          <a:prstGeom prst="rect">
            <a:avLst/>
          </a:prstGeom>
          <a:noFill/>
        </p:spPr>
        <p:txBody>
          <a:bodyPr wrap="square" rtlCol="0">
            <a:spAutoFit/>
          </a:bodyPr>
          <a:lstStyle/>
          <a:p>
            <a:pPr marL="342900" indent="-342900">
              <a:buFont typeface="Arial" panose="020B0604020202020204" pitchFamily="34" charset="0"/>
              <a:buChar char="•"/>
            </a:pPr>
            <a:r>
              <a:rPr lang="en-IN" sz="4000" dirty="0" smtClean="0">
                <a:latin typeface="Times New Roman" panose="02020603050405020304" pitchFamily="18" charset="0"/>
                <a:cs typeface="Times New Roman" panose="02020603050405020304" pitchFamily="18" charset="0"/>
                <a:hlinkClick r:id="rId1"/>
              </a:rPr>
              <a:t>https</a:t>
            </a:r>
            <a:r>
              <a:rPr lang="en-IN" sz="4000" dirty="0">
                <a:latin typeface="Times New Roman" panose="02020603050405020304" pitchFamily="18" charset="0"/>
                <a:cs typeface="Times New Roman" panose="02020603050405020304" pitchFamily="18" charset="0"/>
                <a:hlinkClick r:id="rId1"/>
              </a:rPr>
              <a:t>://</a:t>
            </a:r>
            <a:r>
              <a:rPr lang="en-IN" sz="4000" dirty="0" smtClean="0">
                <a:latin typeface="Times New Roman" panose="02020603050405020304" pitchFamily="18" charset="0"/>
                <a:cs typeface="Times New Roman" panose="02020603050405020304" pitchFamily="18" charset="0"/>
                <a:hlinkClick r:id="rId1"/>
              </a:rPr>
              <a:t>www.kaggle.com/datasets/uciml/pima-indians-diabetes-database</a:t>
            </a:r>
            <a:endParaRPr lang="en-IN" sz="4000" dirty="0" smtClean="0">
              <a:latin typeface="Times New Roman" panose="02020603050405020304" pitchFamily="18" charset="0"/>
              <a:cs typeface="Times New Roman" panose="02020603050405020304" pitchFamily="18" charset="0"/>
            </a:endParaRPr>
          </a:p>
          <a:p>
            <a:endParaRPr lang="en-IN" sz="4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4000" dirty="0">
                <a:latin typeface="Times New Roman" panose="02020603050405020304" pitchFamily="18" charset="0"/>
                <a:cs typeface="Times New Roman" panose="02020603050405020304" pitchFamily="18" charset="0"/>
                <a:hlinkClick r:id="rId2"/>
              </a:rPr>
              <a:t>https://www.geeksforgeeks.org/decision-tree</a:t>
            </a:r>
            <a:r>
              <a:rPr lang="en-IN" sz="4000" dirty="0" smtClean="0">
                <a:latin typeface="Times New Roman" panose="02020603050405020304" pitchFamily="18" charset="0"/>
                <a:cs typeface="Times New Roman" panose="02020603050405020304" pitchFamily="18" charset="0"/>
                <a:hlinkClick r:id="rId2"/>
              </a:rPr>
              <a:t>/</a:t>
            </a:r>
            <a:endParaRPr lang="en-IN" sz="4000" dirty="0" smtClean="0">
              <a:latin typeface="Times New Roman" panose="02020603050405020304" pitchFamily="18" charset="0"/>
              <a:cs typeface="Times New Roman" panose="02020603050405020304" pitchFamily="18" charset="0"/>
            </a:endParaRPr>
          </a:p>
          <a:p>
            <a:endParaRPr lang="en-IN" sz="4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4000" dirty="0">
                <a:latin typeface="Times New Roman" panose="02020603050405020304" pitchFamily="18" charset="0"/>
                <a:cs typeface="Times New Roman" panose="02020603050405020304" pitchFamily="18" charset="0"/>
                <a:hlinkClick r:id="rId3"/>
              </a:rPr>
              <a:t>https://</a:t>
            </a:r>
            <a:r>
              <a:rPr lang="en-IN" sz="4000" dirty="0" smtClean="0">
                <a:latin typeface="Times New Roman" panose="02020603050405020304" pitchFamily="18" charset="0"/>
                <a:cs typeface="Times New Roman" panose="02020603050405020304" pitchFamily="18" charset="0"/>
                <a:hlinkClick r:id="rId3"/>
              </a:rPr>
              <a:t>www.kaggle.com/code/ahmetcankaraolan/diabetes-prediction-using-machine-learning</a:t>
            </a:r>
            <a:endParaRPr lang="en-IN" sz="4000" dirty="0" smtClean="0">
              <a:latin typeface="Times New Roman" panose="02020603050405020304" pitchFamily="18" charset="0"/>
              <a:cs typeface="Times New Roman" panose="02020603050405020304" pitchFamily="18" charset="0"/>
            </a:endParaRPr>
          </a:p>
          <a:p>
            <a:endParaRPr lang="en-IN" sz="4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4000" dirty="0">
                <a:latin typeface="Times New Roman" panose="02020603050405020304" pitchFamily="18" charset="0"/>
                <a:cs typeface="Times New Roman" panose="02020603050405020304" pitchFamily="18" charset="0"/>
                <a:hlinkClick r:id="rId4"/>
              </a:rPr>
              <a:t>https://www.analyticsvidhya.com/blog/2022/01/diabetes-prediction-using-machine-learning</a:t>
            </a:r>
            <a:r>
              <a:rPr lang="en-IN" sz="4000" dirty="0" smtClean="0">
                <a:latin typeface="Times New Roman" panose="02020603050405020304" pitchFamily="18" charset="0"/>
                <a:cs typeface="Times New Roman" panose="02020603050405020304" pitchFamily="18" charset="0"/>
                <a:hlinkClick r:id="rId4"/>
              </a:rPr>
              <a:t>/</a:t>
            </a:r>
            <a:endParaRPr lang="en-IN" sz="4000" dirty="0" smtClean="0">
              <a:latin typeface="Times New Roman" panose="02020603050405020304" pitchFamily="18" charset="0"/>
              <a:cs typeface="Times New Roman" panose="02020603050405020304" pitchFamily="18" charset="0"/>
            </a:endParaRPr>
          </a:p>
          <a:p>
            <a:endParaRPr lang="en-IN" sz="4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4000" dirty="0" smtClean="0">
                <a:latin typeface="Times New Roman" panose="02020603050405020304" pitchFamily="18" charset="0"/>
                <a:cs typeface="Times New Roman" panose="02020603050405020304" pitchFamily="18" charset="0"/>
                <a:hlinkClick r:id="rId5"/>
              </a:rPr>
              <a:t>https</a:t>
            </a:r>
            <a:r>
              <a:rPr lang="en-IN" sz="4000" dirty="0">
                <a:latin typeface="Times New Roman" panose="02020603050405020304" pitchFamily="18" charset="0"/>
                <a:cs typeface="Times New Roman" panose="02020603050405020304" pitchFamily="18" charset="0"/>
                <a:hlinkClick r:id="rId5"/>
              </a:rPr>
              <a:t>://</a:t>
            </a:r>
            <a:r>
              <a:rPr lang="en-IN" sz="4000" dirty="0" smtClean="0">
                <a:latin typeface="Times New Roman" panose="02020603050405020304" pitchFamily="18" charset="0"/>
                <a:cs typeface="Times New Roman" panose="02020603050405020304" pitchFamily="18" charset="0"/>
                <a:hlinkClick r:id="rId5"/>
              </a:rPr>
              <a:t>www.sciencedirect.com/science/article/pii/S1877050920300557</a:t>
            </a:r>
            <a:endParaRPr lang="en-IN" sz="4000" dirty="0" smtClean="0">
              <a:latin typeface="Times New Roman" panose="02020603050405020304" pitchFamily="18" charset="0"/>
              <a:cs typeface="Times New Roman" panose="02020603050405020304" pitchFamily="18" charset="0"/>
            </a:endParaRPr>
          </a:p>
          <a:p>
            <a:r>
              <a:rPr lang="en-IN" sz="2400" dirty="0" smtClean="0"/>
              <a:t> </a:t>
            </a:r>
            <a:r>
              <a:rPr lang="en-IN" dirty="0" smtClean="0"/>
              <a:t>.</a:t>
            </a:r>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5D118B-A4B0-4819-8262-75E0C6FB18C6}"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176946" y="127696"/>
            <a:ext cx="9575769" cy="583565"/>
          </a:xfrm>
          <a:prstGeom prst="rect">
            <a:avLst/>
          </a:prstGeom>
        </p:spPr>
        <p:txBody>
          <a:bodyPr wrap="square">
            <a:spAutoFit/>
          </a:bodyPr>
          <a:lstStyle/>
          <a:p>
            <a:pPr algn="ctr"/>
            <a:r>
              <a:rPr lang="en-IN" sz="3200" b="1" dirty="0">
                <a:latin typeface="Times New Roman" panose="02020603050405020304" pitchFamily="18" charset="0"/>
                <a:cs typeface="Times New Roman" panose="02020603050405020304" pitchFamily="18" charset="0"/>
              </a:rPr>
              <a:t>REFERENCES</a:t>
            </a:r>
            <a:endParaRPr lang="en-IN" sz="3200" b="1" dirty="0"/>
          </a:p>
        </p:txBody>
      </p:sp>
      <p:sp>
        <p:nvSpPr>
          <p:cNvPr id="6" name="TextBox 5"/>
          <p:cNvSpPr txBox="1"/>
          <p:nvPr/>
        </p:nvSpPr>
        <p:spPr>
          <a:xfrm>
            <a:off x="566420" y="1054100"/>
            <a:ext cx="17373600" cy="7448550"/>
          </a:xfrm>
          <a:prstGeom prst="rect">
            <a:avLst/>
          </a:prstGeom>
          <a:noFill/>
        </p:spPr>
        <p:txBody>
          <a:bodyPr wrap="square" rtlCol="0">
            <a:noAutofit/>
          </a:bodyPr>
          <a:lstStyle/>
          <a:p>
            <a:r>
              <a:rPr lang="en-IN" sz="2400" dirty="0">
                <a:latin typeface="Times New Roman" panose="02020603050405020304" pitchFamily="18" charset="0"/>
                <a:cs typeface="Times New Roman" panose="02020603050405020304" pitchFamily="18" charset="0"/>
              </a:rPr>
              <a:t>[1] D. W. Wang, J. H. Chen, and S. L. Wong, “Early Prediction of Type 2 Diabetes Using Machine Learning Techniques,” in Proceedings of the IEEE International Conference on Healthcare Informatics (ICHI), New York, NY, USA, 2021, pp. 155-163.</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[2] J. S. Lee, H. K. Kim, and R. H. Zhao, “Risk Prediction Models for Diabetes Mellitus: A Review,” in Proceedings of the IEEE International Conference on Bioinformatics and Biomedicine (BIBM), Miami, FL, USA, 2019, pp. 455-461.</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[3] A. Patel and M. S. Ahmed, “Integration of Wearable Health Data for Early Diabetes Prediction,” in IEEE Transactions on Biomedical Engineering, vol. 68, no. 2, pp. 432-440, Feb. 2021.</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[4] X. L. Zhang and Y. J. Lin, “Data Fusion Techniques for Predicting Diabetes Risk Using Electronic Health Records,” in Proceedings of the IEEE International Conference on Big Data (BigData), Seattle, WA, USA, 2020, pp. 2902-2911.</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[5] L. A. Williams, R. T. Davidson, and H. W. Yu, “Advanced Algorithms for Early Diabetes Detection in Large Datasets,” in IEEE Journal of Biomedical and Health Informatics, vol. 24, no. 5, pp. 1367-1375, May 2020.</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[6] S. Gupta, P. S. Rao, and M. K. Singhal, “Predictive Analytics for Diabetes Management: A Survey of Methods and Applications,” in Proceedings of the IEEE International Conference on Data Science and Advanced Analytics (DSAA), Paris, France, 2018, pp. 341-350.</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endPar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endParaRPr>
          </a:p>
        </p:txBody>
      </p:sp>
      <p:pic>
        <p:nvPicPr>
          <p:cNvPr id="6" name="Picture 3" descr="C:\Users\Sharad\Desktop\download veltech.png"/>
          <p:cNvPicPr>
            <a:picLocks noChangeAspect="1" noChangeArrowheads="1"/>
          </p:cNvPicPr>
          <p:nvPr/>
        </p:nvPicPr>
        <p:blipFill>
          <a:blip r:embed="rId1"/>
          <a:srcRect/>
          <a:stretch>
            <a:fillRect/>
          </a:stretch>
        </p:blipFill>
        <p:spPr bwMode="auto">
          <a:xfrm>
            <a:off x="11668264" y="6982691"/>
            <a:ext cx="4295554" cy="1438275"/>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10" name="Footer Placeholder 9"/>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11" name="Date Placeholder 10"/>
          <p:cNvSpPr>
            <a:spLocks noGrp="1"/>
          </p:cNvSpPr>
          <p:nvPr>
            <p:ph type="dt" sz="half" idx="10"/>
          </p:nvPr>
        </p:nvSpPr>
        <p:spPr/>
        <p:txBody>
          <a:bodyPr/>
          <a:lstStyle/>
          <a:p>
            <a:fld id="{889AE163-EB42-4F67-B6AE-9276B5376CCD}" type="datetime4">
              <a:rPr lang="en-US" smtClean="0"/>
            </a:fld>
            <a:endParaRPr lang="en-US"/>
          </a:p>
        </p:txBody>
      </p:sp>
      <p:pic>
        <p:nvPicPr>
          <p:cNvPr id="12" name="Picture 2" descr="C:\Users\Sharad\Desktop\Logo-Final-A veltech.png"/>
          <p:cNvPicPr>
            <a:picLocks noChangeAspect="1" noChangeArrowheads="1"/>
          </p:cNvPicPr>
          <p:nvPr/>
        </p:nvPicPr>
        <p:blipFill>
          <a:blip r:embed="rId2"/>
          <a:srcRect/>
          <a:stretch>
            <a:fillRect/>
          </a:stretch>
        </p:blipFill>
        <p:spPr bwMode="auto">
          <a:xfrm>
            <a:off x="16449323" y="7193392"/>
            <a:ext cx="1160907" cy="1223246"/>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CB9BF1-4C8E-40E6-A64C-131ED4DE1A2A}"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73735" y="0"/>
            <a:ext cx="16940530" cy="8703945"/>
          </a:xfrm>
          <a:prstGeom prst="rect">
            <a:avLst/>
          </a:prstGeom>
        </p:spPr>
        <p:txBody>
          <a:bodyPr wrap="square">
            <a:noAutofit/>
          </a:bodyPr>
          <a:lstStyle/>
          <a:p>
            <a:pPr lvl="1" algn="ctr">
              <a:lnSpc>
                <a:spcPct val="150000"/>
              </a:lnSpc>
            </a:pPr>
            <a:r>
              <a:rPr lang="en-IN" sz="3200" b="1" dirty="0">
                <a:latin typeface="Times New Roman" panose="02020603050405020304" pitchFamily="18" charset="0"/>
                <a:cs typeface="Times New Roman" panose="02020603050405020304" pitchFamily="18" charset="0"/>
              </a:rPr>
              <a:t>OBJECTIVES</a:t>
            </a:r>
            <a:endParaRPr lang="en-IN" sz="3200" b="1" dirty="0">
              <a:latin typeface="Times New Roman" panose="02020603050405020304" pitchFamily="18" charset="0"/>
              <a:cs typeface="Times New Roman" panose="02020603050405020304" pitchFamily="18" charset="0"/>
            </a:endParaRPr>
          </a:p>
          <a:p>
            <a:pPr lvl="1" algn="ctr">
              <a:lnSpc>
                <a:spcPct val="150000"/>
              </a:lnSpc>
            </a:pPr>
            <a:endParaRPr lang="en-IN" sz="3200" b="1" dirty="0">
              <a:latin typeface="Times New Roman" panose="02020603050405020304" pitchFamily="18" charset="0"/>
              <a:cs typeface="Times New Roman" panose="02020603050405020304" pitchFamily="18" charset="0"/>
            </a:endParaRPr>
          </a:p>
          <a:p>
            <a:pPr algn="just"/>
            <a:r>
              <a:rPr lang="en-US" sz="2800" b="1" u="sng" dirty="0">
                <a:latin typeface="Times New Roman" panose="02020603050405020304" pitchFamily="18" charset="0"/>
                <a:cs typeface="Times New Roman" panose="02020603050405020304" pitchFamily="18" charset="0"/>
              </a:rPr>
              <a:t>Objective of the Project</a:t>
            </a:r>
            <a:r>
              <a:rPr lang="en-US" sz="2800" b="1" dirty="0">
                <a:latin typeface="Times New Roman" panose="02020603050405020304" pitchFamily="18" charset="0"/>
                <a:cs typeface="Times New Roman" panose="02020603050405020304" pitchFamily="18" charset="0"/>
              </a:rPr>
              <a:t>:</a:t>
            </a:r>
            <a:endParaRPr lang="en-US" sz="2800" b="1" dirty="0">
              <a:latin typeface="Times New Roman" panose="02020603050405020304" pitchFamily="18" charset="0"/>
              <a:cs typeface="Times New Roman" panose="02020603050405020304" pitchFamily="18" charset="0"/>
            </a:endParaRPr>
          </a:p>
          <a:p>
            <a:pPr lvl="1" algn="just">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Early Detection</a:t>
            </a:r>
            <a:r>
              <a:rPr lang="en-US" sz="2400" dirty="0">
                <a:latin typeface="Times New Roman" panose="02020603050405020304" pitchFamily="18" charset="0"/>
                <a:cs typeface="Times New Roman" panose="02020603050405020304" pitchFamily="18" charset="0"/>
              </a:rPr>
              <a:t>:  The primary objective is to develop a predictive model that can identify individuals at risk of   	developing diabetes before the onset of clinical symptoms.</a:t>
            </a:r>
            <a:endParaRPr lang="en-US" sz="24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Healthcare Improvement</a:t>
            </a:r>
            <a:r>
              <a:rPr lang="en-US" sz="2400" dirty="0">
                <a:latin typeface="Times New Roman" panose="02020603050405020304" pitchFamily="18" charset="0"/>
                <a:cs typeface="Times New Roman" panose="02020603050405020304" pitchFamily="18" charset="0"/>
              </a:rPr>
              <a:t>:  Improve healthcare outcomes by enabling early intervention and personalized 	prevention strategies tailored to high-risk individuals.</a:t>
            </a:r>
            <a:endParaRPr lang="en-US" sz="24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Integration</a:t>
            </a:r>
            <a:r>
              <a:rPr lang="en-US" sz="2400" dirty="0">
                <a:latin typeface="Times New Roman" panose="02020603050405020304" pitchFamily="18" charset="0"/>
                <a:cs typeface="Times New Roman" panose="02020603050405020304" pitchFamily="18" charset="0"/>
              </a:rPr>
              <a:t>:  Integrate diverse datasets including clinical records, genetic information, lifestyle factors, and 	biomarkers to enhance the accuracy and reliability of the predictive model.</a:t>
            </a:r>
            <a:endParaRPr lang="en-US" sz="24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Technology Application</a:t>
            </a:r>
            <a:r>
              <a:rPr lang="en-US" sz="2400" dirty="0">
                <a:latin typeface="Times New Roman" panose="02020603050405020304" pitchFamily="18" charset="0"/>
                <a:cs typeface="Times New Roman" panose="02020603050405020304" pitchFamily="18" charset="0"/>
              </a:rPr>
              <a:t>:   Apply advanced machine learning algorithms and predictive analytics to leverage big 	</a:t>
            </a:r>
            <a:r>
              <a:rPr lang="en-US" sz="2400" dirty="0" smtClean="0">
                <a:latin typeface="Times New Roman" panose="02020603050405020304" pitchFamily="18" charset="0"/>
                <a:cs typeface="Times New Roman" panose="02020603050405020304" pitchFamily="18" charset="0"/>
              </a:rPr>
              <a:t>data for </a:t>
            </a:r>
            <a:r>
              <a:rPr lang="en-US" sz="2400" dirty="0">
                <a:latin typeface="Times New Roman" panose="02020603050405020304" pitchFamily="18" charset="0"/>
                <a:cs typeface="Times New Roman" panose="02020603050405020304" pitchFamily="18" charset="0"/>
              </a:rPr>
              <a:t>diabetes risk assessment.</a:t>
            </a:r>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algn="just"/>
            <a:r>
              <a:rPr lang="en-US" sz="2800" b="1" u="sng" dirty="0">
                <a:latin typeface="Times New Roman" panose="02020603050405020304" pitchFamily="18" charset="0"/>
                <a:cs typeface="Times New Roman" panose="02020603050405020304" pitchFamily="18" charset="0"/>
              </a:rPr>
              <a:t>Scope of the Project</a:t>
            </a:r>
            <a:r>
              <a:rPr lang="en-US" sz="2400" b="1" dirty="0">
                <a:latin typeface="Times New Roman" panose="02020603050405020304" pitchFamily="18" charset="0"/>
                <a:cs typeface="Times New Roman" panose="02020603050405020304" pitchFamily="18" charset="0"/>
              </a:rPr>
              <a:t>:</a:t>
            </a:r>
            <a:endParaRPr lang="en-US" sz="2400" b="1" dirty="0"/>
          </a:p>
          <a:p>
            <a:pPr lvl="2" algn="just">
              <a:buFont typeface="Arial" panose="020B0604020202020204" pitchFamily="34" charset="0"/>
              <a:buChar char="•"/>
            </a:pPr>
            <a:endParaRPr lang="en-US" sz="2400" b="1"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Data Collection and Integration</a:t>
            </a:r>
            <a:r>
              <a:rPr lang="en-US" sz="2400" dirty="0">
                <a:latin typeface="Times New Roman" panose="02020603050405020304" pitchFamily="18" charset="0"/>
                <a:cs typeface="Times New Roman" panose="02020603050405020304" pitchFamily="18" charset="0"/>
              </a:rPr>
              <a:t>:  Collect and preprocess diverse datasets relevant to diabetes risk factors.</a:t>
            </a:r>
            <a:endParaRPr lang="en-US" sz="2400" dirty="0">
              <a:latin typeface="Times New Roman" panose="02020603050405020304" pitchFamily="18" charset="0"/>
              <a:cs typeface="Times New Roman" panose="02020603050405020304" pitchFamily="18" charset="0"/>
            </a:endParaRPr>
          </a:p>
          <a:p>
            <a:pPr lvl="2" algn="just"/>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Integrate </a:t>
            </a:r>
            <a:r>
              <a:rPr lang="en-US" sz="2400" dirty="0">
                <a:latin typeface="Times New Roman" panose="02020603050405020304" pitchFamily="18" charset="0"/>
                <a:cs typeface="Times New Roman" panose="02020603050405020304" pitchFamily="18" charset="0"/>
              </a:rPr>
              <a:t>structured and unstructured data sources to capture comprehensive information.</a:t>
            </a:r>
            <a:endParaRPr lang="en-US" sz="24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Model Development</a:t>
            </a:r>
            <a:r>
              <a:rPr lang="en-US" sz="2400" dirty="0">
                <a:latin typeface="Times New Roman" panose="02020603050405020304" pitchFamily="18" charset="0"/>
                <a:cs typeface="Times New Roman" panose="02020603050405020304" pitchFamily="18" charset="0"/>
              </a:rPr>
              <a:t>:  Develop machine learning models capable of predicting diabetes risk based on selected 	variables. Explore and implement feature selection techniques to identify the most relevant predictors.</a:t>
            </a:r>
            <a:endParaRPr lang="en-US" sz="24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Evaluation and Validation</a:t>
            </a:r>
            <a:r>
              <a:rPr lang="en-US" sz="2400" dirty="0">
                <a:latin typeface="Times New Roman" panose="02020603050405020304" pitchFamily="18" charset="0"/>
                <a:cs typeface="Times New Roman" panose="02020603050405020304" pitchFamily="18" charset="0"/>
              </a:rPr>
              <a:t>: Evaluate model performance using appropriate metrics such as accuracy, sensitivity, 	specificity, and area under the ROC curve (AUC).</a:t>
            </a:r>
            <a:endParaRPr lang="en-US" sz="2400" dirty="0">
              <a:latin typeface="Times New Roman" panose="02020603050405020304" pitchFamily="18" charset="0"/>
              <a:cs typeface="Times New Roman" panose="02020603050405020304" pitchFamily="18" charset="0"/>
            </a:endParaRPr>
          </a:p>
          <a:p>
            <a:pPr lvl="2"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Implementation and Deployment: </a:t>
            </a:r>
            <a:r>
              <a:rPr lang="en-US" sz="2400" dirty="0">
                <a:latin typeface="Times New Roman" panose="02020603050405020304" pitchFamily="18" charset="0"/>
                <a:cs typeface="Times New Roman" panose="02020603050405020304" pitchFamily="18" charset="0"/>
              </a:rPr>
              <a:t>Implement the validated model into a user-friendly application or interface accessible to healthcare providers and potentially to individuals for self-assessment</a:t>
            </a:r>
            <a:endParaRPr lang="en-US" sz="2400" dirty="0">
              <a:latin typeface="Times New Roman" panose="02020603050405020304" pitchFamily="18" charset="0"/>
              <a:cs typeface="Times New Roman" panose="02020603050405020304" pitchFamily="18" charset="0"/>
            </a:endParaRPr>
          </a:p>
          <a:p>
            <a:pPr lvl="2" indent="0">
              <a:buFont typeface="Arial" panose="020B0604020202020204" pitchFamily="34" charset="0"/>
              <a:buNone/>
            </a:pPr>
            <a:endParaRPr lang="en-IN" sz="36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CA0988-2E4F-43E3-8DA0-2CF66DE9EB42}"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8" name="Rectangle 7"/>
          <p:cNvSpPr/>
          <p:nvPr/>
        </p:nvSpPr>
        <p:spPr>
          <a:xfrm>
            <a:off x="5900505" y="207706"/>
            <a:ext cx="5862320" cy="583565"/>
          </a:xfrm>
          <a:prstGeom prst="rect">
            <a:avLst/>
          </a:prstGeom>
        </p:spPr>
        <p:txBody>
          <a:bodyPr wrap="none">
            <a:spAutoFit/>
          </a:bodyPr>
          <a:lstStyle/>
          <a:p>
            <a:r>
              <a:rPr lang="en-IN" sz="3200" b="1" dirty="0">
                <a:latin typeface="Times New Roman" panose="02020603050405020304" pitchFamily="18" charset="0"/>
                <a:cs typeface="Times New Roman" panose="02020603050405020304" pitchFamily="18" charset="0"/>
              </a:rPr>
              <a:t>TIMELINE OF THE PROJECT</a:t>
            </a:r>
            <a:endParaRPr lang="en-IN" sz="3200" b="1" dirty="0">
              <a:latin typeface="Times New Roman" panose="02020603050405020304" pitchFamily="18" charset="0"/>
              <a:cs typeface="Times New Roman" panose="02020603050405020304" pitchFamily="18" charset="0"/>
            </a:endParaRPr>
          </a:p>
        </p:txBody>
      </p:sp>
      <p:graphicFrame>
        <p:nvGraphicFramePr>
          <p:cNvPr id="11" name="Table 10"/>
          <p:cNvGraphicFramePr>
            <a:graphicFrameLocks noGrp="1"/>
          </p:cNvGraphicFramePr>
          <p:nvPr/>
        </p:nvGraphicFramePr>
        <p:xfrm>
          <a:off x="2787805" y="1786082"/>
          <a:ext cx="12503693" cy="6218808"/>
        </p:xfrm>
        <a:graphic>
          <a:graphicData uri="http://schemas.openxmlformats.org/drawingml/2006/table">
            <a:tbl>
              <a:tblPr>
                <a:tableStyleId>{5C22544A-7EE6-4342-B048-85BDC9FD1C3A}</a:tableStyleId>
              </a:tblPr>
              <a:tblGrid>
                <a:gridCol w="3211551"/>
                <a:gridCol w="1471961"/>
                <a:gridCol w="1650381"/>
                <a:gridCol w="1516565"/>
                <a:gridCol w="1605776"/>
                <a:gridCol w="1561171"/>
                <a:gridCol w="1486288"/>
              </a:tblGrid>
              <a:tr h="1036468">
                <a:tc>
                  <a:txBody>
                    <a:bodyPr/>
                    <a:lstStyle/>
                    <a:p>
                      <a:pPr algn="ctr"/>
                      <a:r>
                        <a:rPr lang="en-IN" sz="2800" b="1" dirty="0" smtClean="0">
                          <a:solidFill>
                            <a:schemeClr val="bg1"/>
                          </a:solidFill>
                          <a:latin typeface="Times New Roman" panose="02020603050405020304" pitchFamily="18" charset="0"/>
                          <a:cs typeface="Times New Roman" panose="02020603050405020304" pitchFamily="18" charset="0"/>
                        </a:rPr>
                        <a:t>Task</a:t>
                      </a:r>
                      <a:r>
                        <a:rPr lang="en-IN" sz="2800" b="1" baseline="0" dirty="0" smtClean="0">
                          <a:solidFill>
                            <a:schemeClr val="bg1"/>
                          </a:solidFill>
                          <a:latin typeface="Times New Roman" panose="02020603050405020304" pitchFamily="18" charset="0"/>
                          <a:cs typeface="Times New Roman" panose="02020603050405020304" pitchFamily="18" charset="0"/>
                        </a:rPr>
                        <a:t> Name</a:t>
                      </a:r>
                      <a:endParaRPr lang="en-IN" sz="28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IN" sz="2800" b="1" baseline="0" dirty="0" smtClean="0">
                          <a:solidFill>
                            <a:schemeClr val="bg1"/>
                          </a:solidFill>
                          <a:latin typeface="Times New Roman" panose="02020603050405020304" pitchFamily="18" charset="0"/>
                          <a:cs typeface="Times New Roman" panose="02020603050405020304" pitchFamily="18" charset="0"/>
                        </a:rPr>
                        <a:t>Jun 1</a:t>
                      </a:r>
                      <a:endParaRPr lang="en-IN" sz="28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US" sz="2800" b="1" dirty="0" smtClean="0">
                          <a:solidFill>
                            <a:schemeClr val="bg1"/>
                          </a:solidFill>
                          <a:latin typeface="Times New Roman" panose="02020603050405020304" pitchFamily="18" charset="0"/>
                          <a:cs typeface="Times New Roman" panose="02020603050405020304" pitchFamily="18" charset="0"/>
                        </a:rPr>
                        <a:t>July</a:t>
                      </a:r>
                      <a:r>
                        <a:rPr lang="en-US" sz="2800" b="1" baseline="0" dirty="0" smtClean="0">
                          <a:solidFill>
                            <a:schemeClr val="bg1"/>
                          </a:solidFill>
                          <a:latin typeface="Times New Roman" panose="02020603050405020304" pitchFamily="18" charset="0"/>
                          <a:cs typeface="Times New Roman" panose="02020603050405020304" pitchFamily="18" charset="0"/>
                        </a:rPr>
                        <a:t> 1</a:t>
                      </a:r>
                      <a:endParaRPr lang="en-IN" sz="28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IN" sz="2800" b="1" dirty="0" smtClean="0">
                          <a:solidFill>
                            <a:schemeClr val="bg1"/>
                          </a:solidFill>
                          <a:latin typeface="Times New Roman" panose="02020603050405020304" pitchFamily="18" charset="0"/>
                          <a:cs typeface="Times New Roman" panose="02020603050405020304" pitchFamily="18" charset="0"/>
                        </a:rPr>
                        <a:t>Aug 1</a:t>
                      </a:r>
                      <a:endParaRPr lang="en-IN" sz="28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IN" sz="2800" b="1" baseline="0" dirty="0" smtClean="0">
                          <a:solidFill>
                            <a:schemeClr val="bg1"/>
                          </a:solidFill>
                          <a:latin typeface="Times New Roman" panose="02020603050405020304" pitchFamily="18" charset="0"/>
                          <a:cs typeface="Times New Roman" panose="02020603050405020304" pitchFamily="18" charset="0"/>
                        </a:rPr>
                        <a:t>Sep 1</a:t>
                      </a:r>
                      <a:endParaRPr lang="en-IN" sz="28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IN" sz="2800" b="1" baseline="0" dirty="0" smtClean="0">
                          <a:solidFill>
                            <a:schemeClr val="bg1"/>
                          </a:solidFill>
                          <a:latin typeface="Times New Roman" panose="02020603050405020304" pitchFamily="18" charset="0"/>
                          <a:cs typeface="Times New Roman" panose="02020603050405020304" pitchFamily="18" charset="0"/>
                        </a:rPr>
                        <a:t>Oct 1</a:t>
                      </a:r>
                      <a:endParaRPr lang="en-IN" sz="28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a:r>
                        <a:rPr lang="en-IN" sz="2800" b="1" baseline="0" dirty="0" smtClean="0">
                          <a:solidFill>
                            <a:schemeClr val="bg1"/>
                          </a:solidFill>
                          <a:latin typeface="Times New Roman" panose="02020603050405020304" pitchFamily="18" charset="0"/>
                          <a:cs typeface="Times New Roman" panose="02020603050405020304" pitchFamily="18" charset="0"/>
                        </a:rPr>
                        <a:t>Oct 15</a:t>
                      </a:r>
                      <a:endParaRPr lang="en-IN" sz="2800" b="1"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r>
              <a:tr h="1036468">
                <a:tc>
                  <a:txBody>
                    <a:bodyPr/>
                    <a:lstStyle/>
                    <a:p>
                      <a:r>
                        <a:rPr lang="en-IN" sz="3200" dirty="0" smtClean="0">
                          <a:latin typeface="Times New Roman" panose="02020603050405020304" pitchFamily="18" charset="0"/>
                          <a:cs typeface="Times New Roman" panose="02020603050405020304" pitchFamily="18" charset="0"/>
                        </a:rPr>
                        <a:t>Planning</a:t>
                      </a:r>
                      <a:endParaRPr lang="en-IN"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36468">
                <a:tc>
                  <a:txBody>
                    <a:bodyPr/>
                    <a:lstStyle/>
                    <a:p>
                      <a:r>
                        <a:rPr lang="en-IN" sz="3200" dirty="0" smtClean="0">
                          <a:latin typeface="Times New Roman" panose="02020603050405020304" pitchFamily="18" charset="0"/>
                          <a:cs typeface="Times New Roman" panose="02020603050405020304" pitchFamily="18" charset="0"/>
                        </a:rPr>
                        <a:t>Research</a:t>
                      </a:r>
                      <a:endParaRPr lang="en-IN"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36468">
                <a:tc>
                  <a:txBody>
                    <a:bodyPr/>
                    <a:lstStyle/>
                    <a:p>
                      <a:r>
                        <a:rPr lang="en-IN" sz="3200" dirty="0" smtClean="0">
                          <a:latin typeface="Times New Roman" panose="02020603050405020304" pitchFamily="18" charset="0"/>
                          <a:cs typeface="Times New Roman" panose="02020603050405020304" pitchFamily="18" charset="0"/>
                        </a:rPr>
                        <a:t>Design</a:t>
                      </a:r>
                      <a:endParaRPr lang="en-IN"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36468">
                <a:tc>
                  <a:txBody>
                    <a:bodyPr/>
                    <a:lstStyle/>
                    <a:p>
                      <a:r>
                        <a:rPr lang="en-IN" sz="3200" dirty="0" smtClean="0">
                          <a:latin typeface="Times New Roman" panose="02020603050405020304" pitchFamily="18" charset="0"/>
                          <a:cs typeface="Times New Roman" panose="02020603050405020304" pitchFamily="18" charset="0"/>
                        </a:rPr>
                        <a:t>Implementation</a:t>
                      </a:r>
                      <a:endParaRPr lang="en-IN"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036468">
                <a:tc>
                  <a:txBody>
                    <a:bodyPr/>
                    <a:lstStyle/>
                    <a:p>
                      <a:r>
                        <a:rPr lang="en-IN" sz="3200" dirty="0" smtClean="0">
                          <a:latin typeface="Times New Roman" panose="02020603050405020304" pitchFamily="18" charset="0"/>
                          <a:cs typeface="Times New Roman" panose="02020603050405020304" pitchFamily="18" charset="0"/>
                        </a:rPr>
                        <a:t>Follow</a:t>
                      </a:r>
                      <a:r>
                        <a:rPr lang="en-IN" sz="3200" baseline="0" dirty="0" smtClean="0">
                          <a:latin typeface="Times New Roman" panose="02020603050405020304" pitchFamily="18" charset="0"/>
                          <a:cs typeface="Times New Roman" panose="02020603050405020304" pitchFamily="18" charset="0"/>
                        </a:rPr>
                        <a:t> up</a:t>
                      </a:r>
                      <a:endParaRPr lang="en-IN" sz="32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0" name="Pentagon 9"/>
          <p:cNvSpPr/>
          <p:nvPr/>
        </p:nvSpPr>
        <p:spPr>
          <a:xfrm>
            <a:off x="6133171" y="2988527"/>
            <a:ext cx="3791414" cy="602166"/>
          </a:xfrm>
          <a:prstGeom prst="homePlat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Pentagon 11"/>
          <p:cNvSpPr/>
          <p:nvPr/>
        </p:nvSpPr>
        <p:spPr>
          <a:xfrm>
            <a:off x="7626927" y="4053519"/>
            <a:ext cx="3791414" cy="602166"/>
          </a:xfrm>
          <a:prstGeom prst="homePlat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entagon 12"/>
          <p:cNvSpPr/>
          <p:nvPr/>
        </p:nvSpPr>
        <p:spPr>
          <a:xfrm>
            <a:off x="8252156" y="5225563"/>
            <a:ext cx="3344858" cy="602166"/>
          </a:xfrm>
          <a:prstGeom prst="homePlat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Pentagon 13"/>
          <p:cNvSpPr/>
          <p:nvPr/>
        </p:nvSpPr>
        <p:spPr>
          <a:xfrm>
            <a:off x="9522634" y="6069846"/>
            <a:ext cx="5328054" cy="663547"/>
          </a:xfrm>
          <a:prstGeom prst="homePlat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entagon 14"/>
          <p:cNvSpPr/>
          <p:nvPr/>
        </p:nvSpPr>
        <p:spPr>
          <a:xfrm>
            <a:off x="13046927" y="7149471"/>
            <a:ext cx="2244571" cy="602166"/>
          </a:xfrm>
          <a:prstGeom prst="homePlat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5C44FA-88EF-4C4C-B787-F45F6E32D626}"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257755" y="296"/>
            <a:ext cx="17739300" cy="829945"/>
          </a:xfrm>
          <a:prstGeom prst="rect">
            <a:avLst/>
          </a:prstGeom>
        </p:spPr>
        <p:txBody>
          <a:bodyPr wrap="square">
            <a:spAutoFit/>
          </a:bodyPr>
          <a:lstStyle/>
          <a:p>
            <a:pPr lvl="1" algn="ctr">
              <a:lnSpc>
                <a:spcPct val="150000"/>
              </a:lnSpc>
            </a:pPr>
            <a:r>
              <a:rPr lang="en-IN" sz="3200" b="1" dirty="0">
                <a:latin typeface="Times New Roman" panose="02020603050405020304" pitchFamily="18" charset="0"/>
                <a:cs typeface="Times New Roman" panose="02020603050405020304" pitchFamily="18" charset="0"/>
              </a:rPr>
              <a:t>INTRODUCTION</a:t>
            </a:r>
            <a:endParaRPr lang="en-IN" sz="3200" b="1" dirty="0">
              <a:latin typeface="Times New Roman" panose="02020603050405020304" pitchFamily="18" charset="0"/>
              <a:cs typeface="Times New Roman" panose="02020603050405020304" pitchFamily="18" charset="0"/>
            </a:endParaRPr>
          </a:p>
        </p:txBody>
      </p:sp>
      <p:sp>
        <p:nvSpPr>
          <p:cNvPr id="6" name="Rectangle 5"/>
          <p:cNvSpPr/>
          <p:nvPr/>
        </p:nvSpPr>
        <p:spPr>
          <a:xfrm>
            <a:off x="1134745" y="973455"/>
            <a:ext cx="16227425" cy="6877685"/>
          </a:xfrm>
          <a:prstGeom prst="rect">
            <a:avLst/>
          </a:prstGeom>
        </p:spPr>
        <p:txBody>
          <a:bodyPr wrap="square">
            <a:noAutofit/>
          </a:bodyPr>
          <a:lstStyle/>
          <a:p>
            <a:pPr algn="just"/>
            <a:endParaRPr lang="en-IN" sz="2400" dirty="0">
              <a:latin typeface="Times New Roman" panose="02020603050405020304" pitchFamily="18" charset="0"/>
              <a:cs typeface="Times New Roman" panose="02020603050405020304" pitchFamily="18" charset="0"/>
            </a:endParaRPr>
          </a:p>
          <a:p>
            <a:pPr algn="just"/>
            <a:r>
              <a:rPr lang="en-US" altLang="en-IN" sz="2400" b="1" u="sng" dirty="0">
                <a:latin typeface="Times New Roman" panose="02020603050405020304" pitchFamily="18" charset="0"/>
                <a:cs typeface="Times New Roman" panose="02020603050405020304" pitchFamily="18" charset="0"/>
              </a:rPr>
              <a:t>Introduction:</a:t>
            </a:r>
            <a:endParaRPr lang="en-US" altLang="en-IN" sz="2400" b="1" u="sng"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Diabetes is a chronic condition characterized by elevated levels of glucose in the blood. With its increasing prevalence globally, early detection and management of diabetes have become critical in preventing its progression and reducing associated health complications. Early diabetes predictors play a pivotal role in identifying individuals at risk before the onset of the disease, </a:t>
            </a:r>
            <a:r>
              <a:rPr lang="en-US" sz="2400" dirty="0" smtClean="0">
                <a:latin typeface="Times New Roman" panose="02020603050405020304" pitchFamily="18" charset="0"/>
                <a:cs typeface="Times New Roman" panose="02020603050405020304" pitchFamily="18" charset="0"/>
              </a:rPr>
              <a:t>enabling </a:t>
            </a:r>
            <a:r>
              <a:rPr lang="en-US" sz="2400" dirty="0">
                <a:latin typeface="Times New Roman" panose="02020603050405020304" pitchFamily="18" charset="0"/>
                <a:cs typeface="Times New Roman" panose="02020603050405020304" pitchFamily="18" charset="0"/>
              </a:rPr>
              <a:t>timely interventions and lifestyle adjustments, this can significantly influence the course of the disease</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en-IN" sz="2400" b="1" u="sng" dirty="0">
                <a:latin typeface="Times New Roman" panose="02020603050405020304" pitchFamily="18" charset="0"/>
                <a:cs typeface="Times New Roman" panose="02020603050405020304" pitchFamily="18" charset="0"/>
              </a:rPr>
              <a:t>Understanding Diabetes</a:t>
            </a:r>
            <a:r>
              <a:rPr lang="en-US" altLang="en-IN" sz="2400" b="1" u="sng" dirty="0">
                <a:latin typeface="Times New Roman" panose="02020603050405020304" pitchFamily="18" charset="0"/>
                <a:cs typeface="Times New Roman" panose="02020603050405020304" pitchFamily="18" charset="0"/>
              </a:rPr>
              <a:t>:</a:t>
            </a:r>
            <a:endParaRPr lang="en-IN" sz="2400" b="1" u="sng"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Diabetes appears mainly in two types: Type 1 and Type 2. Type 1 diabetes is an autoimmune disorder where the body's immune system destroys insulin-producing cells in the pancreas. In contrast, Type 2 diabetes is characterized by insulin resistance and reduced insulin production. While both types need diligent monitoring and treatment, Type 2 diabetes is frequently linked to lifestyle choices and can be impacted by early intervention and prevention strategies.</a:t>
            </a:r>
            <a:endParaRPr lang="en-IN" sz="2400" dirty="0">
              <a:latin typeface="Times New Roman" panose="02020603050405020304" pitchFamily="18" charset="0"/>
              <a:cs typeface="Times New Roman" panose="02020603050405020304" pitchFamily="18" charset="0"/>
            </a:endParaRPr>
          </a:p>
          <a:p>
            <a:pPr algn="just"/>
            <a:r>
              <a:rPr lang="en-IN" sz="2400" b="1" u="sng" dirty="0">
                <a:latin typeface="Times New Roman" panose="02020603050405020304" pitchFamily="18" charset="0"/>
                <a:cs typeface="Times New Roman" panose="02020603050405020304" pitchFamily="18" charset="0"/>
              </a:rPr>
              <a:t>The Importance of Early Prediction</a:t>
            </a:r>
            <a:r>
              <a:rPr lang="en-US" altLang="en-IN" sz="2400" b="1" u="sng" dirty="0">
                <a:latin typeface="Times New Roman" panose="02020603050405020304" pitchFamily="18" charset="0"/>
                <a:cs typeface="Times New Roman" panose="02020603050405020304" pitchFamily="18" charset="0"/>
              </a:rPr>
              <a:t>:</a:t>
            </a:r>
            <a:endParaRPr lang="en-IN" sz="2400" u="sng"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Early diabetes prediction involves assessing various risk factors and biomarkers to identify individuals who may develop diabetes before clinical symptoms appear. </a:t>
            </a:r>
            <a:r>
              <a:rPr lang="en-US" sz="2400" dirty="0"/>
              <a:t>This forward-thinking approach is crucial for various </a:t>
            </a:r>
            <a:r>
              <a:rPr lang="en-US" sz="2400" dirty="0" smtClean="0"/>
              <a:t>reasons.</a:t>
            </a:r>
            <a:endParaRPr lang="en-US" sz="2400" dirty="0" smtClean="0"/>
          </a:p>
          <a:p>
            <a:pPr algn="just"/>
            <a:r>
              <a:rPr lang="en-IN" sz="2400" b="1" dirty="0" smtClean="0">
                <a:latin typeface="Times New Roman" panose="02020603050405020304" pitchFamily="18" charset="0"/>
                <a:cs typeface="Times New Roman" panose="02020603050405020304" pitchFamily="18" charset="0"/>
              </a:rPr>
              <a:t>Prevention</a:t>
            </a:r>
            <a:r>
              <a:rPr lang="en-IN" sz="2400" dirty="0">
                <a:latin typeface="Times New Roman" panose="02020603050405020304" pitchFamily="18" charset="0"/>
                <a:cs typeface="Times New Roman" panose="02020603050405020304" pitchFamily="18" charset="0"/>
              </a:rPr>
              <a:t>: Early intervention can prevent or delay the onset of diabetes through lifestyle changes such as improved diet, increased physical activity, and weight management.</a:t>
            </a:r>
            <a:endParaRPr lang="en-IN"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IN" sz="2400" b="1" dirty="0">
                <a:latin typeface="Times New Roman" panose="02020603050405020304" pitchFamily="18" charset="0"/>
                <a:cs typeface="Times New Roman" panose="02020603050405020304" pitchFamily="18" charset="0"/>
              </a:rPr>
              <a:t>Reduction of Complications:</a:t>
            </a:r>
            <a:r>
              <a:rPr lang="en-IN" sz="2400" dirty="0">
                <a:latin typeface="Times New Roman" panose="02020603050405020304" pitchFamily="18" charset="0"/>
                <a:cs typeface="Times New Roman" panose="02020603050405020304" pitchFamily="18" charset="0"/>
              </a:rPr>
              <a:t> Identifying risk factors early helps in minimizing the risk of severe complications such as cardiovascular disease, neuropathy, and retinopathy.</a:t>
            </a:r>
            <a:endParaRPr lang="en-IN"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charset="0"/>
              <a:buChar char="Ø"/>
            </a:pPr>
            <a:r>
              <a:rPr lang="en-IN" sz="2400" b="1" dirty="0">
                <a:latin typeface="Times New Roman" panose="02020603050405020304" pitchFamily="18" charset="0"/>
                <a:cs typeface="Times New Roman" panose="02020603050405020304" pitchFamily="18" charset="0"/>
              </a:rPr>
              <a:t>Improved Outcomes:</a:t>
            </a:r>
            <a:r>
              <a:rPr lang="en-IN" sz="2400" dirty="0">
                <a:latin typeface="Times New Roman" panose="02020603050405020304" pitchFamily="18" charset="0"/>
                <a:cs typeface="Times New Roman" panose="02020603050405020304" pitchFamily="18" charset="0"/>
              </a:rPr>
              <a:t> Early diagnosis enables more effective management of blood glucose levels, leading to better long-term health outcomes.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E708E-BDAA-4F6C-9293-1ED3251AC166}"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53032" y="218736"/>
            <a:ext cx="16861497" cy="829945"/>
          </a:xfrm>
          <a:prstGeom prst="rect">
            <a:avLst/>
          </a:prstGeom>
        </p:spPr>
        <p:txBody>
          <a:bodyPr wrap="square">
            <a:spAutoFit/>
          </a:bodyPr>
          <a:lstStyle/>
          <a:p>
            <a:pPr lvl="1" algn="ctr">
              <a:lnSpc>
                <a:spcPct val="150000"/>
              </a:lnSpc>
            </a:pPr>
            <a:r>
              <a:rPr lang="en-IN" sz="3200" b="1" dirty="0">
                <a:latin typeface="Times New Roman" panose="02020603050405020304" pitchFamily="18" charset="0"/>
                <a:cs typeface="Times New Roman" panose="02020603050405020304" pitchFamily="18" charset="0"/>
              </a:rPr>
              <a:t>LITERATURE REVIEW</a:t>
            </a:r>
            <a:endParaRPr lang="en-IN" sz="3200" b="1"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custDataLst>
              <p:tags r:id="rId1"/>
            </p:custDataLst>
          </p:nvPr>
        </p:nvGraphicFramePr>
        <p:xfrm>
          <a:off x="774700" y="1158240"/>
          <a:ext cx="16957675" cy="7503160"/>
        </p:xfrm>
        <a:graphic>
          <a:graphicData uri="http://schemas.openxmlformats.org/drawingml/2006/table">
            <a:tbl>
              <a:tblPr firstRow="1" bandRow="1">
                <a:tableStyleId>{5C22544A-7EE6-4342-B048-85BDC9FD1C3A}</a:tableStyleId>
              </a:tblPr>
              <a:tblGrid>
                <a:gridCol w="4225925"/>
                <a:gridCol w="4253230"/>
                <a:gridCol w="4239260"/>
                <a:gridCol w="4239260"/>
              </a:tblGrid>
              <a:tr h="1833880">
                <a:tc>
                  <a:txBody>
                    <a:bodyPr/>
                    <a:lstStyle/>
                    <a:p>
                      <a:pPr algn="ctr"/>
                      <a:r>
                        <a:rPr lang="en-IN" sz="3200" dirty="0"/>
                        <a:t>Author’s Name</a:t>
                      </a:r>
                      <a:endParaRPr lang="en-IN" sz="3200" dirty="0"/>
                    </a:p>
                  </a:txBody>
                  <a:tcPr/>
                </a:tc>
                <a:tc>
                  <a:txBody>
                    <a:bodyPr/>
                    <a:lstStyle/>
                    <a:p>
                      <a:pPr algn="ctr"/>
                      <a:r>
                        <a:rPr lang="en-IN" sz="3200" dirty="0"/>
                        <a:t>Paper name and</a:t>
                      </a:r>
                      <a:r>
                        <a:rPr lang="en-IN" sz="3200" baseline="0" dirty="0"/>
                        <a:t> publication details</a:t>
                      </a:r>
                      <a:endParaRPr lang="en-IN" sz="3200" dirty="0"/>
                    </a:p>
                  </a:txBody>
                  <a:tcPr/>
                </a:tc>
                <a:tc>
                  <a:txBody>
                    <a:bodyPr/>
                    <a:lstStyle/>
                    <a:p>
                      <a:pPr algn="ctr"/>
                      <a:r>
                        <a:rPr lang="en-IN" sz="3200" dirty="0"/>
                        <a:t>Year </a:t>
                      </a:r>
                      <a:r>
                        <a:rPr lang="en-IN" sz="3200" baseline="0" dirty="0"/>
                        <a:t> of publication</a:t>
                      </a:r>
                      <a:endParaRPr lang="en-IN" sz="3200" dirty="0"/>
                    </a:p>
                  </a:txBody>
                  <a:tcPr/>
                </a:tc>
                <a:tc>
                  <a:txBody>
                    <a:bodyPr/>
                    <a:lstStyle/>
                    <a:p>
                      <a:pPr algn="ctr"/>
                      <a:r>
                        <a:rPr lang="en-IN" sz="3200" dirty="0"/>
                        <a:t>Main content of the paper</a:t>
                      </a:r>
                      <a:endParaRPr lang="en-IN" sz="3200" dirty="0"/>
                    </a:p>
                  </a:txBody>
                  <a:tcPr/>
                </a:tc>
              </a:tr>
              <a:tr h="737870">
                <a:tc>
                  <a:txBody>
                    <a:bodyPr/>
                    <a:lstStyle/>
                    <a:p>
                      <a:pPr algn="just"/>
                      <a:r>
                        <a:rPr lang="en-US" altLang="en-IN" sz="2000" dirty="0">
                          <a:latin typeface="Times New Roman" panose="02020603050405020304" pitchFamily="18" charset="0"/>
                          <a:cs typeface="Times New Roman" panose="02020603050405020304" pitchFamily="18" charset="0"/>
                        </a:rPr>
                        <a:t>A. Sheik Abdullah, V. Naga Pranava Shashank and D. Altrin Lloyd Hidson</a:t>
                      </a:r>
                      <a:endParaRPr lang="en-US" altLang="en-IN" sz="2000" dirty="0">
                        <a:latin typeface="Times New Roman" panose="02020603050405020304" pitchFamily="18" charset="0"/>
                        <a:cs typeface="Times New Roman" panose="02020603050405020304" pitchFamily="18" charset="0"/>
                      </a:endParaRPr>
                    </a:p>
                  </a:txBody>
                  <a:tcPr/>
                </a:tc>
                <a:tc>
                  <a:txBody>
                    <a:bodyPr/>
                    <a:lstStyle/>
                    <a:p>
                      <a:pPr algn="just"/>
                      <a:r>
                        <a:rPr lang="en-US" altLang="en-IN" sz="2000" dirty="0">
                          <a:latin typeface="Times New Roman" panose="02020603050405020304" pitchFamily="18" charset="0"/>
                          <a:cs typeface="Times New Roman" panose="02020603050405020304" pitchFamily="18" charset="0"/>
                        </a:rPr>
                        <a:t>Disseminating the Risk Factors With Enhancement in Precision Medicine Using Comparative Machine Learning Models for Healthcare Data, IEEE</a:t>
                      </a:r>
                      <a:endParaRPr lang="en-US" altLang="en-IN" sz="2000" dirty="0">
                        <a:latin typeface="Times New Roman" panose="02020603050405020304" pitchFamily="18" charset="0"/>
                        <a:cs typeface="Times New Roman" panose="02020603050405020304" pitchFamily="18" charset="0"/>
                      </a:endParaRPr>
                    </a:p>
                  </a:txBody>
                  <a:tcPr/>
                </a:tc>
                <a:tc>
                  <a:txBody>
                    <a:bodyPr/>
                    <a:lstStyle/>
                    <a:p>
                      <a:r>
                        <a:rPr lang="en-US" altLang="en-IN" sz="2000" dirty="0">
                          <a:latin typeface="Times New Roman" panose="02020603050405020304" pitchFamily="18" charset="0"/>
                          <a:cs typeface="Times New Roman" panose="02020603050405020304" pitchFamily="18" charset="0"/>
                        </a:rPr>
                        <a:t>2024</a:t>
                      </a:r>
                      <a:endParaRPr lang="en-US" altLang="en-IN" sz="2000" dirty="0">
                        <a:latin typeface="Times New Roman" panose="02020603050405020304" pitchFamily="18" charset="0"/>
                        <a:cs typeface="Times New Roman" panose="02020603050405020304" pitchFamily="18" charset="0"/>
                      </a:endParaRPr>
                    </a:p>
                  </a:txBody>
                  <a:tcPr/>
                </a:tc>
                <a:tc>
                  <a:txBody>
                    <a:bodyPr/>
                    <a:lstStyle/>
                    <a:p>
                      <a:pPr algn="just"/>
                      <a:r>
                        <a:rPr lang="en-IN" sz="2000" dirty="0">
                          <a:latin typeface="Times New Roman" panose="02020603050405020304" pitchFamily="18" charset="0"/>
                          <a:cs typeface="Times New Roman" panose="02020603050405020304" pitchFamily="18" charset="0"/>
                        </a:rPr>
                        <a:t>The paper shows how machine learning models, such as SVM and Decision Trees, improve predictions for diseases like cancer and diabetes. It emphasizes the need for different methods for various conditions and highlights the importance of addressing dataset biases to ensure model reliability</a:t>
                      </a:r>
                      <a:endParaRPr lang="en-IN" sz="2000" dirty="0">
                        <a:latin typeface="Times New Roman" panose="02020603050405020304" pitchFamily="18" charset="0"/>
                        <a:cs typeface="Times New Roman" panose="02020603050405020304" pitchFamily="18" charset="0"/>
                      </a:endParaRPr>
                    </a:p>
                  </a:txBody>
                  <a:tcPr/>
                </a:tc>
              </a:tr>
              <a:tr h="3139440">
                <a:tc>
                  <a:txBody>
                    <a:bodyPr/>
                    <a:lstStyle/>
                    <a:p>
                      <a:pPr algn="just"/>
                      <a:r>
                        <a:rPr lang="en-IN" sz="2000" dirty="0">
                          <a:latin typeface="Times New Roman" panose="02020603050405020304" pitchFamily="18" charset="0"/>
                          <a:cs typeface="Times New Roman" panose="02020603050405020304" pitchFamily="18" charset="0"/>
                        </a:rPr>
                        <a:t>Hakim El Massari, Zineb Sabouri, Sajida Mhammedi</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and Noreddine Gherab</a:t>
                      </a:r>
                      <a:r>
                        <a:rPr lang="en-US" altLang="en-IN" sz="2000" dirty="0">
                          <a:latin typeface="Times New Roman" panose="02020603050405020304" pitchFamily="18" charset="0"/>
                          <a:cs typeface="Times New Roman" panose="02020603050405020304" pitchFamily="18" charset="0"/>
                        </a:rPr>
                        <a:t>i</a:t>
                      </a:r>
                      <a:endParaRPr lang="en-US" altLang="en-IN" sz="2000" dirty="0">
                        <a:latin typeface="Times New Roman" panose="02020603050405020304" pitchFamily="18" charset="0"/>
                        <a:cs typeface="Times New Roman" panose="02020603050405020304" pitchFamily="18" charset="0"/>
                      </a:endParaRPr>
                    </a:p>
                  </a:txBody>
                  <a:tcPr/>
                </a:tc>
                <a:tc>
                  <a:txBody>
                    <a:bodyPr/>
                    <a:lstStyle/>
                    <a:p>
                      <a:pPr algn="just"/>
                      <a:r>
                        <a:rPr lang="en-IN" sz="2000" dirty="0">
                          <a:latin typeface="Times New Roman" panose="02020603050405020304" pitchFamily="18" charset="0"/>
                          <a:cs typeface="Times New Roman" panose="02020603050405020304" pitchFamily="18" charset="0"/>
                        </a:rPr>
                        <a:t>Diabetes Prediction Using Machine</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Learning Algorithms and Ontology, IEEE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altLang="en-IN" sz="2000">
                          <a:latin typeface="Times New Roman" panose="02020603050405020304" pitchFamily="18" charset="0"/>
                          <a:cs typeface="Times New Roman" panose="02020603050405020304" pitchFamily="18" charset="0"/>
                        </a:rPr>
                        <a:t>2022</a:t>
                      </a:r>
                      <a:endParaRPr lang="en-US" altLang="en-IN" sz="2000">
                        <a:latin typeface="Times New Roman" panose="02020603050405020304" pitchFamily="18" charset="0"/>
                        <a:cs typeface="Times New Roman" panose="02020603050405020304" pitchFamily="18" charset="0"/>
                      </a:endParaRPr>
                    </a:p>
                  </a:txBody>
                  <a:tcPr/>
                </a:tc>
                <a:tc>
                  <a:txBody>
                    <a:bodyPr/>
                    <a:lstStyle/>
                    <a:p>
                      <a:pPr algn="just"/>
                      <a:r>
                        <a:rPr lang="en-IN" sz="2000" dirty="0">
                          <a:latin typeface="Times New Roman" panose="02020603050405020304" pitchFamily="18" charset="0"/>
                          <a:cs typeface="Times New Roman" panose="02020603050405020304" pitchFamily="18" charset="0"/>
                        </a:rPr>
                        <a:t>Machine learning is transforming industries, including healthcare, by improving chronic disease management like diabetes. The Semantic Web, particularly ontology, enhances concept processing and relationships. This analysis shows ontology-based classification methods outperform traditional machine learning methods in accuracy.</a:t>
                      </a:r>
                      <a:endParaRPr lang="en-IN" sz="20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3E44D7-3509-44D5-9C1C-3CBD378AE7A9}"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graphicFrame>
        <p:nvGraphicFramePr>
          <p:cNvPr id="5" name="Table 4"/>
          <p:cNvGraphicFramePr>
            <a:graphicFrameLocks noGrp="1"/>
          </p:cNvGraphicFramePr>
          <p:nvPr>
            <p:custDataLst>
              <p:tags r:id="rId1"/>
            </p:custDataLst>
          </p:nvPr>
        </p:nvGraphicFramePr>
        <p:xfrm>
          <a:off x="514985" y="1005840"/>
          <a:ext cx="17077055" cy="7795895"/>
        </p:xfrm>
        <a:graphic>
          <a:graphicData uri="http://schemas.openxmlformats.org/drawingml/2006/table">
            <a:tbl>
              <a:tblPr firstRow="1" bandRow="1">
                <a:tableStyleId>{5C22544A-7EE6-4342-B048-85BDC9FD1C3A}</a:tableStyleId>
              </a:tblPr>
              <a:tblGrid>
                <a:gridCol w="4358640"/>
                <a:gridCol w="4239260"/>
                <a:gridCol w="4252595"/>
                <a:gridCol w="4226560"/>
              </a:tblGrid>
              <a:tr h="1017905">
                <a:tc>
                  <a:txBody>
                    <a:bodyPr/>
                    <a:lstStyle/>
                    <a:p>
                      <a:pPr algn="ctr"/>
                      <a:r>
                        <a:rPr lang="en-IN" sz="2700" dirty="0">
                          <a:sym typeface="+mn-ea"/>
                        </a:rPr>
                        <a:t>Author’s Name</a:t>
                      </a:r>
                      <a:endParaRPr lang="en-IN" dirty="0"/>
                    </a:p>
                  </a:txBody>
                  <a:tcPr/>
                </a:tc>
                <a:tc>
                  <a:txBody>
                    <a:bodyPr/>
                    <a:lstStyle/>
                    <a:p>
                      <a:pPr algn="ctr"/>
                      <a:r>
                        <a:rPr lang="en-IN" sz="2700" dirty="0">
                          <a:sym typeface="+mn-ea"/>
                        </a:rPr>
                        <a:t>Paper name and </a:t>
                      </a:r>
                      <a:endParaRPr lang="en-IN" sz="2700" dirty="0">
                        <a:sym typeface="+mn-ea"/>
                      </a:endParaRPr>
                    </a:p>
                    <a:p>
                      <a:pPr algn="ctr"/>
                      <a:r>
                        <a:rPr lang="en-IN" sz="2700" dirty="0">
                          <a:sym typeface="+mn-ea"/>
                        </a:rPr>
                        <a:t>publication details</a:t>
                      </a:r>
                      <a:endParaRPr lang="en-IN"/>
                    </a:p>
                  </a:txBody>
                  <a:tcPr/>
                </a:tc>
                <a:tc>
                  <a:txBody>
                    <a:bodyPr/>
                    <a:lstStyle/>
                    <a:p>
                      <a:pPr algn="ctr"/>
                      <a:r>
                        <a:rPr lang="en-IN" sz="2700" dirty="0">
                          <a:sym typeface="+mn-ea"/>
                        </a:rPr>
                        <a:t>Year  of publication</a:t>
                      </a:r>
                      <a:endParaRPr lang="en-IN" sz="2700" dirty="0"/>
                    </a:p>
                    <a:p>
                      <a:pPr algn="ctr"/>
                      <a:endParaRPr lang="en-IN"/>
                    </a:p>
                  </a:txBody>
                  <a:tcPr/>
                </a:tc>
                <a:tc>
                  <a:txBody>
                    <a:bodyPr/>
                    <a:lstStyle/>
                    <a:p>
                      <a:pPr algn="ctr"/>
                      <a:r>
                        <a:rPr lang="en-IN" sz="2700" dirty="0">
                          <a:sym typeface="+mn-ea"/>
                        </a:rPr>
                        <a:t>Main content of the paper</a:t>
                      </a:r>
                      <a:endParaRPr lang="en-IN" sz="2700" dirty="0"/>
                    </a:p>
                    <a:p>
                      <a:endParaRPr lang="en-IN"/>
                    </a:p>
                  </a:txBody>
                  <a:tcPr/>
                </a:tc>
              </a:tr>
              <a:tr h="2815590">
                <a:tc>
                  <a:txBody>
                    <a:bodyPr/>
                    <a:lstStyle/>
                    <a:p>
                      <a:pPr algn="just"/>
                      <a:r>
                        <a:rPr lang="en-IN" sz="2000" dirty="0">
                          <a:latin typeface="Times New Roman" panose="02020603050405020304" pitchFamily="18" charset="0"/>
                          <a:cs typeface="Times New Roman" panose="02020603050405020304" pitchFamily="18" charset="0"/>
                          <a:sym typeface="+mn-ea"/>
                        </a:rPr>
                        <a:t>N</a:t>
                      </a:r>
                      <a:r>
                        <a:rPr lang="en-US" altLang="en-IN" sz="2000" dirty="0">
                          <a:latin typeface="Times New Roman" panose="02020603050405020304" pitchFamily="18" charset="0"/>
                          <a:cs typeface="Times New Roman" panose="02020603050405020304" pitchFamily="18" charset="0"/>
                          <a:sym typeface="+mn-ea"/>
                        </a:rPr>
                        <a:t>ikos</a:t>
                      </a:r>
                      <a:r>
                        <a:rPr lang="en-IN" sz="2000" dirty="0">
                          <a:latin typeface="Times New Roman" panose="02020603050405020304" pitchFamily="18" charset="0"/>
                          <a:cs typeface="Times New Roman" panose="02020603050405020304" pitchFamily="18" charset="0"/>
                          <a:sym typeface="+mn-ea"/>
                        </a:rPr>
                        <a:t> F</a:t>
                      </a:r>
                      <a:r>
                        <a:rPr lang="en-US" altLang="en-IN" sz="2000" dirty="0">
                          <a:latin typeface="Times New Roman" panose="02020603050405020304" pitchFamily="18" charset="0"/>
                          <a:cs typeface="Times New Roman" panose="02020603050405020304" pitchFamily="18" charset="0"/>
                          <a:sym typeface="+mn-ea"/>
                        </a:rPr>
                        <a:t>azakis</a:t>
                      </a:r>
                      <a:r>
                        <a:rPr lang="en-IN" sz="2000" dirty="0">
                          <a:latin typeface="Times New Roman" panose="02020603050405020304" pitchFamily="18" charset="0"/>
                          <a:cs typeface="Times New Roman" panose="02020603050405020304" pitchFamily="18" charset="0"/>
                          <a:sym typeface="+mn-ea"/>
                        </a:rPr>
                        <a:t> , O</a:t>
                      </a:r>
                      <a:r>
                        <a:rPr lang="en-US" altLang="en-IN" sz="2000" dirty="0">
                          <a:latin typeface="Times New Roman" panose="02020603050405020304" pitchFamily="18" charset="0"/>
                          <a:cs typeface="Times New Roman" panose="02020603050405020304" pitchFamily="18" charset="0"/>
                          <a:sym typeface="+mn-ea"/>
                        </a:rPr>
                        <a:t>tlia</a:t>
                      </a:r>
                      <a:r>
                        <a:rPr lang="en-IN" sz="2000" dirty="0">
                          <a:latin typeface="Times New Roman" panose="02020603050405020304" pitchFamily="18" charset="0"/>
                          <a:cs typeface="Times New Roman" panose="02020603050405020304" pitchFamily="18" charset="0"/>
                          <a:sym typeface="+mn-ea"/>
                        </a:rPr>
                        <a:t> K</a:t>
                      </a:r>
                      <a:r>
                        <a:rPr lang="en-US" altLang="en-IN" sz="2000" dirty="0">
                          <a:latin typeface="Times New Roman" panose="02020603050405020304" pitchFamily="18" charset="0"/>
                          <a:cs typeface="Times New Roman" panose="02020603050405020304" pitchFamily="18" charset="0"/>
                          <a:sym typeface="+mn-ea"/>
                        </a:rPr>
                        <a:t>ocsis</a:t>
                      </a:r>
                      <a:r>
                        <a:rPr lang="en-IN" sz="2000" dirty="0">
                          <a:latin typeface="Times New Roman" panose="02020603050405020304" pitchFamily="18" charset="0"/>
                          <a:cs typeface="Times New Roman" panose="02020603050405020304" pitchFamily="18" charset="0"/>
                          <a:sym typeface="+mn-ea"/>
                        </a:rPr>
                        <a:t> ,</a:t>
                      </a:r>
                      <a:endParaRPr lang="en-IN" sz="2000" dirty="0">
                        <a:latin typeface="Times New Roman" panose="02020603050405020304" pitchFamily="18" charset="0"/>
                        <a:cs typeface="Times New Roman" panose="02020603050405020304" pitchFamily="18" charset="0"/>
                        <a:sym typeface="+mn-ea"/>
                      </a:endParaRPr>
                    </a:p>
                    <a:p>
                      <a:pPr algn="just"/>
                      <a:r>
                        <a:rPr lang="en-IN" sz="2000" dirty="0">
                          <a:latin typeface="Times New Roman" panose="02020603050405020304" pitchFamily="18" charset="0"/>
                          <a:cs typeface="Times New Roman" panose="02020603050405020304" pitchFamily="18" charset="0"/>
                          <a:sym typeface="+mn-ea"/>
                        </a:rPr>
                        <a:t>E</a:t>
                      </a:r>
                      <a:r>
                        <a:rPr lang="en-US" altLang="en-IN" sz="2000" dirty="0">
                          <a:latin typeface="Times New Roman" panose="02020603050405020304" pitchFamily="18" charset="0"/>
                          <a:cs typeface="Times New Roman" panose="02020603050405020304" pitchFamily="18" charset="0"/>
                          <a:sym typeface="+mn-ea"/>
                        </a:rPr>
                        <a:t>lias</a:t>
                      </a:r>
                      <a:r>
                        <a:rPr lang="en-IN" sz="2000" dirty="0">
                          <a:latin typeface="Times New Roman" panose="02020603050405020304" pitchFamily="18" charset="0"/>
                          <a:cs typeface="Times New Roman" panose="02020603050405020304" pitchFamily="18" charset="0"/>
                          <a:sym typeface="+mn-ea"/>
                        </a:rPr>
                        <a:t>D</a:t>
                      </a:r>
                      <a:r>
                        <a:rPr lang="en-US" altLang="en-IN" sz="2000" dirty="0">
                          <a:latin typeface="Times New Roman" panose="02020603050405020304" pitchFamily="18" charset="0"/>
                          <a:cs typeface="Times New Roman" panose="02020603050405020304" pitchFamily="18" charset="0"/>
                          <a:sym typeface="+mn-ea"/>
                        </a:rPr>
                        <a:t>ritsasa</a:t>
                      </a:r>
                      <a:r>
                        <a:rPr lang="en-IN" sz="2000" dirty="0">
                          <a:latin typeface="Times New Roman" panose="02020603050405020304" pitchFamily="18" charset="0"/>
                          <a:cs typeface="Times New Roman" panose="02020603050405020304" pitchFamily="18" charset="0"/>
                          <a:sym typeface="+mn-ea"/>
                        </a:rPr>
                        <a:t> ,</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sym typeface="+mn-ea"/>
                        </a:rPr>
                        <a:t>S</a:t>
                      </a:r>
                      <a:r>
                        <a:rPr lang="en-US" altLang="en-IN" sz="2000" dirty="0">
                          <a:latin typeface="Times New Roman" panose="02020603050405020304" pitchFamily="18" charset="0"/>
                          <a:cs typeface="Times New Roman" panose="02020603050405020304" pitchFamily="18" charset="0"/>
                          <a:sym typeface="+mn-ea"/>
                        </a:rPr>
                        <a:t>otiris</a:t>
                      </a:r>
                      <a:r>
                        <a:rPr lang="en-IN" sz="2000" dirty="0">
                          <a:latin typeface="Times New Roman" panose="02020603050405020304" pitchFamily="18" charset="0"/>
                          <a:cs typeface="Times New Roman" panose="02020603050405020304" pitchFamily="18" charset="0"/>
                          <a:sym typeface="+mn-ea"/>
                        </a:rPr>
                        <a:t> A</a:t>
                      </a:r>
                      <a:r>
                        <a:rPr lang="en-US" altLang="en-IN" sz="2000" dirty="0">
                          <a:latin typeface="Times New Roman" panose="02020603050405020304" pitchFamily="18" charset="0"/>
                          <a:cs typeface="Times New Roman" panose="02020603050405020304" pitchFamily="18" charset="0"/>
                          <a:sym typeface="+mn-ea"/>
                        </a:rPr>
                        <a:t>lexiou</a:t>
                      </a:r>
                      <a:r>
                        <a:rPr lang="en-IN" sz="2000" dirty="0">
                          <a:latin typeface="Times New Roman" panose="02020603050405020304" pitchFamily="18" charset="0"/>
                          <a:cs typeface="Times New Roman" panose="02020603050405020304" pitchFamily="18" charset="0"/>
                          <a:sym typeface="+mn-ea"/>
                        </a:rPr>
                        <a:t>, N</a:t>
                      </a:r>
                      <a:r>
                        <a:rPr lang="en-US" altLang="en-IN" sz="2000" dirty="0">
                          <a:latin typeface="Times New Roman" panose="02020603050405020304" pitchFamily="18" charset="0"/>
                          <a:cs typeface="Times New Roman" panose="02020603050405020304" pitchFamily="18" charset="0"/>
                          <a:sym typeface="+mn-ea"/>
                        </a:rPr>
                        <a:t>ikosFakotakis</a:t>
                      </a:r>
                      <a:r>
                        <a:rPr lang="en-IN" sz="2000" dirty="0">
                          <a:latin typeface="Times New Roman" panose="02020603050405020304" pitchFamily="18" charset="0"/>
                          <a:cs typeface="Times New Roman" panose="02020603050405020304" pitchFamily="18" charset="0"/>
                          <a:sym typeface="+mn-ea"/>
                        </a:rPr>
                        <a:t>A</a:t>
                      </a:r>
                      <a:r>
                        <a:rPr lang="en-US" altLang="en-IN" sz="2000" dirty="0">
                          <a:latin typeface="Times New Roman" panose="02020603050405020304" pitchFamily="18" charset="0"/>
                          <a:cs typeface="Times New Roman" panose="02020603050405020304" pitchFamily="18" charset="0"/>
                          <a:sym typeface="+mn-ea"/>
                        </a:rPr>
                        <a:t>nd</a:t>
                      </a:r>
                      <a:endParaRPr lang="en-US" altLang="en-IN" sz="2000" dirty="0">
                        <a:latin typeface="Times New Roman" panose="02020603050405020304" pitchFamily="18" charset="0"/>
                        <a:cs typeface="Times New Roman" panose="02020603050405020304" pitchFamily="18" charset="0"/>
                        <a:sym typeface="+mn-ea"/>
                      </a:endParaRPr>
                    </a:p>
                    <a:p>
                      <a:pPr algn="just"/>
                      <a:r>
                        <a:rPr lang="en-IN" sz="2000" dirty="0">
                          <a:latin typeface="Times New Roman" panose="02020603050405020304" pitchFamily="18" charset="0"/>
                          <a:cs typeface="Times New Roman" panose="02020603050405020304" pitchFamily="18" charset="0"/>
                          <a:sym typeface="+mn-ea"/>
                        </a:rPr>
                        <a:t>K</a:t>
                      </a:r>
                      <a:r>
                        <a:rPr lang="en-US" altLang="en-IN" sz="2000" dirty="0">
                          <a:latin typeface="Times New Roman" panose="02020603050405020304" pitchFamily="18" charset="0"/>
                          <a:cs typeface="Times New Roman" panose="02020603050405020304" pitchFamily="18" charset="0"/>
                          <a:sym typeface="+mn-ea"/>
                        </a:rPr>
                        <a:t>onstaninons</a:t>
                      </a:r>
                      <a:r>
                        <a:rPr lang="en-IN" sz="2000" dirty="0">
                          <a:latin typeface="Times New Roman" panose="02020603050405020304" pitchFamily="18" charset="0"/>
                          <a:cs typeface="Times New Roman" panose="02020603050405020304" pitchFamily="18" charset="0"/>
                          <a:sym typeface="+mn-ea"/>
                        </a:rPr>
                        <a:t> M</a:t>
                      </a:r>
                      <a:r>
                        <a:rPr lang="en-US" altLang="en-IN" sz="2000" dirty="0">
                          <a:latin typeface="Times New Roman" panose="02020603050405020304" pitchFamily="18" charset="0"/>
                          <a:cs typeface="Times New Roman" panose="02020603050405020304" pitchFamily="18" charset="0"/>
                          <a:sym typeface="+mn-ea"/>
                        </a:rPr>
                        <a:t>oustakas</a:t>
                      </a:r>
                      <a:r>
                        <a:rPr lang="en-IN" sz="2700" dirty="0">
                          <a:latin typeface="Times New Roman" panose="02020603050405020304" pitchFamily="18" charset="0"/>
                          <a:cs typeface="Times New Roman" panose="02020603050405020304" pitchFamily="18" charset="0"/>
                          <a:sym typeface="+mn-ea"/>
                        </a:rPr>
                        <a:t> ,</a:t>
                      </a:r>
                      <a:endParaRPr lang="en-IN" sz="2700" dirty="0">
                        <a:latin typeface="Times New Roman" panose="02020603050405020304" pitchFamily="18" charset="0"/>
                        <a:cs typeface="Times New Roman" panose="02020603050405020304" pitchFamily="18" charset="0"/>
                      </a:endParaRPr>
                    </a:p>
                    <a:p>
                      <a:pPr algn="just"/>
                      <a:endParaRPr lang="en-IN" dirty="0"/>
                    </a:p>
                  </a:txBody>
                  <a:tcPr/>
                </a:tc>
                <a:tc>
                  <a:txBody>
                    <a:bodyPr/>
                    <a:lstStyle/>
                    <a:p>
                      <a:pPr algn="just"/>
                      <a:r>
                        <a:rPr lang="en-IN" sz="2000" dirty="0">
                          <a:latin typeface="Times New Roman" panose="02020603050405020304" pitchFamily="18" charset="0"/>
                          <a:cs typeface="Times New Roman" panose="02020603050405020304" pitchFamily="18" charset="0"/>
                          <a:sym typeface="+mn-ea"/>
                        </a:rPr>
                        <a:t>Machine Learning Tools for Long-Term Type 2</a:t>
                      </a: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sym typeface="+mn-ea"/>
                        </a:rPr>
                        <a:t>Diabetes Risk Prediction, </a:t>
                      </a:r>
                      <a:r>
                        <a:rPr lang="en-US" altLang="en-IN" sz="2000" dirty="0">
                          <a:latin typeface="Times New Roman" panose="02020603050405020304" pitchFamily="18" charset="0"/>
                          <a:cs typeface="Times New Roman" panose="02020603050405020304" pitchFamily="18" charset="0"/>
                          <a:sym typeface="+mn-ea"/>
                        </a:rPr>
                        <a:t>(</a:t>
                      </a:r>
                      <a:r>
                        <a:rPr lang="en-IN" sz="2000" dirty="0">
                          <a:latin typeface="Times New Roman" panose="02020603050405020304" pitchFamily="18" charset="0"/>
                          <a:cs typeface="Times New Roman" panose="02020603050405020304" pitchFamily="18" charset="0"/>
                          <a:sym typeface="+mn-ea"/>
                        </a:rPr>
                        <a:t>IEEE A</a:t>
                      </a:r>
                      <a:r>
                        <a:rPr lang="en-US" altLang="en-IN" sz="2000" dirty="0">
                          <a:latin typeface="Times New Roman" panose="02020603050405020304" pitchFamily="18" charset="0"/>
                          <a:cs typeface="Times New Roman" panose="02020603050405020304" pitchFamily="18" charset="0"/>
                          <a:sym typeface="+mn-ea"/>
                        </a:rPr>
                        <a:t>ccess)</a:t>
                      </a:r>
                      <a:endParaRPr lang="en-IN" sz="2000" dirty="0"/>
                    </a:p>
                  </a:txBody>
                  <a:tcPr/>
                </a:tc>
                <a:tc>
                  <a:txBody>
                    <a:bodyPr/>
                    <a:lstStyle/>
                    <a:p>
                      <a:r>
                        <a:rPr lang="en-US" altLang="en-IN" sz="2000" dirty="0">
                          <a:latin typeface="Times New Roman" panose="02020603050405020304" pitchFamily="18" charset="0"/>
                          <a:cs typeface="Times New Roman" panose="02020603050405020304" pitchFamily="18" charset="0"/>
                        </a:rPr>
                        <a:t>2021</a:t>
                      </a:r>
                      <a:endParaRPr lang="en-US" altLang="en-IN" sz="2000" dirty="0">
                        <a:latin typeface="Times New Roman" panose="02020603050405020304" pitchFamily="18" charset="0"/>
                        <a:cs typeface="Times New Roman" panose="02020603050405020304" pitchFamily="18" charset="0"/>
                      </a:endParaRPr>
                    </a:p>
                  </a:txBody>
                  <a:tcPr/>
                </a:tc>
                <a:tc>
                  <a:txBody>
                    <a:bodyPr/>
                    <a:lstStyle/>
                    <a:p>
                      <a:pPr algn="just"/>
                      <a:r>
                        <a:rPr lang="en-IN" sz="2000" dirty="0">
                          <a:latin typeface="Times New Roman" panose="02020603050405020304" pitchFamily="18" charset="0"/>
                          <a:cs typeface="Times New Roman" panose="02020603050405020304" pitchFamily="18" charset="0"/>
                          <a:sym typeface="+mn-ea"/>
                        </a:rPr>
                        <a:t>This study used ensemble algorithms on the ELSA database to predict Type 2 Diabetes (T2DM) risk, achieving better accuracy than traditional methods.  Future research will focus on handling missing data, feature selection, and advanced machine learning models to enhance predictions</a:t>
                      </a:r>
                      <a:endParaRPr lang="en-IN" sz="2000" dirty="0"/>
                    </a:p>
                  </a:txBody>
                  <a:tcPr/>
                </a:tc>
              </a:tr>
              <a:tr h="1798320">
                <a:tc>
                  <a:txBody>
                    <a:bodyPr/>
                    <a:lstStyle/>
                    <a:p>
                      <a:pPr algn="just">
                        <a:buNone/>
                      </a:pPr>
                      <a:r>
                        <a:rPr lang="en-US" altLang="en-IN" sz="2000" dirty="0">
                          <a:latin typeface="Times New Roman" panose="02020603050405020304" pitchFamily="18" charset="0"/>
                          <a:cs typeface="Times New Roman" panose="02020603050405020304" pitchFamily="18" charset="0"/>
                        </a:rPr>
                        <a:t>KM Jyoti Rani (IMEC)</a:t>
                      </a:r>
                      <a:endParaRPr lang="en-US" altLang="en-IN" sz="2000" dirty="0">
                        <a:latin typeface="Times New Roman" panose="02020603050405020304" pitchFamily="18" charset="0"/>
                        <a:cs typeface="Times New Roman" panose="02020603050405020304" pitchFamily="18" charset="0"/>
                      </a:endParaRPr>
                    </a:p>
                  </a:txBody>
                  <a:tcPr/>
                </a:tc>
                <a:tc>
                  <a:txBody>
                    <a:bodyPr/>
                    <a:lstStyle/>
                    <a:p>
                      <a:pPr algn="just">
                        <a:buNone/>
                      </a:pPr>
                      <a:r>
                        <a:rPr lang="en-IN" sz="2000" dirty="0">
                          <a:latin typeface="Times New Roman" panose="02020603050405020304" pitchFamily="18" charset="0"/>
                          <a:cs typeface="Times New Roman" panose="02020603050405020304" pitchFamily="18" charset="0"/>
                        </a:rPr>
                        <a:t>Diabetes Prediction Using Machine Learning,International Journal of Scientific Research in Computer Science, Engineering and Information Technology (IJSRCSEI</a:t>
                      </a:r>
                      <a:r>
                        <a:rPr lang="en-US" altLang="en-IN" sz="2000" dirty="0">
                          <a:latin typeface="Times New Roman" panose="02020603050405020304" pitchFamily="18" charset="0"/>
                          <a:cs typeface="Times New Roman" panose="02020603050405020304" pitchFamily="18" charset="0"/>
                        </a:rPr>
                        <a:t>T)</a:t>
                      </a:r>
                      <a:endParaRPr lang="en-US" altLang="en-IN" sz="2000" dirty="0">
                        <a:latin typeface="Times New Roman" panose="02020603050405020304" pitchFamily="18" charset="0"/>
                        <a:cs typeface="Times New Roman" panose="02020603050405020304" pitchFamily="18" charset="0"/>
                      </a:endParaRPr>
                    </a:p>
                  </a:txBody>
                  <a:tcPr/>
                </a:tc>
                <a:tc>
                  <a:txBody>
                    <a:bodyPr/>
                    <a:lstStyle/>
                    <a:p>
                      <a:pPr>
                        <a:buNone/>
                      </a:pPr>
                      <a:r>
                        <a:rPr lang="en-US" altLang="en-IN" sz="2000" dirty="0">
                          <a:latin typeface="Times New Roman" panose="02020603050405020304" pitchFamily="18" charset="0"/>
                          <a:cs typeface="Times New Roman" panose="02020603050405020304" pitchFamily="18" charset="0"/>
                        </a:rPr>
                        <a:t>2020</a:t>
                      </a:r>
                      <a:endParaRPr lang="en-US" altLang="en-IN" sz="2000" dirty="0">
                        <a:latin typeface="Times New Roman" panose="02020603050405020304" pitchFamily="18" charset="0"/>
                        <a:cs typeface="Times New Roman" panose="02020603050405020304" pitchFamily="18" charset="0"/>
                      </a:endParaRPr>
                    </a:p>
                  </a:txBody>
                  <a:tcPr/>
                </a:tc>
                <a:tc>
                  <a:txBody>
                    <a:bodyPr/>
                    <a:lstStyle/>
                    <a:p>
                      <a:pPr algn="just">
                        <a:buNone/>
                      </a:pPr>
                      <a:r>
                        <a:rPr lang="en-IN" sz="2000" dirty="0">
                          <a:latin typeface="Times New Roman" panose="02020603050405020304" pitchFamily="18" charset="0"/>
                          <a:cs typeface="Times New Roman" panose="02020603050405020304" pitchFamily="18" charset="0"/>
                        </a:rPr>
                        <a:t>Early diabetes detection is crucial. This study developed a system using five machine learning algorithms, achieving 99% accuracy with the Decision Tree algorithm on the John Diabetes Database. The system could be adapted for predicting other diseases and improved with additional machine learning techniques.</a:t>
                      </a:r>
                      <a:endParaRPr lang="en-IN" sz="2000" dirty="0">
                        <a:latin typeface="Times New Roman" panose="02020603050405020304" pitchFamily="18" charset="0"/>
                        <a:cs typeface="Times New Roman" panose="02020603050405020304" pitchFamily="18" charset="0"/>
                      </a:endParaRPr>
                    </a:p>
                    <a:p>
                      <a:pPr algn="just">
                        <a:buNone/>
                      </a:pPr>
                      <a:endParaRPr lang="en-IN" sz="2000" dirty="0">
                        <a:latin typeface="Times New Roman" panose="02020603050405020304" pitchFamily="18" charset="0"/>
                        <a:cs typeface="Times New Roman" panose="02020603050405020304" pitchFamily="18" charset="0"/>
                      </a:endParaRPr>
                    </a:p>
                    <a:p>
                      <a:pPr>
                        <a:buNone/>
                      </a:pPr>
                      <a:endParaRPr lang="en-IN" dirty="0"/>
                    </a:p>
                    <a:p>
                      <a:pPr>
                        <a:buNone/>
                      </a:pPr>
                      <a:endParaRPr lang="en-IN" dirty="0"/>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F7B71-7F2A-4D4D-83E4-9B0C0B19D597}" type="datetime4">
              <a:rPr lang="en-US" smtClean="0"/>
            </a:fld>
            <a:endParaRPr lang="en-US"/>
          </a:p>
        </p:txBody>
      </p:sp>
      <p:sp>
        <p:nvSpPr>
          <p:cNvPr id="3" name="Footer Placeholder 2"/>
          <p:cNvSpPr>
            <a:spLocks noGrp="1"/>
          </p:cNvSpPr>
          <p:nvPr>
            <p:ph type="ftr" sz="quarter" idx="11"/>
          </p:nvPr>
        </p:nvSpPr>
        <p:spPr/>
        <p:txBody>
          <a:bodyPr/>
          <a:lstStyle/>
          <a:p>
            <a:r>
              <a:rPr lang="en-US"/>
              <a:t>DEPARTMENT OF ARTIFICIAL INTELLIGENCE &amp; DATA SCIENCE   / </a:t>
            </a:r>
            <a:r>
              <a:rPr lang="en-IN" dirty="0">
                <a:latin typeface="Times New Roman" panose="02020603050405020304" pitchFamily="18" charset="0"/>
                <a:cs typeface="Times New Roman" panose="02020603050405020304" pitchFamily="18" charset="0"/>
                <a:sym typeface="+mn-ea"/>
              </a:rPr>
              <a:t>EARLY DIABETES PREDICTOR</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anose="02020603050405020304" pitchFamily="18" charset="0"/>
                <a:cs typeface="Times New Roman" panose="02020603050405020304" pitchFamily="18" charset="0"/>
              </a:rPr>
              <a:t>DESIGN AND METHODOLOGIES</a:t>
            </a:r>
            <a:endParaRPr lang="en-IN" sz="3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2428240" y="1795780"/>
            <a:ext cx="13487400" cy="5673725"/>
          </a:xfrm>
          <a:prstGeom prst="rect">
            <a:avLst/>
          </a:prstGeom>
        </p:spPr>
        <p:txBody>
          <a:bodyPr wrap="square">
            <a:no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MODULE 1: </a:t>
            </a:r>
            <a:r>
              <a:rPr lang="en-US" sz="3200" dirty="0" smtClean="0">
                <a:latin typeface="Times New Roman" panose="02020603050405020304" pitchFamily="18" charset="0"/>
                <a:cs typeface="Times New Roman" panose="02020603050405020304" pitchFamily="18" charset="0"/>
              </a:rPr>
              <a:t>Diabetes dataset</a:t>
            </a:r>
            <a:endParaRPr lang="en-US" sz="3200" dirty="0" smtClean="0">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endParaRPr lang="en-US" sz="2800" dirty="0" smtClean="0">
              <a:latin typeface="Times New Roman" panose="02020603050405020304" pitchFamily="18" charset="0"/>
              <a:cs typeface="Times New Roman" panose="02020603050405020304" pitchFamily="18" charset="0"/>
            </a:endParaRPr>
          </a:p>
          <a:p>
            <a:pPr marL="1828800" lvl="3" indent="-457200">
              <a:buFont typeface="Wingdings" panose="05000000000000000000" charset="0"/>
              <a:buChar char="§"/>
            </a:pPr>
            <a:r>
              <a:rPr lang="en-US" sz="2800" dirty="0" smtClean="0">
                <a:latin typeface="Times New Roman" panose="02020603050405020304" pitchFamily="18" charset="0"/>
                <a:cs typeface="Times New Roman" panose="02020603050405020304" pitchFamily="18" charset="0"/>
              </a:rPr>
              <a:t>Collection of data</a:t>
            </a:r>
            <a:endParaRPr lang="en-US" sz="2800" dirty="0" smtClean="0">
              <a:latin typeface="Times New Roman" panose="02020603050405020304" pitchFamily="18" charset="0"/>
              <a:cs typeface="Times New Roman" panose="02020603050405020304" pitchFamily="18" charset="0"/>
            </a:endParaRPr>
          </a:p>
          <a:p>
            <a:pPr marL="1828800" lvl="3" indent="-457200">
              <a:buFont typeface="Wingdings" panose="05000000000000000000" charset="0"/>
              <a:buChar char="§"/>
            </a:pPr>
            <a:endParaRPr lang="en-US" sz="2800" dirty="0" smtClean="0">
              <a:latin typeface="Times New Roman" panose="02020603050405020304" pitchFamily="18" charset="0"/>
              <a:cs typeface="Times New Roman" panose="02020603050405020304" pitchFamily="18" charset="0"/>
            </a:endParaRPr>
          </a:p>
          <a:p>
            <a:pPr marL="1828800" lvl="3" indent="-457200">
              <a:buFont typeface="Wingdings" panose="05000000000000000000" charset="0"/>
              <a:buChar char="§"/>
            </a:pPr>
            <a:r>
              <a:rPr lang="en-US" sz="2800" dirty="0" smtClean="0">
                <a:latin typeface="Times New Roman" panose="02020603050405020304" pitchFamily="18" charset="0"/>
                <a:cs typeface="Times New Roman" panose="02020603050405020304" pitchFamily="18" charset="0"/>
              </a:rPr>
              <a:t>Proceesing data</a:t>
            </a:r>
            <a:endParaRPr lang="en-US" sz="2800" dirty="0" smtClean="0">
              <a:latin typeface="Times New Roman" panose="02020603050405020304" pitchFamily="18" charset="0"/>
              <a:cs typeface="Times New Roman" panose="02020603050405020304" pitchFamily="18" charset="0"/>
            </a:endParaRPr>
          </a:p>
          <a:p>
            <a:pPr marL="457200" indent="-457200">
              <a:buFont typeface="Wingdings" panose="05000000000000000000" charset="0"/>
              <a:buChar char="§"/>
            </a:pPr>
            <a:endParaRPr lang="en-US" sz="28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MODULE 2: Decision Tree Algorithm</a:t>
            </a:r>
            <a:endParaRPr lang="en-US" sz="3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3600" dirty="0" smtClean="0">
              <a:latin typeface="Times New Roman" panose="02020603050405020304" pitchFamily="18" charset="0"/>
              <a:cs typeface="Times New Roman" panose="02020603050405020304" pitchFamily="18" charset="0"/>
            </a:endParaRPr>
          </a:p>
          <a:p>
            <a:pPr marL="1828800" lvl="3" indent="-457200">
              <a:buFont typeface="Wingdings" panose="05000000000000000000" charset="0"/>
              <a:buChar char="§"/>
            </a:pPr>
            <a:r>
              <a:rPr lang="en-US" sz="2800" dirty="0">
                <a:latin typeface="Times New Roman" panose="02020603050405020304" pitchFamily="18" charset="0"/>
                <a:cs typeface="Times New Roman" panose="02020603050405020304" pitchFamily="18" charset="0"/>
                <a:sym typeface="+mn-ea"/>
              </a:rPr>
              <a:t>Using </a:t>
            </a:r>
            <a:r>
              <a:rPr lang="en-US" sz="2800" dirty="0" smtClean="0">
                <a:latin typeface="Times New Roman" panose="02020603050405020304" pitchFamily="18" charset="0"/>
                <a:cs typeface="Times New Roman" panose="02020603050405020304" pitchFamily="18" charset="0"/>
                <a:sym typeface="+mn-ea"/>
              </a:rPr>
              <a:t>Decision Tree algorithm</a:t>
            </a:r>
            <a:endParaRPr lang="en-US" sz="2800" dirty="0" smtClean="0">
              <a:latin typeface="Times New Roman" panose="02020603050405020304" pitchFamily="18" charset="0"/>
              <a:cs typeface="Times New Roman" panose="02020603050405020304" pitchFamily="18" charset="0"/>
              <a:sym typeface="+mn-ea"/>
            </a:endParaRPr>
          </a:p>
          <a:p>
            <a:pPr marL="1828800" lvl="3" indent="-457200">
              <a:buFont typeface="Wingdings" panose="05000000000000000000" charset="0"/>
              <a:buChar char="§"/>
            </a:pPr>
            <a:endParaRPr lang="en-US" sz="2800" dirty="0" smtClean="0">
              <a:latin typeface="Times New Roman" panose="02020603050405020304" pitchFamily="18" charset="0"/>
              <a:cs typeface="Times New Roman" panose="02020603050405020304" pitchFamily="18" charset="0"/>
              <a:sym typeface="+mn-ea"/>
            </a:endParaRPr>
          </a:p>
          <a:p>
            <a:pPr marL="1828800" lvl="3" indent="-457200">
              <a:buFont typeface="Wingdings" panose="05000000000000000000" charset="0"/>
              <a:buChar char="§"/>
            </a:pPr>
            <a:r>
              <a:rPr lang="en-US" sz="2800" dirty="0">
                <a:latin typeface="Times New Roman" panose="02020603050405020304" pitchFamily="18" charset="0"/>
                <a:cs typeface="Times New Roman" panose="02020603050405020304" pitchFamily="18" charset="0"/>
              </a:rPr>
              <a:t>The output</a:t>
            </a:r>
            <a:endParaRPr lang="en-US" sz="28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Ø"/>
            </a:pPr>
            <a:endParaRPr lang="en-US" sz="2800" dirty="0" smtClean="0">
              <a:latin typeface="Times New Roman" panose="02020603050405020304" pitchFamily="18" charset="0"/>
              <a:cs typeface="Times New Roman" panose="02020603050405020304" pitchFamily="18" charset="0"/>
            </a:endParaRPr>
          </a:p>
          <a:p>
            <a:pPr lvl="3" indent="0">
              <a:buFont typeface="Wingdings" panose="05000000000000000000" pitchFamily="2" charset="2"/>
              <a:buNone/>
            </a:pPr>
            <a:endParaRPr lang="en-US" sz="3600" dirty="0" smtClean="0">
              <a:latin typeface="Times New Roman" panose="02020603050405020304" pitchFamily="18" charset="0"/>
              <a:cs typeface="Times New Roman" panose="02020603050405020304" pitchFamily="18" charset="0"/>
            </a:endParaRPr>
          </a:p>
          <a:p>
            <a:pPr lvl="3" indent="0">
              <a:buFont typeface="Wingdings" panose="05000000000000000000" pitchFamily="2" charset="2"/>
              <a:buNone/>
            </a:pPr>
            <a:endParaRPr lang="en-US" sz="36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ABLE_ENDDRAG_ORIGIN_RECT" val="1335*425"/>
  <p:tag name="TABLE_ENDDRAG_RECT" val="61*91*1335*425"/>
</p:tagLst>
</file>

<file path=ppt/tags/tag2.xml><?xml version="1.0" encoding="utf-8"?>
<p:tagLst xmlns:p="http://schemas.openxmlformats.org/presentationml/2006/main">
  <p:tag name="TABLE_ENDDRAG_ORIGIN_RECT" val="1344*443"/>
  <p:tag name="TABLE_ENDDRAG_RECT" val="68*79*1344*443"/>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22872</Words>
  <Application>WPS Presentation</Application>
  <PresentationFormat>Custom</PresentationFormat>
  <Paragraphs>620</Paragraphs>
  <Slides>36</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36</vt:i4>
      </vt:variant>
    </vt:vector>
  </HeadingPairs>
  <TitlesOfParts>
    <vt:vector size="49" baseType="lpstr">
      <vt:lpstr>Arial</vt:lpstr>
      <vt:lpstr>SimSun</vt:lpstr>
      <vt:lpstr>Wingdings</vt:lpstr>
      <vt:lpstr>Calibri</vt:lpstr>
      <vt:lpstr>Arial</vt:lpstr>
      <vt:lpstr>Times New Roman</vt:lpstr>
      <vt:lpstr>Calibri</vt:lpstr>
      <vt:lpstr>Wingdings</vt:lpstr>
      <vt:lpstr>Microsoft YaHei</vt:lpstr>
      <vt:lpstr>Arial Unicode MS</vt:lpstr>
      <vt:lpstr>Times New Roman</vt:lpstr>
      <vt:lpstr>Calibri Light</vt:lpstr>
      <vt:lpstr>Retrospect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RAHUL</cp:lastModifiedBy>
  <cp:revision>61</cp:revision>
  <cp:lastPrinted>2024-09-13T10:31:00Z</cp:lastPrinted>
  <dcterms:created xsi:type="dcterms:W3CDTF">2024-08-10T04:47:00Z</dcterms:created>
  <dcterms:modified xsi:type="dcterms:W3CDTF">2024-11-07T07:01:42Z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003674C4464A4958B529105B887A0C76_13</vt:lpwstr>
  </property>
  <property fmtid="{D5CDD505-2E9C-101B-9397-08002B2CF9AE}" pid="3" name="KSOProductBuildVer">
    <vt:lpwstr>1033-12.2.0.18607</vt:lpwstr>
  </property>
</Properties>
</file>